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66" r:id="rId1"/>
    <p:sldMasterId id="2147483879" r:id="rId2"/>
    <p:sldMasterId id="2147483891" r:id="rId3"/>
    <p:sldMasterId id="2147483921" r:id="rId4"/>
    <p:sldMasterId id="2147483938" r:id="rId5"/>
    <p:sldMasterId id="2147483960" r:id="rId6"/>
  </p:sldMasterIdLst>
  <p:notesMasterIdLst>
    <p:notesMasterId r:id="rId62"/>
  </p:notesMasterIdLst>
  <p:handoutMasterIdLst>
    <p:handoutMasterId r:id="rId63"/>
  </p:handoutMasterIdLst>
  <p:sldIdLst>
    <p:sldId id="471" r:id="rId7"/>
    <p:sldId id="316" r:id="rId8"/>
    <p:sldId id="317" r:id="rId9"/>
    <p:sldId id="300" r:id="rId10"/>
    <p:sldId id="692" r:id="rId11"/>
    <p:sldId id="651" r:id="rId12"/>
    <p:sldId id="648" r:id="rId13"/>
    <p:sldId id="301" r:id="rId14"/>
    <p:sldId id="584" r:id="rId15"/>
    <p:sldId id="606" r:id="rId16"/>
    <p:sldId id="620" r:id="rId17"/>
    <p:sldId id="693" r:id="rId18"/>
    <p:sldId id="591" r:id="rId19"/>
    <p:sldId id="644" r:id="rId20"/>
    <p:sldId id="647" r:id="rId21"/>
    <p:sldId id="295" r:id="rId22"/>
    <p:sldId id="694" r:id="rId23"/>
    <p:sldId id="684" r:id="rId24"/>
    <p:sldId id="655" r:id="rId25"/>
    <p:sldId id="654" r:id="rId26"/>
    <p:sldId id="653" r:id="rId27"/>
    <p:sldId id="685" r:id="rId28"/>
    <p:sldId id="706" r:id="rId29"/>
    <p:sldId id="630" r:id="rId30"/>
    <p:sldId id="664" r:id="rId31"/>
    <p:sldId id="705" r:id="rId32"/>
    <p:sldId id="666" r:id="rId33"/>
    <p:sldId id="696" r:id="rId34"/>
    <p:sldId id="629" r:id="rId35"/>
    <p:sldId id="686" r:id="rId36"/>
    <p:sldId id="631" r:id="rId37"/>
    <p:sldId id="697" r:id="rId38"/>
    <p:sldId id="671" r:id="rId39"/>
    <p:sldId id="698" r:id="rId40"/>
    <p:sldId id="673" r:id="rId41"/>
    <p:sldId id="674" r:id="rId42"/>
    <p:sldId id="699" r:id="rId43"/>
    <p:sldId id="676" r:id="rId44"/>
    <p:sldId id="700" r:id="rId45"/>
    <p:sldId id="657" r:id="rId46"/>
    <p:sldId id="689" r:id="rId47"/>
    <p:sldId id="658" r:id="rId48"/>
    <p:sldId id="659" r:id="rId49"/>
    <p:sldId id="688" r:id="rId50"/>
    <p:sldId id="662" r:id="rId51"/>
    <p:sldId id="701" r:id="rId52"/>
    <p:sldId id="702" r:id="rId53"/>
    <p:sldId id="707" r:id="rId54"/>
    <p:sldId id="633" r:id="rId55"/>
    <p:sldId id="634" r:id="rId56"/>
    <p:sldId id="635" r:id="rId57"/>
    <p:sldId id="636" r:id="rId58"/>
    <p:sldId id="708" r:id="rId59"/>
    <p:sldId id="640" r:id="rId60"/>
    <p:sldId id="665" r:id="rId61"/>
  </p:sldIdLst>
  <p:sldSz cx="9144000" cy="5143500" type="screen16x9"/>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 uri="{2D200454-40CA-4A62-9FC3-DE9A4176ACB9}">
      <p15:notesGuideLst xmlns:p15="http://schemas.microsoft.com/office/powerpoint/2012/main">
        <p15:guide id="1" orient="horz" pos="2881">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66180" autoAdjust="0"/>
  </p:normalViewPr>
  <p:slideViewPr>
    <p:cSldViewPr snapToGrid="0" snapToObjects="1" showGuides="1">
      <p:cViewPr varScale="1">
        <p:scale>
          <a:sx n="77" d="100"/>
          <a:sy n="77" d="100"/>
        </p:scale>
        <p:origin x="1258" y="82"/>
      </p:cViewPr>
      <p:guideLst>
        <p:guide orient="horz" pos="1621"/>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102" d="100"/>
          <a:sy n="102" d="100"/>
        </p:scale>
        <p:origin x="-2622" y="-96"/>
      </p:cViewPr>
      <p:guideLst>
        <p:guide orient="horz" pos="2881"/>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057400" y="360363"/>
            <a:ext cx="3113087" cy="457200"/>
          </a:xfrm>
          <a:prstGeom prst="rect">
            <a:avLst/>
          </a:prstGeom>
        </p:spPr>
        <p:txBody>
          <a:bodyPr vert="horz" lIns="91440" tIns="45720" rIns="91440" bIns="45720" rtlCol="0"/>
          <a:lstStyle>
            <a:lvl1pPr algn="l">
              <a:defRPr sz="1200"/>
            </a:lvl1pPr>
          </a:lstStyle>
          <a:p>
            <a:endParaRPr lang="en-US" cap="all" dirty="0">
              <a:solidFill>
                <a:schemeClr val="tx2"/>
              </a:solidFill>
              <a:latin typeface="Arial" pitchFamily="34" charset="0"/>
              <a:cs typeface="Arial" pitchFamily="34" charset="0"/>
            </a:endParaRPr>
          </a:p>
        </p:txBody>
      </p:sp>
      <p:sp>
        <p:nvSpPr>
          <p:cNvPr id="3" name="Date Placeholder 2"/>
          <p:cNvSpPr>
            <a:spLocks noGrp="1"/>
          </p:cNvSpPr>
          <p:nvPr>
            <p:ph type="dt" sz="quarter" idx="1"/>
          </p:nvPr>
        </p:nvSpPr>
        <p:spPr>
          <a:xfrm>
            <a:off x="5257800" y="360363"/>
            <a:ext cx="1128711" cy="457200"/>
          </a:xfrm>
          <a:prstGeom prst="rect">
            <a:avLst/>
          </a:prstGeom>
        </p:spPr>
        <p:txBody>
          <a:bodyPr vert="horz" lIns="91440" tIns="45720" rIns="91440" bIns="45720" rtlCol="0"/>
          <a:lstStyle>
            <a:lvl1pPr algn="r">
              <a:defRPr sz="1200"/>
            </a:lvl1pPr>
          </a:lstStyle>
          <a:p>
            <a:fld id="{0129DCB2-666D-443B-B634-60AAAE2CBEAB}" type="datetimeFigureOut">
              <a:rPr lang="en-US" smtClean="0">
                <a:solidFill>
                  <a:schemeClr val="tx2"/>
                </a:solidFill>
                <a:latin typeface="Arial" pitchFamily="34" charset="0"/>
                <a:cs typeface="Arial" pitchFamily="34" charset="0"/>
              </a:rPr>
              <a:t>4/11/2019</a:t>
            </a:fld>
            <a:endParaRPr lang="en-US" dirty="0">
              <a:solidFill>
                <a:schemeClr val="tx2"/>
              </a:solidFill>
              <a:latin typeface="Arial" pitchFamily="34" charset="0"/>
              <a:cs typeface="Arial" pitchFamily="34" charset="0"/>
            </a:endParaRPr>
          </a:p>
        </p:txBody>
      </p:sp>
      <p:sp>
        <p:nvSpPr>
          <p:cNvPr id="9" name="Textbox 3"/>
          <p:cNvSpPr/>
          <p:nvPr/>
        </p:nvSpPr>
        <p:spPr>
          <a:xfrm>
            <a:off x="402986" y="8578913"/>
            <a:ext cx="3026014" cy="153888"/>
          </a:xfrm>
          <a:prstGeom prst="rect">
            <a:avLst/>
          </a:prstGeom>
        </p:spPr>
        <p:txBody>
          <a:bodyPr wrap="square">
            <a:spAutoFit/>
          </a:bodyPr>
          <a:lstStyle/>
          <a:p>
            <a:pPr>
              <a:defRPr/>
            </a:pPr>
            <a:r>
              <a:rPr lang="en-US" sz="400" b="1" kern="100" spc="50" baseline="0" dirty="0">
                <a:solidFill>
                  <a:schemeClr val="tx2"/>
                </a:solidFill>
                <a:latin typeface="Arial" pitchFamily="34" charset="0"/>
                <a:cs typeface="Arial" pitchFamily="34" charset="0"/>
              </a:rPr>
              <a:t>Copyright © 2012, SAS Institute Inc. All rights reserved.</a:t>
            </a:r>
          </a:p>
        </p:txBody>
      </p:sp>
      <p:sp>
        <p:nvSpPr>
          <p:cNvPr id="5" name="Slide Number Placeholder 4"/>
          <p:cNvSpPr>
            <a:spLocks noGrp="1"/>
          </p:cNvSpPr>
          <p:nvPr>
            <p:ph type="sldNum" sz="quarter" idx="3"/>
          </p:nvPr>
        </p:nvSpPr>
        <p:spPr>
          <a:xfrm>
            <a:off x="3575050" y="8303198"/>
            <a:ext cx="2811463" cy="457200"/>
          </a:xfrm>
          <a:prstGeom prst="rect">
            <a:avLst/>
          </a:prstGeom>
        </p:spPr>
        <p:txBody>
          <a:bodyPr vert="horz" lIns="91440" tIns="45720" rIns="91440" bIns="45720" rtlCol="0" anchor="b"/>
          <a:lstStyle>
            <a:lvl1pPr algn="r">
              <a:defRPr sz="1200"/>
            </a:lvl1pPr>
          </a:lstStyle>
          <a:p>
            <a:fld id="{DB127DA2-341D-4995-A858-42616FD3ECF2}" type="slidenum">
              <a:rPr lang="en-US" smtClean="0">
                <a:solidFill>
                  <a:schemeClr val="tx2"/>
                </a:solidFill>
                <a:latin typeface="Arial" pitchFamily="34" charset="0"/>
                <a:cs typeface="Arial" pitchFamily="34" charset="0"/>
              </a:rPr>
              <a:t>‹#›</a:t>
            </a:fld>
            <a:endParaRPr lang="en-US" dirty="0">
              <a:solidFill>
                <a:schemeClr val="tx2"/>
              </a:solidFill>
              <a:latin typeface="Arial" pitchFamily="34" charset="0"/>
              <a:cs typeface="Arial" pitchFamily="34" charset="0"/>
            </a:endParaRPr>
          </a:p>
        </p:txBody>
      </p:sp>
      <p:pic>
        <p:nvPicPr>
          <p:cNvPr id="8"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994" y="438187"/>
            <a:ext cx="1018358" cy="236924"/>
          </a:xfrm>
          <a:prstGeom prst="rect">
            <a:avLst/>
          </a:prstGeom>
        </p:spPr>
      </p:pic>
    </p:spTree>
    <p:extLst>
      <p:ext uri="{BB962C8B-B14F-4D97-AF65-F5344CB8AC3E}">
        <p14:creationId xmlns:p14="http://schemas.microsoft.com/office/powerpoint/2010/main" val="2823059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057400" y="360803"/>
            <a:ext cx="3113088" cy="457200"/>
          </a:xfrm>
          <a:prstGeom prst="rect">
            <a:avLst/>
          </a:prstGeom>
        </p:spPr>
        <p:txBody>
          <a:bodyPr vert="horz" lIns="91440" tIns="45720" rIns="91440" bIns="45720" rtlCol="0"/>
          <a:lstStyle>
            <a:lvl1pPr algn="l">
              <a:defRPr sz="1200" cap="all" baseline="0">
                <a:solidFill>
                  <a:schemeClr val="tx2"/>
                </a:solidFill>
                <a:latin typeface="Arial" pitchFamily="34" charset="0"/>
                <a:cs typeface="Arial" pitchFamily="34" charset="0"/>
              </a:defRPr>
            </a:lvl1pPr>
          </a:lstStyle>
          <a:p>
            <a:endParaRPr lang="en-US" dirty="0"/>
          </a:p>
        </p:txBody>
      </p:sp>
      <p:sp>
        <p:nvSpPr>
          <p:cNvPr id="3" name="Date Placeholder 2"/>
          <p:cNvSpPr>
            <a:spLocks noGrp="1"/>
          </p:cNvSpPr>
          <p:nvPr>
            <p:ph type="dt" idx="1"/>
          </p:nvPr>
        </p:nvSpPr>
        <p:spPr>
          <a:xfrm>
            <a:off x="5257800" y="360803"/>
            <a:ext cx="1128713" cy="457200"/>
          </a:xfrm>
          <a:prstGeom prst="rect">
            <a:avLst/>
          </a:prstGeom>
        </p:spPr>
        <p:txBody>
          <a:bodyPr vert="horz" lIns="91440" tIns="45720" rIns="91440" bIns="45720" rtlCol="0"/>
          <a:lstStyle>
            <a:lvl1pPr algn="r">
              <a:defRPr sz="1200">
                <a:solidFill>
                  <a:schemeClr val="tx2"/>
                </a:solidFill>
                <a:latin typeface="Arial" pitchFamily="34" charset="0"/>
                <a:cs typeface="Arial" pitchFamily="34" charset="0"/>
              </a:defRPr>
            </a:lvl1pPr>
          </a:lstStyle>
          <a:p>
            <a:fld id="{B707393A-A5CC-43F0-840F-48DA71FAE2C9}" type="datetimeFigureOut">
              <a:rPr lang="en-US" smtClean="0"/>
              <a:pPr/>
              <a:t>4/11/2019</a:t>
            </a:fld>
            <a:endParaRPr lang="en-US" dirty="0"/>
          </a:p>
        </p:txBody>
      </p:sp>
      <p:sp>
        <p:nvSpPr>
          <p:cNvPr id="4" name="Slide Image Placeholder 3"/>
          <p:cNvSpPr>
            <a:spLocks noGrp="1" noRot="1" noChangeAspect="1"/>
          </p:cNvSpPr>
          <p:nvPr>
            <p:ph type="sldImg" idx="2"/>
          </p:nvPr>
        </p:nvSpPr>
        <p:spPr>
          <a:xfrm>
            <a:off x="481013" y="914400"/>
            <a:ext cx="5905499" cy="3321844"/>
          </a:xfrm>
          <a:prstGeom prst="rect">
            <a:avLst/>
          </a:prstGeom>
          <a:noFill/>
          <a:ln w="12700">
            <a:solidFill>
              <a:schemeClr val="bg2">
                <a:lumMod val="60000"/>
                <a:lumOff val="40000"/>
              </a:schemeClr>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81013" y="4333672"/>
            <a:ext cx="5905499" cy="3970406"/>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5"/>
          <p:cNvSpPr/>
          <p:nvPr/>
        </p:nvSpPr>
        <p:spPr>
          <a:xfrm>
            <a:off x="408356" y="8578913"/>
            <a:ext cx="3020643" cy="153888"/>
          </a:xfrm>
          <a:prstGeom prst="rect">
            <a:avLst/>
          </a:prstGeom>
        </p:spPr>
        <p:txBody>
          <a:bodyPr wrap="square">
            <a:spAutoFit/>
          </a:bodyPr>
          <a:lstStyle/>
          <a:p>
            <a:pPr>
              <a:defRPr/>
            </a:pPr>
            <a:r>
              <a:rPr lang="en-US" sz="400" b="1" kern="100" spc="50" baseline="0" dirty="0">
                <a:solidFill>
                  <a:schemeClr val="tx2"/>
                </a:solidFill>
                <a:latin typeface="Arial" pitchFamily="34" charset="0"/>
                <a:cs typeface="Arial" pitchFamily="34" charset="0"/>
              </a:rPr>
              <a:t>Copyright © 2012, SAS Institute Inc. All rights reserved.</a:t>
            </a:r>
          </a:p>
        </p:txBody>
      </p:sp>
      <p:sp>
        <p:nvSpPr>
          <p:cNvPr id="7" name="Slide Number Placeholder 6"/>
          <p:cNvSpPr>
            <a:spLocks noGrp="1"/>
          </p:cNvSpPr>
          <p:nvPr>
            <p:ph type="sldNum" sz="quarter" idx="5"/>
          </p:nvPr>
        </p:nvSpPr>
        <p:spPr>
          <a:xfrm>
            <a:off x="3575050" y="8304078"/>
            <a:ext cx="2811463" cy="457200"/>
          </a:xfrm>
          <a:prstGeom prst="rect">
            <a:avLst/>
          </a:prstGeom>
        </p:spPr>
        <p:txBody>
          <a:bodyPr vert="horz" lIns="91440" tIns="45720" rIns="91440" bIns="45720" rtlCol="0" anchor="b"/>
          <a:lstStyle>
            <a:lvl1pPr algn="r">
              <a:defRPr sz="1200">
                <a:solidFill>
                  <a:schemeClr val="tx2"/>
                </a:solidFill>
                <a:latin typeface="Arial" pitchFamily="34" charset="0"/>
                <a:cs typeface="Arial" pitchFamily="34" charset="0"/>
              </a:defRPr>
            </a:lvl1pPr>
          </a:lstStyle>
          <a:p>
            <a:fld id="{BAE402D1-88AD-43C2-B8BB-8C7904BBCA11}"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09" y="438627"/>
            <a:ext cx="1018358" cy="236924"/>
          </a:xfrm>
          <a:prstGeom prst="rect">
            <a:avLst/>
          </a:prstGeom>
        </p:spPr>
      </p:pic>
    </p:spTree>
    <p:extLst>
      <p:ext uri="{BB962C8B-B14F-4D97-AF65-F5344CB8AC3E}">
        <p14:creationId xmlns:p14="http://schemas.microsoft.com/office/powerpoint/2010/main" val="323604440"/>
      </p:ext>
    </p:extLst>
  </p:cSld>
  <p:clrMap bg1="lt1" tx1="dk1" bg2="lt2" tx2="dk2" accent1="accent1" accent2="accent2" accent3="accent3" accent4="accent4" accent5="accent5" accent6="accent6" hlink="hlink" folHlink="folHlink"/>
  <p:notesStyle>
    <a:lvl1pPr marL="0" algn="l" defTabSz="182880" rtl="0" eaLnBrk="1" latinLnBrk="0" hangingPunct="1">
      <a:lnSpc>
        <a:spcPct val="100000"/>
      </a:lnSpc>
      <a:defRPr sz="1200" kern="1200" baseline="0">
        <a:solidFill>
          <a:schemeClr val="tx2"/>
        </a:solidFill>
        <a:effectLst/>
        <a:latin typeface="Arial" pitchFamily="34" charset="0"/>
        <a:ea typeface="+mn-ea"/>
        <a:cs typeface="Arial" pitchFamily="34" charset="0"/>
      </a:defRPr>
    </a:lvl1pPr>
    <a:lvl2pPr marL="457200" algn="l" defTabSz="182880" rtl="0" eaLnBrk="1" latinLnBrk="0" hangingPunct="1">
      <a:lnSpc>
        <a:spcPct val="100000"/>
      </a:lnSpc>
      <a:defRPr sz="1200" kern="1200" baseline="0">
        <a:solidFill>
          <a:schemeClr val="tx2"/>
        </a:solidFill>
        <a:latin typeface="Arial" pitchFamily="34" charset="0"/>
        <a:ea typeface="+mn-ea"/>
        <a:cs typeface="Arial" pitchFamily="34" charset="0"/>
      </a:defRPr>
    </a:lvl2pPr>
    <a:lvl3pPr marL="914400" algn="l" defTabSz="182880" rtl="0" eaLnBrk="1" latinLnBrk="0" hangingPunct="1">
      <a:lnSpc>
        <a:spcPct val="100000"/>
      </a:lnSpc>
      <a:defRPr sz="1200" kern="1200" baseline="0">
        <a:solidFill>
          <a:schemeClr val="tx2"/>
        </a:solidFill>
        <a:latin typeface="Arial" pitchFamily="34" charset="0"/>
        <a:ea typeface="+mn-ea"/>
        <a:cs typeface="Arial" pitchFamily="34" charset="0"/>
      </a:defRPr>
    </a:lvl3pPr>
    <a:lvl4pPr marL="1371600" algn="l" defTabSz="182880" rtl="0" eaLnBrk="1" latinLnBrk="0" hangingPunct="1">
      <a:lnSpc>
        <a:spcPct val="100000"/>
      </a:lnSpc>
      <a:defRPr sz="1200" kern="1200" baseline="0">
        <a:solidFill>
          <a:schemeClr val="tx2"/>
        </a:solidFill>
        <a:latin typeface="Arial" pitchFamily="34" charset="0"/>
        <a:ea typeface="+mn-ea"/>
        <a:cs typeface="Arial" pitchFamily="34" charset="0"/>
      </a:defRPr>
    </a:lvl4pPr>
    <a:lvl5pPr marL="1828800" algn="l" defTabSz="182880" rtl="0" eaLnBrk="1" latinLnBrk="0" hangingPunct="1">
      <a:lnSpc>
        <a:spcPct val="100000"/>
      </a:lnSpc>
      <a:defRPr sz="1200" kern="1200" baseline="0">
        <a:solidFill>
          <a:schemeClr val="tx2"/>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as.com/en_us/software/visual-text-analytics.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as.com/en_us/software/visual-text-analytics.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as.com/en_us/software/visual-text-analytics.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cs229.stanford.edu/proj2005/KrishnanGanapathy-NamedEntityRecognition.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as.com/en_us/software/visual-text-analytics.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as.com/en_us/software/visual-text-analytics.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as.com/en_us/software/visual-text-analytics.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lo.org/global/publications/books/WCMS_575479/lang--en/index.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tate.gov/j/tip/rls/tiprpt/countries/2017/index.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0" y="930275"/>
            <a:ext cx="6003925" cy="3376613"/>
          </a:xfrm>
        </p:spPr>
      </p:sp>
      <p:sp>
        <p:nvSpPr>
          <p:cNvPr id="3" name="Notes Placeholder 2"/>
          <p:cNvSpPr>
            <a:spLocks noGrp="1"/>
          </p:cNvSpPr>
          <p:nvPr>
            <p:ph type="body" idx="1"/>
          </p:nvPr>
        </p:nvSpPr>
        <p:spPr/>
        <p:txBody>
          <a:bodyPr/>
          <a:lstStyle/>
          <a:p>
            <a:pPr marL="0" marR="0" lvl="0" indent="0" algn="l" defTabSz="365760" rtl="0" eaLnBrk="1" fontAlgn="auto" latinLnBrk="0" hangingPunct="1">
              <a:lnSpc>
                <a:spcPct val="85000"/>
              </a:lnSpc>
              <a:spcBef>
                <a:spcPts val="800"/>
              </a:spcBef>
              <a:spcAft>
                <a:spcPts val="0"/>
              </a:spcAft>
              <a:buClr>
                <a:schemeClr val="tx1"/>
              </a:buClr>
              <a:buSzPct val="80000"/>
              <a:buFont typeface="Arial" charset="0"/>
              <a:buNone/>
              <a:tabLst/>
              <a:defRPr/>
            </a:pPr>
            <a:r>
              <a:rPr lang="en-US" sz="1200" kern="1200" baseline="0" dirty="0">
                <a:solidFill>
                  <a:schemeClr val="tx1"/>
                </a:solidFill>
                <a:effectLst/>
                <a:latin typeface="Arial" pitchFamily="34" charset="0"/>
                <a:ea typeface="+mn-ea"/>
                <a:cs typeface="Arial" pitchFamily="34" charset="0"/>
              </a:rPr>
              <a:t>I’ve got the background in text analytics, computer science and machine learning. Some experience with deep learning and computer vision. Many of us are adepts and experts in different areas. Need your help! My ask is this – I’ll present the framework – You look for the ways to insert in AI oriented capability. </a:t>
            </a:r>
            <a:r>
              <a:rPr lang="en-US" sz="1200" kern="1200" baseline="0" dirty="0">
                <a:solidFill>
                  <a:schemeClr val="tx2"/>
                </a:solidFill>
                <a:effectLst/>
                <a:latin typeface="Arial" pitchFamily="34" charset="0"/>
                <a:ea typeface="+mn-ea"/>
                <a:cs typeface="Arial" pitchFamily="34" charset="0"/>
              </a:rPr>
              <a:t>Talk about SAS and AI, then how we could approach the problem at hand. </a:t>
            </a:r>
          </a:p>
          <a:p>
            <a:pPr marL="0" marR="0" lvl="0" indent="0" algn="l" defTabSz="365760" rtl="0" eaLnBrk="1" fontAlgn="auto" latinLnBrk="0" hangingPunct="1">
              <a:lnSpc>
                <a:spcPct val="85000"/>
              </a:lnSpc>
              <a:spcBef>
                <a:spcPts val="800"/>
              </a:spcBef>
              <a:spcAft>
                <a:spcPts val="0"/>
              </a:spcAft>
              <a:buClr>
                <a:schemeClr val="tx1"/>
              </a:buClr>
              <a:buSzPct val="80000"/>
              <a:buFont typeface="Arial" charset="0"/>
              <a:buNone/>
              <a:tabLst/>
              <a:defRPr/>
            </a:pPr>
            <a:endParaRPr lang="en-US" sz="1200" kern="1200" baseline="0" dirty="0">
              <a:solidFill>
                <a:schemeClr val="tx2"/>
              </a:solidFill>
              <a:effectLst/>
              <a:latin typeface="Arial" pitchFamily="34" charset="0"/>
              <a:ea typeface="+mn-ea"/>
              <a:cs typeface="Arial" pitchFamily="34" charset="0"/>
            </a:endParaRPr>
          </a:p>
          <a:p>
            <a:pPr marL="0" marR="0" lvl="0" indent="0" algn="l" defTabSz="365760" rtl="0" eaLnBrk="1" fontAlgn="auto" latinLnBrk="0" hangingPunct="1">
              <a:lnSpc>
                <a:spcPct val="85000"/>
              </a:lnSpc>
              <a:spcBef>
                <a:spcPts val="800"/>
              </a:spcBef>
              <a:spcAft>
                <a:spcPts val="0"/>
              </a:spcAft>
              <a:buClr>
                <a:schemeClr val="tx1"/>
              </a:buClr>
              <a:buSzPct val="80000"/>
              <a:buFont typeface="Arial" charset="0"/>
              <a:buNone/>
              <a:tabLst/>
              <a:defRPr/>
            </a:pPr>
            <a:r>
              <a:rPr lang="en-US" sz="1200" b="0" i="1" kern="1200" baseline="0" dirty="0">
                <a:solidFill>
                  <a:schemeClr val="tx2"/>
                </a:solidFill>
                <a:effectLst/>
                <a:latin typeface="Arial" pitchFamily="34" charset="0"/>
                <a:ea typeface="+mn-ea"/>
                <a:cs typeface="Arial" pitchFamily="34" charset="0"/>
              </a:rPr>
              <a:t>My local middle school publishes a weekly paper. Very recently, I noted an article in that paper regarding an expose on human trafficking overseas, "World Slavery: The Terrors Our World Tries to Forget." The eloquent article in part highlighted how children have been exploited in the fishing industry in Ghana and identified organizations that assess and combat human trafficking. It was written by a young woman who has watched my children on a number of occasions. I was impressed by this, that someone so young would take the time to investigate and discuss this issue, focusing on something above the day-to-day that surrounds us in our suburban community.</a:t>
            </a:r>
            <a:endParaRPr lang="en-US" baseline="0" dirty="0"/>
          </a:p>
        </p:txBody>
      </p:sp>
      <p:sp>
        <p:nvSpPr>
          <p:cNvPr id="4" name="Slide Number Placeholder 3"/>
          <p:cNvSpPr>
            <a:spLocks noGrp="1"/>
          </p:cNvSpPr>
          <p:nvPr>
            <p:ph type="sldNum" sz="quarter" idx="10"/>
          </p:nvPr>
        </p:nvSpPr>
        <p:spPr/>
        <p:txBody>
          <a:bodyPr/>
          <a:lstStyle/>
          <a:p>
            <a:fld id="{BAE402D1-88AD-43C2-B8BB-8C7904BBCA11}" type="slidenum">
              <a:rPr lang="en-US" smtClean="0"/>
              <a:pPr/>
              <a:t>1</a:t>
            </a:fld>
            <a:endParaRPr lang="en-US" dirty="0"/>
          </a:p>
        </p:txBody>
      </p:sp>
    </p:spTree>
    <p:extLst>
      <p:ext uri="{BB962C8B-B14F-4D97-AF65-F5344CB8AC3E}">
        <p14:creationId xmlns:p14="http://schemas.microsoft.com/office/powerpoint/2010/main" val="233295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We can use text analytics to create structured data from unstructured data</a:t>
            </a:r>
          </a:p>
          <a:p>
            <a:r>
              <a:rPr lang="en-US" dirty="0"/>
              <a:t>One sentence example</a:t>
            </a:r>
          </a:p>
        </p:txBody>
      </p:sp>
      <p:sp>
        <p:nvSpPr>
          <p:cNvPr id="4" name="Slide Number Placeholder 3"/>
          <p:cNvSpPr>
            <a:spLocks noGrp="1"/>
          </p:cNvSpPr>
          <p:nvPr>
            <p:ph type="sldNum" sz="quarter" idx="5"/>
          </p:nvPr>
        </p:nvSpPr>
        <p:spPr/>
        <p:txBody>
          <a:bodyPr/>
          <a:lstStyle/>
          <a:p>
            <a:fld id="{BAE402D1-88AD-43C2-B8BB-8C7904BBCA11}" type="slidenum">
              <a:rPr lang="en-US" smtClean="0"/>
              <a:pPr/>
              <a:t>12</a:t>
            </a:fld>
            <a:endParaRPr lang="en-US" dirty="0"/>
          </a:p>
        </p:txBody>
      </p:sp>
    </p:spTree>
    <p:extLst>
      <p:ext uri="{BB962C8B-B14F-4D97-AF65-F5344CB8AC3E}">
        <p14:creationId xmlns:p14="http://schemas.microsoft.com/office/powerpoint/2010/main" val="2692104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pPr marL="0" indent="0">
              <a:buNone/>
            </a:pPr>
            <a:r>
              <a:rPr lang="en-US" dirty="0"/>
              <a:t>3066 links between source, destination countries between 2013-2017</a:t>
            </a:r>
          </a:p>
        </p:txBody>
      </p:sp>
    </p:spTree>
    <p:extLst>
      <p:ext uri="{BB962C8B-B14F-4D97-AF65-F5344CB8AC3E}">
        <p14:creationId xmlns:p14="http://schemas.microsoft.com/office/powerpoint/2010/main" val="2236076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14</a:t>
            </a:fld>
            <a:endParaRPr lang="en-US" dirty="0"/>
          </a:p>
        </p:txBody>
      </p:sp>
    </p:spTree>
    <p:extLst>
      <p:ext uri="{BB962C8B-B14F-4D97-AF65-F5344CB8AC3E}">
        <p14:creationId xmlns:p14="http://schemas.microsoft.com/office/powerpoint/2010/main" val="2187779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sz="1200" kern="1200" baseline="0" dirty="0">
                <a:solidFill>
                  <a:schemeClr val="tx2"/>
                </a:solidFill>
                <a:effectLst/>
                <a:latin typeface="Arial" pitchFamily="34" charset="0"/>
                <a:ea typeface="+mn-ea"/>
                <a:cs typeface="Arial" pitchFamily="34" charset="0"/>
              </a:rPr>
              <a:t>Before color showed children, now stress centrality </a:t>
            </a:r>
          </a:p>
          <a:p>
            <a:endParaRPr lang="en-US" sz="1200" kern="1200" baseline="0" dirty="0">
              <a:solidFill>
                <a:schemeClr val="tx2"/>
              </a:solidFill>
              <a:effectLst/>
              <a:latin typeface="Arial" pitchFamily="34" charset="0"/>
              <a:ea typeface="+mn-ea"/>
              <a:cs typeface="Arial" pitchFamily="34" charset="0"/>
            </a:endParaRPr>
          </a:p>
          <a:p>
            <a:r>
              <a:rPr lang="en-US" sz="1200" kern="1200" baseline="0" dirty="0">
                <a:solidFill>
                  <a:schemeClr val="tx2"/>
                </a:solidFill>
                <a:effectLst/>
                <a:latin typeface="Arial" pitchFamily="34" charset="0"/>
                <a:ea typeface="+mn-ea"/>
                <a:cs typeface="Arial" pitchFamily="34" charset="0"/>
              </a:rPr>
              <a:t>I’d like to know more about Nigeria but I don’t have that from this dataset alone. How do I expand what I am trying to do?</a:t>
            </a:r>
          </a:p>
          <a:p>
            <a:endParaRPr lang="en-US" sz="1200" kern="1200" baseline="0" dirty="0">
              <a:solidFill>
                <a:schemeClr val="tx2"/>
              </a:solidFill>
              <a:effectLst/>
              <a:latin typeface="Arial" pitchFamily="34" charset="0"/>
              <a:ea typeface="+mn-ea"/>
              <a:cs typeface="Arial" pitchFamily="34" charset="0"/>
            </a:endParaRPr>
          </a:p>
          <a:p>
            <a:r>
              <a:rPr lang="en-US" sz="1200" kern="1200" baseline="0" dirty="0">
                <a:solidFill>
                  <a:schemeClr val="tx2"/>
                </a:solidFill>
                <a:effectLst/>
                <a:latin typeface="Arial" pitchFamily="34" charset="0"/>
                <a:ea typeface="+mn-ea"/>
                <a:cs typeface="Arial" pitchFamily="34" charset="0"/>
              </a:rPr>
              <a:t>A variety of network metrics comes out-of-the-box with the network diagram visualization capability available in SAS Visual Analytics. Metrics include “Stress Centrality” that indicates how frequently a node would be crossed when taking the shortest path between nodes. </a:t>
            </a:r>
          </a:p>
          <a:p>
            <a:endParaRPr lang="en-US" sz="1200" kern="1200" baseline="0" dirty="0">
              <a:solidFill>
                <a:schemeClr val="tx2"/>
              </a:solidFill>
              <a:effectLst/>
              <a:latin typeface="Arial" pitchFamily="34" charset="0"/>
              <a:ea typeface="+mn-ea"/>
              <a:cs typeface="Arial" pitchFamily="34" charset="0"/>
            </a:endParaRPr>
          </a:p>
          <a:p>
            <a:r>
              <a:rPr lang="en-US" sz="1200" kern="1200" baseline="0" dirty="0">
                <a:solidFill>
                  <a:schemeClr val="tx2"/>
                </a:solidFill>
                <a:effectLst/>
                <a:latin typeface="Arial" pitchFamily="34" charset="0"/>
                <a:ea typeface="+mn-ea"/>
                <a:cs typeface="Arial" pitchFamily="34" charset="0"/>
              </a:rPr>
              <a:t>Useful, powerful, but manually constructed rule-based models alone are not true AI</a:t>
            </a:r>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15</a:t>
            </a:fld>
            <a:endParaRPr lang="en-US" dirty="0"/>
          </a:p>
        </p:txBody>
      </p:sp>
    </p:spTree>
    <p:extLst>
      <p:ext uri="{BB962C8B-B14F-4D97-AF65-F5344CB8AC3E}">
        <p14:creationId xmlns:p14="http://schemas.microsoft.com/office/powerpoint/2010/main" val="3634283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sz="1200" b="0" i="0" u="none" strike="noStrike" kern="1200" baseline="0" dirty="0">
                <a:solidFill>
                  <a:schemeClr val="tx2"/>
                </a:solidFill>
                <a:effectLst/>
                <a:latin typeface="Arial" pitchFamily="34" charset="0"/>
                <a:ea typeface="+mn-ea"/>
                <a:cs typeface="Arial" pitchFamily="34" charset="0"/>
              </a:rPr>
              <a:t>What drives human trafficking internationally? One aspect is armed conflict. In conflict situations traffickers can operate with great impunity. Armed conflicts can drive vulnerabilities to trafficking in persons in different ways. Thus, we propose in our counter trafficking framework capabilities that can link patterns of trafficking in persons with armed conflict event data to better understand how armed conflict creates and exacerbates human trafficking. </a:t>
            </a:r>
          </a:p>
          <a:p>
            <a:endParaRPr lang="en-US" sz="1200" b="0" i="0" u="none" strike="noStrike" kern="1200" baseline="0" dirty="0">
              <a:solidFill>
                <a:schemeClr val="tx2"/>
              </a:solidFill>
              <a:effectLst/>
              <a:latin typeface="Arial" pitchFamily="34" charset="0"/>
              <a:ea typeface="+mn-ea"/>
              <a:cs typeface="Arial" pitchFamily="34" charset="0"/>
            </a:endParaRPr>
          </a:p>
          <a:p>
            <a:r>
              <a:rPr lang="en-US" sz="1200" b="0" i="0" u="none" strike="noStrike" kern="1200" baseline="0" dirty="0">
                <a:solidFill>
                  <a:schemeClr val="tx2"/>
                </a:solidFill>
                <a:effectLst/>
                <a:latin typeface="Arial" pitchFamily="34" charset="0"/>
                <a:ea typeface="+mn-ea"/>
                <a:cs typeface="Arial" pitchFamily="34" charset="0"/>
              </a:rPr>
              <a:t>Example – People coerced by armed groups into sexual slavery, forced labor. Exploitation while fleeing conflict areas – exploited in industries, service sector, or sexual exploitation.</a:t>
            </a:r>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16</a:t>
            </a:fld>
            <a:endParaRPr lang="en-US" dirty="0"/>
          </a:p>
        </p:txBody>
      </p:sp>
    </p:spTree>
    <p:extLst>
      <p:ext uri="{BB962C8B-B14F-4D97-AF65-F5344CB8AC3E}">
        <p14:creationId xmlns:p14="http://schemas.microsoft.com/office/powerpoint/2010/main" val="305256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“I can run a text analytics model to differentiate the key terms and phrases associated to different kinds of violence”</a:t>
            </a:r>
          </a:p>
        </p:txBody>
      </p:sp>
      <p:sp>
        <p:nvSpPr>
          <p:cNvPr id="4" name="Slide Number Placeholder 3"/>
          <p:cNvSpPr>
            <a:spLocks noGrp="1"/>
          </p:cNvSpPr>
          <p:nvPr>
            <p:ph type="sldNum" sz="quarter" idx="5"/>
          </p:nvPr>
        </p:nvSpPr>
        <p:spPr/>
        <p:txBody>
          <a:bodyPr/>
          <a:lstStyle/>
          <a:p>
            <a:fld id="{BAE402D1-88AD-43C2-B8BB-8C7904BBCA11}" type="slidenum">
              <a:rPr lang="en-US" smtClean="0"/>
              <a:pPr/>
              <a:t>17</a:t>
            </a:fld>
            <a:endParaRPr lang="en-US" dirty="0"/>
          </a:p>
        </p:txBody>
      </p:sp>
    </p:spTree>
    <p:extLst>
      <p:ext uri="{BB962C8B-B14F-4D97-AF65-F5344CB8AC3E}">
        <p14:creationId xmlns:p14="http://schemas.microsoft.com/office/powerpoint/2010/main" val="2213855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Text modeling to generate Boolean rules; statistical/machine learning techniques. Walk through this whole interface. </a:t>
            </a:r>
          </a:p>
        </p:txBody>
      </p:sp>
      <p:sp>
        <p:nvSpPr>
          <p:cNvPr id="4" name="Slide Number Placeholder 3"/>
          <p:cNvSpPr>
            <a:spLocks noGrp="1"/>
          </p:cNvSpPr>
          <p:nvPr>
            <p:ph type="sldNum" sz="quarter" idx="5"/>
          </p:nvPr>
        </p:nvSpPr>
        <p:spPr/>
        <p:txBody>
          <a:bodyPr/>
          <a:lstStyle/>
          <a:p>
            <a:fld id="{BAE402D1-88AD-43C2-B8BB-8C7904BBCA11}" type="slidenum">
              <a:rPr lang="en-US" smtClean="0"/>
              <a:pPr/>
              <a:t>18</a:t>
            </a:fld>
            <a:endParaRPr lang="en-US" dirty="0"/>
          </a:p>
        </p:txBody>
      </p:sp>
    </p:spTree>
    <p:extLst>
      <p:ext uri="{BB962C8B-B14F-4D97-AF65-F5344CB8AC3E}">
        <p14:creationId xmlns:p14="http://schemas.microsoft.com/office/powerpoint/2010/main" val="4179007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Text modeling to generate Boolean rules; statistical/machine learning techniques</a:t>
            </a:r>
          </a:p>
        </p:txBody>
      </p:sp>
      <p:sp>
        <p:nvSpPr>
          <p:cNvPr id="4" name="Slide Number Placeholder 3"/>
          <p:cNvSpPr>
            <a:spLocks noGrp="1"/>
          </p:cNvSpPr>
          <p:nvPr>
            <p:ph type="sldNum" sz="quarter" idx="5"/>
          </p:nvPr>
        </p:nvSpPr>
        <p:spPr/>
        <p:txBody>
          <a:bodyPr/>
          <a:lstStyle/>
          <a:p>
            <a:fld id="{BAE402D1-88AD-43C2-B8BB-8C7904BBCA11}" type="slidenum">
              <a:rPr lang="en-US" smtClean="0"/>
              <a:pPr/>
              <a:t>19</a:t>
            </a:fld>
            <a:endParaRPr lang="en-US" dirty="0"/>
          </a:p>
        </p:txBody>
      </p:sp>
    </p:spTree>
    <p:extLst>
      <p:ext uri="{BB962C8B-B14F-4D97-AF65-F5344CB8AC3E}">
        <p14:creationId xmlns:p14="http://schemas.microsoft.com/office/powerpoint/2010/main" val="11336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This looks good. I also tried the &lt;expand&gt; capacity of VA, but it creates too much to read</a:t>
            </a:r>
          </a:p>
        </p:txBody>
      </p:sp>
      <p:sp>
        <p:nvSpPr>
          <p:cNvPr id="4" name="Slide Number Placeholder 3"/>
          <p:cNvSpPr>
            <a:spLocks noGrp="1"/>
          </p:cNvSpPr>
          <p:nvPr>
            <p:ph type="sldNum" sz="quarter" idx="5"/>
          </p:nvPr>
        </p:nvSpPr>
        <p:spPr/>
        <p:txBody>
          <a:bodyPr/>
          <a:lstStyle/>
          <a:p>
            <a:fld id="{BAE402D1-88AD-43C2-B8BB-8C7904BBCA11}" type="slidenum">
              <a:rPr lang="en-US" smtClean="0"/>
              <a:pPr/>
              <a:t>21</a:t>
            </a:fld>
            <a:endParaRPr lang="en-US" dirty="0"/>
          </a:p>
        </p:txBody>
      </p:sp>
    </p:spTree>
    <p:extLst>
      <p:ext uri="{BB962C8B-B14F-4D97-AF65-F5344CB8AC3E}">
        <p14:creationId xmlns:p14="http://schemas.microsoft.com/office/powerpoint/2010/main" val="3021811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pPr marL="0" marR="0" lvl="0" indent="0" algn="l" defTabSz="182880" rtl="0" eaLnBrk="1" fontAlgn="auto" latinLnBrk="0" hangingPunct="1">
              <a:lnSpc>
                <a:spcPct val="100000"/>
              </a:lnSpc>
              <a:spcBef>
                <a:spcPts val="0"/>
              </a:spcBef>
              <a:spcAft>
                <a:spcPts val="0"/>
              </a:spcAft>
              <a:buClrTx/>
              <a:buSzTx/>
              <a:buFontTx/>
              <a:buNone/>
              <a:tabLst/>
              <a:defRPr/>
            </a:pPr>
            <a:r>
              <a:rPr lang="en-US" sz="1200" kern="1200" baseline="0" dirty="0">
                <a:solidFill>
                  <a:schemeClr val="tx2"/>
                </a:solidFill>
                <a:effectLst/>
                <a:latin typeface="Arial" pitchFamily="34" charset="0"/>
                <a:ea typeface="+mn-ea"/>
                <a:cs typeface="Arial" pitchFamily="34" charset="0"/>
              </a:rPr>
              <a:t>In summary, we showcased how data from multiple sources can be analyzed using AI and machine learning methods, and subsequently visualized and related to each other. In the process, we showed how such methods assist </a:t>
            </a:r>
            <a:r>
              <a:rPr lang="en-US" sz="1200" b="1" kern="1200" baseline="0" dirty="0">
                <a:solidFill>
                  <a:schemeClr val="tx2"/>
                </a:solidFill>
                <a:effectLst/>
                <a:latin typeface="Arial" pitchFamily="34" charset="0"/>
                <a:ea typeface="+mn-ea"/>
                <a:cs typeface="Arial" pitchFamily="34" charset="0"/>
              </a:rPr>
              <a:t>strategic</a:t>
            </a:r>
            <a:r>
              <a:rPr lang="en-US" sz="1200" kern="1200" baseline="0" dirty="0">
                <a:solidFill>
                  <a:schemeClr val="tx2"/>
                </a:solidFill>
                <a:effectLst/>
                <a:latin typeface="Arial" pitchFamily="34" charset="0"/>
                <a:ea typeface="+mn-ea"/>
                <a:cs typeface="Arial" pitchFamily="34" charset="0"/>
              </a:rPr>
              <a:t> operations, partly through improved access to relevant data and connections, and partly through verifying assertions in one source against others. Furthermore, we indicated how the use of such a system can help augment existing </a:t>
            </a:r>
            <a:r>
              <a:rPr lang="en-US" sz="1200" b="1" kern="1200" baseline="0" dirty="0">
                <a:solidFill>
                  <a:schemeClr val="tx2"/>
                </a:solidFill>
                <a:effectLst/>
                <a:latin typeface="Arial" pitchFamily="34" charset="0"/>
                <a:ea typeface="+mn-ea"/>
                <a:cs typeface="Arial" pitchFamily="34" charset="0"/>
              </a:rPr>
              <a:t>data models</a:t>
            </a:r>
            <a:r>
              <a:rPr lang="en-US" sz="1200" kern="1200" baseline="0" dirty="0">
                <a:solidFill>
                  <a:schemeClr val="tx2"/>
                </a:solidFill>
                <a:effectLst/>
                <a:latin typeface="Arial" pitchFamily="34" charset="0"/>
                <a:ea typeface="+mn-ea"/>
                <a:cs typeface="Arial" pitchFamily="34" charset="0"/>
              </a:rPr>
              <a:t> and generate new ones from purely unstructured data sources (in this case, the TIP reports). Finally, this process highlighted the </a:t>
            </a:r>
            <a:r>
              <a:rPr lang="en-US" sz="1200" b="1" kern="1200" baseline="0" dirty="0">
                <a:solidFill>
                  <a:schemeClr val="tx2"/>
                </a:solidFill>
                <a:effectLst/>
                <a:latin typeface="Arial" pitchFamily="34" charset="0"/>
                <a:ea typeface="+mn-ea"/>
                <a:cs typeface="Arial" pitchFamily="34" charset="0"/>
              </a:rPr>
              <a:t>integration</a:t>
            </a:r>
            <a:r>
              <a:rPr lang="en-US" sz="1200" kern="1200" baseline="0" dirty="0">
                <a:solidFill>
                  <a:schemeClr val="tx2"/>
                </a:solidFill>
                <a:effectLst/>
                <a:latin typeface="Arial" pitchFamily="34" charset="0"/>
                <a:ea typeface="+mn-ea"/>
                <a:cs typeface="Arial" pitchFamily="34" charset="0"/>
              </a:rPr>
              <a:t> of these data sources, and we will explore environments suitable for investigation further in this paper as well when we review the role of SAS Visual Investigator in this process.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402D1-88AD-43C2-B8BB-8C7904BBCA11}" type="slidenum">
              <a:rPr kumimoji="0" lang="en-US" sz="1200" b="0" i="0" u="none" strike="noStrike" kern="1200" cap="none" spc="0" normalizeH="0" baseline="0" noProof="0" smtClean="0">
                <a:ln>
                  <a:noFill/>
                </a:ln>
                <a:solidFill>
                  <a:srgbClr val="59626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59626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21105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pPr marL="0" marR="0" lvl="0" indent="0" algn="l" defTabSz="18288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2"/>
                </a:solidFill>
                <a:effectLst/>
                <a:latin typeface="Arial" pitchFamily="34" charset="0"/>
                <a:ea typeface="+mn-ea"/>
                <a:cs typeface="Andalus" panose="02020603050405020304" pitchFamily="18" charset="-78"/>
              </a:rPr>
              <a:t>Introduce SAS is first &amp; foremost an analytics company. Many know SAS just as the programming language. There’s a lot more than that. Today I’ll show you components of an enterprise framework built on SAS to combat human trafficking, empowered by AI and Analytics. </a:t>
            </a:r>
          </a:p>
          <a:p>
            <a:pPr marL="0" marR="0" lvl="0" indent="0" algn="l" defTabSz="18288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2"/>
              </a:solidFill>
              <a:effectLst/>
              <a:latin typeface="Arial" pitchFamily="34" charset="0"/>
              <a:ea typeface="+mn-ea"/>
              <a:cs typeface="Andalus" panose="02020603050405020304" pitchFamily="18" charset="-78"/>
            </a:endParaRPr>
          </a:p>
          <a:p>
            <a:pPr marL="0" marR="0" lvl="0" indent="0" algn="l" defTabSz="18288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2"/>
                </a:solidFill>
                <a:effectLst/>
                <a:latin typeface="Arial" pitchFamily="34" charset="0"/>
                <a:ea typeface="+mn-ea"/>
                <a:cs typeface="Andalus" panose="02020603050405020304" pitchFamily="18" charset="-78"/>
              </a:rPr>
              <a:t>At SAS we’re very interested in the intersection of AI and Analytics.  </a:t>
            </a:r>
            <a:r>
              <a:rPr lang="en-US" sz="1200" b="1" kern="1200" baseline="0" dirty="0">
                <a:solidFill>
                  <a:schemeClr val="tx2"/>
                </a:solidFill>
                <a:effectLst/>
                <a:latin typeface="Arial" pitchFamily="34" charset="0"/>
                <a:ea typeface="+mn-ea"/>
                <a:cs typeface="Andalus" panose="02020603050405020304" pitchFamily="18" charset="-78"/>
              </a:rPr>
              <a:t>Analytics</a:t>
            </a:r>
            <a:r>
              <a:rPr lang="en-US" sz="1200" b="0" kern="1200" baseline="0" dirty="0">
                <a:solidFill>
                  <a:schemeClr val="tx2"/>
                </a:solidFill>
                <a:effectLst/>
                <a:latin typeface="Arial" pitchFamily="34" charset="0"/>
                <a:ea typeface="+mn-ea"/>
                <a:cs typeface="Andalus" panose="02020603050405020304" pitchFamily="18" charset="-78"/>
              </a:rPr>
              <a:t> – The discovery, interpretation, and communication of meaningful patterns in data. </a:t>
            </a:r>
          </a:p>
          <a:p>
            <a:pPr marL="0" indent="0">
              <a:buNone/>
            </a:pPr>
            <a:r>
              <a:rPr lang="en-US" sz="1200" b="1" kern="1200" baseline="0" dirty="0">
                <a:solidFill>
                  <a:schemeClr val="tx1"/>
                </a:solidFill>
                <a:effectLst/>
                <a:latin typeface="+mn-lt"/>
                <a:ea typeface="+mn-ea"/>
                <a:cs typeface="Arial" pitchFamily="34" charset="0"/>
              </a:rPr>
              <a:t>AI</a:t>
            </a:r>
            <a:r>
              <a:rPr lang="en-US" sz="1200" b="0" kern="1200" baseline="0" dirty="0">
                <a:solidFill>
                  <a:schemeClr val="tx1"/>
                </a:solidFill>
                <a:effectLst/>
                <a:latin typeface="+mn-lt"/>
                <a:ea typeface="+mn-ea"/>
                <a:cs typeface="Arial" pitchFamily="34" charset="0"/>
              </a:rPr>
              <a:t> – The simulation of human intelligence by machines. The science of training systems to emulate human tasks through learning and automation.</a:t>
            </a:r>
          </a:p>
        </p:txBody>
      </p:sp>
    </p:spTree>
    <p:extLst>
      <p:ext uri="{BB962C8B-B14F-4D97-AF65-F5344CB8AC3E}">
        <p14:creationId xmlns:p14="http://schemas.microsoft.com/office/powerpoint/2010/main" val="2362053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When we talk about AI. AI can help us explain things better. Draw associations in a better manner. A usual analytics approach involves someone sitting and making inferences before moving on to the next step. </a:t>
            </a:r>
          </a:p>
          <a:p>
            <a:endParaRPr lang="en-US" dirty="0"/>
          </a:p>
          <a:p>
            <a:r>
              <a:rPr lang="en-US" dirty="0"/>
              <a:t>AI makes it easier to automatically make decisions as well. How can we incorporate that in as well. This could recommend counter trafficking efforts. Even the fact that it’s able to flag something that’s needing attention is good enough. </a:t>
            </a:r>
          </a:p>
        </p:txBody>
      </p:sp>
      <p:sp>
        <p:nvSpPr>
          <p:cNvPr id="4" name="Slide Number Placeholder 3"/>
          <p:cNvSpPr>
            <a:spLocks noGrp="1"/>
          </p:cNvSpPr>
          <p:nvPr>
            <p:ph type="sldNum" sz="quarter" idx="5"/>
          </p:nvPr>
        </p:nvSpPr>
        <p:spPr/>
        <p:txBody>
          <a:bodyPr/>
          <a:lstStyle/>
          <a:p>
            <a:fld id="{BAE402D1-88AD-43C2-B8BB-8C7904BBCA11}" type="slidenum">
              <a:rPr lang="en-US" smtClean="0"/>
              <a:pPr/>
              <a:t>24</a:t>
            </a:fld>
            <a:endParaRPr lang="en-US" dirty="0"/>
          </a:p>
        </p:txBody>
      </p:sp>
    </p:spTree>
    <p:extLst>
      <p:ext uri="{BB962C8B-B14F-4D97-AF65-F5344CB8AC3E}">
        <p14:creationId xmlns:p14="http://schemas.microsoft.com/office/powerpoint/2010/main" val="706456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Start with the end goal</a:t>
            </a:r>
          </a:p>
        </p:txBody>
      </p:sp>
      <p:sp>
        <p:nvSpPr>
          <p:cNvPr id="4" name="Slide Number Placeholder 3"/>
          <p:cNvSpPr>
            <a:spLocks noGrp="1"/>
          </p:cNvSpPr>
          <p:nvPr>
            <p:ph type="sldNum" sz="quarter" idx="5"/>
          </p:nvPr>
        </p:nvSpPr>
        <p:spPr/>
        <p:txBody>
          <a:bodyPr/>
          <a:lstStyle/>
          <a:p>
            <a:fld id="{BAE402D1-88AD-43C2-B8BB-8C7904BBCA11}" type="slidenum">
              <a:rPr lang="en-US" smtClean="0"/>
              <a:pPr/>
              <a:t>25</a:t>
            </a:fld>
            <a:endParaRPr lang="en-US" dirty="0"/>
          </a:p>
        </p:txBody>
      </p:sp>
    </p:spTree>
    <p:extLst>
      <p:ext uri="{BB962C8B-B14F-4D97-AF65-F5344CB8AC3E}">
        <p14:creationId xmlns:p14="http://schemas.microsoft.com/office/powerpoint/2010/main" val="2284472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Option 1 can have high precision (potentially) but low recall – Benefit; help in identifying target variables. Victims is the target, but not black &amp; white. Rules-based can rule out a lot of the noise. </a:t>
            </a:r>
          </a:p>
          <a:p>
            <a:r>
              <a:rPr lang="en-US" dirty="0"/>
              <a:t>Option 2 can have high precision/recall; low time to value – This alone would involve a lot of noise</a:t>
            </a:r>
          </a:p>
          <a:p>
            <a:r>
              <a:rPr lang="en-US" dirty="0"/>
              <a:t>Option 3 is worth investigating – Generate large amounts of training data suitable for supervised learning methods</a:t>
            </a:r>
          </a:p>
        </p:txBody>
      </p:sp>
      <p:sp>
        <p:nvSpPr>
          <p:cNvPr id="4" name="Slide Number Placeholder 3"/>
          <p:cNvSpPr>
            <a:spLocks noGrp="1"/>
          </p:cNvSpPr>
          <p:nvPr>
            <p:ph type="sldNum" sz="quarter" idx="5"/>
          </p:nvPr>
        </p:nvSpPr>
        <p:spPr/>
        <p:txBody>
          <a:bodyPr/>
          <a:lstStyle/>
          <a:p>
            <a:fld id="{BAE402D1-88AD-43C2-B8BB-8C7904BBCA11}" type="slidenum">
              <a:rPr lang="en-US" smtClean="0"/>
              <a:pPr/>
              <a:t>26</a:t>
            </a:fld>
            <a:endParaRPr lang="en-US" dirty="0"/>
          </a:p>
        </p:txBody>
      </p:sp>
    </p:spTree>
    <p:extLst>
      <p:ext uri="{BB962C8B-B14F-4D97-AF65-F5344CB8AC3E}">
        <p14:creationId xmlns:p14="http://schemas.microsoft.com/office/powerpoint/2010/main" val="3196736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sz="1200" b="0" i="0" kern="1200" baseline="0" dirty="0">
                <a:solidFill>
                  <a:schemeClr val="tx2"/>
                </a:solidFill>
                <a:effectLst/>
                <a:latin typeface="Arial" pitchFamily="34" charset="0"/>
                <a:ea typeface="+mn-ea"/>
                <a:cs typeface="Arial" pitchFamily="34" charset="0"/>
              </a:rPr>
              <a:t>1. Using </a:t>
            </a:r>
            <a:r>
              <a:rPr lang="en-US" sz="1200" b="0" i="0" u="none" strike="noStrike" kern="1200" baseline="0" dirty="0">
                <a:solidFill>
                  <a:schemeClr val="tx2"/>
                </a:solidFill>
                <a:effectLst/>
                <a:latin typeface="Arial" pitchFamily="34" charset="0"/>
                <a:ea typeface="+mn-ea"/>
                <a:cs typeface="Arial" pitchFamily="34" charset="0"/>
                <a:hlinkClick r:id="rId3"/>
              </a:rPr>
              <a:t>SAS Visual Text Analytics</a:t>
            </a:r>
            <a:r>
              <a:rPr lang="en-US" sz="1200" b="0" i="0" kern="1200" baseline="0" dirty="0">
                <a:solidFill>
                  <a:schemeClr val="tx2"/>
                </a:solidFill>
                <a:effectLst/>
                <a:latin typeface="Arial" pitchFamily="34" charset="0"/>
                <a:ea typeface="+mn-ea"/>
                <a:cs typeface="Arial" pitchFamily="34" charset="0"/>
              </a:rPr>
              <a:t>, </a:t>
            </a:r>
            <a:r>
              <a:rPr lang="en-US" sz="1200" b="1" i="0" kern="1200" baseline="0" dirty="0">
                <a:solidFill>
                  <a:schemeClr val="tx2"/>
                </a:solidFill>
                <a:effectLst/>
                <a:latin typeface="Arial" pitchFamily="34" charset="0"/>
                <a:ea typeface="+mn-ea"/>
                <a:cs typeface="Arial" pitchFamily="34" charset="0"/>
              </a:rPr>
              <a:t>create a rules-based, contextual extraction model</a:t>
            </a:r>
            <a:r>
              <a:rPr lang="en-US" sz="1200" b="0" i="0" kern="1200" baseline="0" dirty="0">
                <a:solidFill>
                  <a:schemeClr val="tx2"/>
                </a:solidFill>
                <a:effectLst/>
                <a:latin typeface="Arial" pitchFamily="34" charset="0"/>
                <a:ea typeface="+mn-ea"/>
                <a:cs typeface="Arial" pitchFamily="34" charset="0"/>
              </a:rPr>
              <a:t> on a sample of data to detect and extract the "Targeted Groups" custom entity. Next, apply this rules-based model to a much larger number of observations, which will form our training corpus for a machine learning algorithm. In this case, we used Conditional Random Fields (CRF), a sequence modeling algorithm also included with SAS Visual Text Analytics.</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2. </a:t>
            </a:r>
            <a:r>
              <a:rPr lang="en-US" sz="1200" b="1" i="0" kern="1200" baseline="0" dirty="0">
                <a:solidFill>
                  <a:schemeClr val="tx2"/>
                </a:solidFill>
                <a:effectLst/>
                <a:latin typeface="Arial" pitchFamily="34" charset="0"/>
                <a:ea typeface="+mn-ea"/>
                <a:cs typeface="Arial" pitchFamily="34" charset="0"/>
              </a:rPr>
              <a:t>Re-format the training data</a:t>
            </a:r>
            <a:r>
              <a:rPr lang="en-US" sz="1200" b="0" i="0" kern="1200" baseline="0" dirty="0">
                <a:solidFill>
                  <a:schemeClr val="tx2"/>
                </a:solidFill>
                <a:effectLst/>
                <a:latin typeface="Arial" pitchFamily="34" charset="0"/>
                <a:ea typeface="+mn-ea"/>
                <a:cs typeface="Arial" pitchFamily="34" charset="0"/>
              </a:rPr>
              <a:t> to reflect the json input structure needed for CRF, where each token in the sentence is assigned a corresponding target label and part of speech.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3. </a:t>
            </a:r>
            <a:r>
              <a:rPr lang="en-US" sz="1200" b="1" i="0" kern="1200" baseline="0" dirty="0">
                <a:solidFill>
                  <a:schemeClr val="tx2"/>
                </a:solidFill>
                <a:effectLst/>
                <a:latin typeface="Arial" pitchFamily="34" charset="0"/>
                <a:ea typeface="+mn-ea"/>
                <a:cs typeface="Arial" pitchFamily="34" charset="0"/>
              </a:rPr>
              <a:t>Train the CRF model</a:t>
            </a:r>
            <a:r>
              <a:rPr lang="en-US" sz="1200" b="0" i="0" kern="1200" baseline="0" dirty="0">
                <a:solidFill>
                  <a:schemeClr val="tx2"/>
                </a:solidFill>
                <a:effectLst/>
                <a:latin typeface="Arial" pitchFamily="34" charset="0"/>
                <a:ea typeface="+mn-ea"/>
                <a:cs typeface="Arial" pitchFamily="34" charset="0"/>
              </a:rPr>
              <a:t> to detect our custom entity and predict the correct boundaries for each match.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4. </a:t>
            </a:r>
            <a:r>
              <a:rPr lang="en-US" sz="1200" b="1" i="0" kern="1200" baseline="0" dirty="0">
                <a:solidFill>
                  <a:schemeClr val="tx2"/>
                </a:solidFill>
                <a:effectLst/>
                <a:latin typeface="Arial" pitchFamily="34" charset="0"/>
                <a:ea typeface="+mn-ea"/>
                <a:cs typeface="Arial" pitchFamily="34" charset="0"/>
              </a:rPr>
              <a:t>Manually annotate a set of documents</a:t>
            </a:r>
            <a:r>
              <a:rPr lang="en-US" sz="1200" b="0" i="0" kern="1200" baseline="0" dirty="0">
                <a:solidFill>
                  <a:schemeClr val="tx2"/>
                </a:solidFill>
                <a:effectLst/>
                <a:latin typeface="Arial" pitchFamily="34" charset="0"/>
                <a:ea typeface="+mn-ea"/>
                <a:cs typeface="Arial" pitchFamily="34" charset="0"/>
              </a:rPr>
              <a:t> to use as a holdout sample for validation purposes. For each document, our manual label captures the matched text of the Targeted Groups entity as well as the start and end offsets where that string occurs within the larger body of text.</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5. </a:t>
            </a:r>
            <a:r>
              <a:rPr lang="en-US" sz="1200" b="1" i="0" kern="1200" baseline="0" dirty="0">
                <a:solidFill>
                  <a:schemeClr val="tx2"/>
                </a:solidFill>
                <a:effectLst/>
                <a:latin typeface="Arial" pitchFamily="34" charset="0"/>
                <a:ea typeface="+mn-ea"/>
                <a:cs typeface="Arial" pitchFamily="34" charset="0"/>
              </a:rPr>
              <a:t>Score the validation “gold” dataset</a:t>
            </a:r>
            <a:r>
              <a:rPr lang="en-US" sz="1200" b="0" i="0" kern="1200" baseline="0" dirty="0">
                <a:solidFill>
                  <a:schemeClr val="tx2"/>
                </a:solidFill>
                <a:effectLst/>
                <a:latin typeface="Arial" pitchFamily="34" charset="0"/>
                <a:ea typeface="+mn-ea"/>
                <a:cs typeface="Arial" pitchFamily="34" charset="0"/>
              </a:rPr>
              <a:t>, assess recall and precision metrics, and inspect differences between the results of the linguistic vs machine learning model.</a:t>
            </a:r>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27</a:t>
            </a:fld>
            <a:endParaRPr lang="en-US" dirty="0"/>
          </a:p>
        </p:txBody>
      </p:sp>
    </p:spTree>
    <p:extLst>
      <p:ext uri="{BB962C8B-B14F-4D97-AF65-F5344CB8AC3E}">
        <p14:creationId xmlns:p14="http://schemas.microsoft.com/office/powerpoint/2010/main" val="814616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sz="1200" b="0" i="0" kern="1200" baseline="0" dirty="0">
                <a:solidFill>
                  <a:schemeClr val="tx2"/>
                </a:solidFill>
                <a:effectLst/>
                <a:latin typeface="Arial" pitchFamily="34" charset="0"/>
                <a:ea typeface="+mn-ea"/>
                <a:cs typeface="Arial" pitchFamily="34" charset="0"/>
              </a:rPr>
              <a:t>1. Using </a:t>
            </a:r>
            <a:r>
              <a:rPr lang="en-US" sz="1200" b="0" i="0" u="none" strike="noStrike" kern="1200" baseline="0" dirty="0">
                <a:solidFill>
                  <a:schemeClr val="tx2"/>
                </a:solidFill>
                <a:effectLst/>
                <a:latin typeface="Arial" pitchFamily="34" charset="0"/>
                <a:ea typeface="+mn-ea"/>
                <a:cs typeface="Arial" pitchFamily="34" charset="0"/>
                <a:hlinkClick r:id="rId3"/>
              </a:rPr>
              <a:t>SAS Visual Text Analytics</a:t>
            </a:r>
            <a:r>
              <a:rPr lang="en-US" sz="1200" b="0" i="0" kern="1200" baseline="0" dirty="0">
                <a:solidFill>
                  <a:schemeClr val="tx2"/>
                </a:solidFill>
                <a:effectLst/>
                <a:latin typeface="Arial" pitchFamily="34" charset="0"/>
                <a:ea typeface="+mn-ea"/>
                <a:cs typeface="Arial" pitchFamily="34" charset="0"/>
              </a:rPr>
              <a:t>, </a:t>
            </a:r>
            <a:r>
              <a:rPr lang="en-US" sz="1200" b="1" i="0" kern="1200" baseline="0" dirty="0">
                <a:solidFill>
                  <a:schemeClr val="tx2"/>
                </a:solidFill>
                <a:effectLst/>
                <a:latin typeface="Arial" pitchFamily="34" charset="0"/>
                <a:ea typeface="+mn-ea"/>
                <a:cs typeface="Arial" pitchFamily="34" charset="0"/>
              </a:rPr>
              <a:t>create a rules-based, contextual extraction model</a:t>
            </a:r>
            <a:r>
              <a:rPr lang="en-US" sz="1200" b="0" i="0" kern="1200" baseline="0" dirty="0">
                <a:solidFill>
                  <a:schemeClr val="tx2"/>
                </a:solidFill>
                <a:effectLst/>
                <a:latin typeface="Arial" pitchFamily="34" charset="0"/>
                <a:ea typeface="+mn-ea"/>
                <a:cs typeface="Arial" pitchFamily="34" charset="0"/>
              </a:rPr>
              <a:t> on a sample of data to detect and extract the "Targeted Groups" custom entity. Next, apply this rules-based model to a much larger number of observations, which will form our training corpus for a machine learning algorithm. In this case, we used Conditional Random Fields (CRF), a sequence modeling algorithm also included with SAS Visual Text Analytics.</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2. </a:t>
            </a:r>
            <a:r>
              <a:rPr lang="en-US" sz="1200" b="1" i="0" kern="1200" baseline="0" dirty="0">
                <a:solidFill>
                  <a:schemeClr val="tx2"/>
                </a:solidFill>
                <a:effectLst/>
                <a:latin typeface="Arial" pitchFamily="34" charset="0"/>
                <a:ea typeface="+mn-ea"/>
                <a:cs typeface="Arial" pitchFamily="34" charset="0"/>
              </a:rPr>
              <a:t>Re-format the training data</a:t>
            </a:r>
            <a:r>
              <a:rPr lang="en-US" sz="1200" b="0" i="0" kern="1200" baseline="0" dirty="0">
                <a:solidFill>
                  <a:schemeClr val="tx2"/>
                </a:solidFill>
                <a:effectLst/>
                <a:latin typeface="Arial" pitchFamily="34" charset="0"/>
                <a:ea typeface="+mn-ea"/>
                <a:cs typeface="Arial" pitchFamily="34" charset="0"/>
              </a:rPr>
              <a:t> to reflect the json input structure needed for CRF, where each token in the sentence is assigned a corresponding target label and part of speech.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3. </a:t>
            </a:r>
            <a:r>
              <a:rPr lang="en-US" sz="1200" b="1" i="0" kern="1200" baseline="0" dirty="0">
                <a:solidFill>
                  <a:schemeClr val="tx2"/>
                </a:solidFill>
                <a:effectLst/>
                <a:latin typeface="Arial" pitchFamily="34" charset="0"/>
                <a:ea typeface="+mn-ea"/>
                <a:cs typeface="Arial" pitchFamily="34" charset="0"/>
              </a:rPr>
              <a:t>Train the CRF model</a:t>
            </a:r>
            <a:r>
              <a:rPr lang="en-US" sz="1200" b="0" i="0" kern="1200" baseline="0" dirty="0">
                <a:solidFill>
                  <a:schemeClr val="tx2"/>
                </a:solidFill>
                <a:effectLst/>
                <a:latin typeface="Arial" pitchFamily="34" charset="0"/>
                <a:ea typeface="+mn-ea"/>
                <a:cs typeface="Arial" pitchFamily="34" charset="0"/>
              </a:rPr>
              <a:t> to detect our custom entity and predict the correct boundaries for each match.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4. </a:t>
            </a:r>
            <a:r>
              <a:rPr lang="en-US" sz="1200" b="1" i="0" kern="1200" baseline="0" dirty="0">
                <a:solidFill>
                  <a:schemeClr val="tx2"/>
                </a:solidFill>
                <a:effectLst/>
                <a:latin typeface="Arial" pitchFamily="34" charset="0"/>
                <a:ea typeface="+mn-ea"/>
                <a:cs typeface="Arial" pitchFamily="34" charset="0"/>
              </a:rPr>
              <a:t>Manually annotate a set of documents</a:t>
            </a:r>
            <a:r>
              <a:rPr lang="en-US" sz="1200" b="0" i="0" kern="1200" baseline="0" dirty="0">
                <a:solidFill>
                  <a:schemeClr val="tx2"/>
                </a:solidFill>
                <a:effectLst/>
                <a:latin typeface="Arial" pitchFamily="34" charset="0"/>
                <a:ea typeface="+mn-ea"/>
                <a:cs typeface="Arial" pitchFamily="34" charset="0"/>
              </a:rPr>
              <a:t> to use as a holdout sample for validation purposes. For each document, our manual label captures the matched text of the Targeted Groups entity as well as the start and end offsets where that string occurs within the larger body of text.</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5. </a:t>
            </a:r>
            <a:r>
              <a:rPr lang="en-US" sz="1200" b="1" i="0" kern="1200" baseline="0" dirty="0">
                <a:solidFill>
                  <a:schemeClr val="tx2"/>
                </a:solidFill>
                <a:effectLst/>
                <a:latin typeface="Arial" pitchFamily="34" charset="0"/>
                <a:ea typeface="+mn-ea"/>
                <a:cs typeface="Arial" pitchFamily="34" charset="0"/>
              </a:rPr>
              <a:t>Score the validation “gold” dataset</a:t>
            </a:r>
            <a:r>
              <a:rPr lang="en-US" sz="1200" b="0" i="0" kern="1200" baseline="0" dirty="0">
                <a:solidFill>
                  <a:schemeClr val="tx2"/>
                </a:solidFill>
                <a:effectLst/>
                <a:latin typeface="Arial" pitchFamily="34" charset="0"/>
                <a:ea typeface="+mn-ea"/>
                <a:cs typeface="Arial" pitchFamily="34" charset="0"/>
              </a:rPr>
              <a:t>, assess recall and precision metrics, and inspect differences between the results of the linguistic vs machine learning model.</a:t>
            </a:r>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28</a:t>
            </a:fld>
            <a:endParaRPr lang="en-US" dirty="0"/>
          </a:p>
        </p:txBody>
      </p:sp>
    </p:spTree>
    <p:extLst>
      <p:ext uri="{BB962C8B-B14F-4D97-AF65-F5344CB8AC3E}">
        <p14:creationId xmlns:p14="http://schemas.microsoft.com/office/powerpoint/2010/main" val="3849870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Take time here – talk about similarity scores</a:t>
            </a:r>
          </a:p>
        </p:txBody>
      </p:sp>
      <p:sp>
        <p:nvSpPr>
          <p:cNvPr id="4" name="Slide Number Placeholder 3"/>
          <p:cNvSpPr>
            <a:spLocks noGrp="1"/>
          </p:cNvSpPr>
          <p:nvPr>
            <p:ph type="sldNum" sz="quarter" idx="5"/>
          </p:nvPr>
        </p:nvSpPr>
        <p:spPr/>
        <p:txBody>
          <a:bodyPr/>
          <a:lstStyle/>
          <a:p>
            <a:fld id="{BAE402D1-88AD-43C2-B8BB-8C7904BBCA11}" type="slidenum">
              <a:rPr lang="en-US" smtClean="0"/>
              <a:pPr/>
              <a:t>29</a:t>
            </a:fld>
            <a:endParaRPr lang="en-US" dirty="0"/>
          </a:p>
        </p:txBody>
      </p:sp>
    </p:spTree>
    <p:extLst>
      <p:ext uri="{BB962C8B-B14F-4D97-AF65-F5344CB8AC3E}">
        <p14:creationId xmlns:p14="http://schemas.microsoft.com/office/powerpoint/2010/main" val="2381306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sz="1200" b="0" i="0" kern="1200" baseline="0" dirty="0">
                <a:solidFill>
                  <a:schemeClr val="tx2"/>
                </a:solidFill>
                <a:effectLst/>
                <a:latin typeface="Arial" pitchFamily="34" charset="0"/>
                <a:ea typeface="+mn-ea"/>
                <a:cs typeface="Arial" pitchFamily="34" charset="0"/>
              </a:rPr>
              <a:t>1. Using </a:t>
            </a:r>
            <a:r>
              <a:rPr lang="en-US" sz="1200" b="0" i="0" u="none" strike="noStrike" kern="1200" baseline="0" dirty="0">
                <a:solidFill>
                  <a:schemeClr val="tx2"/>
                </a:solidFill>
                <a:effectLst/>
                <a:latin typeface="Arial" pitchFamily="34" charset="0"/>
                <a:ea typeface="+mn-ea"/>
                <a:cs typeface="Arial" pitchFamily="34" charset="0"/>
                <a:hlinkClick r:id="rId3"/>
              </a:rPr>
              <a:t>SAS Visual Text Analytics</a:t>
            </a:r>
            <a:r>
              <a:rPr lang="en-US" sz="1200" b="0" i="0" kern="1200" baseline="0" dirty="0">
                <a:solidFill>
                  <a:schemeClr val="tx2"/>
                </a:solidFill>
                <a:effectLst/>
                <a:latin typeface="Arial" pitchFamily="34" charset="0"/>
                <a:ea typeface="+mn-ea"/>
                <a:cs typeface="Arial" pitchFamily="34" charset="0"/>
              </a:rPr>
              <a:t>, </a:t>
            </a:r>
            <a:r>
              <a:rPr lang="en-US" sz="1200" b="1" i="0" kern="1200" baseline="0" dirty="0">
                <a:solidFill>
                  <a:schemeClr val="tx2"/>
                </a:solidFill>
                <a:effectLst/>
                <a:latin typeface="Arial" pitchFamily="34" charset="0"/>
                <a:ea typeface="+mn-ea"/>
                <a:cs typeface="Arial" pitchFamily="34" charset="0"/>
              </a:rPr>
              <a:t>create a rules-based, contextual extraction model</a:t>
            </a:r>
            <a:r>
              <a:rPr lang="en-US" sz="1200" b="0" i="0" kern="1200" baseline="0" dirty="0">
                <a:solidFill>
                  <a:schemeClr val="tx2"/>
                </a:solidFill>
                <a:effectLst/>
                <a:latin typeface="Arial" pitchFamily="34" charset="0"/>
                <a:ea typeface="+mn-ea"/>
                <a:cs typeface="Arial" pitchFamily="34" charset="0"/>
              </a:rPr>
              <a:t> on a sample of data to detect and extract the "Targeted Groups" custom entity. Next, apply this rules-based model to a much larger number of observations, which will form our training corpus for a machine learning algorithm. In this case, we used Conditional Random Fields (CRF), a sequence modeling algorithm also included with SAS Visual Text Analytics.</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2. </a:t>
            </a:r>
            <a:r>
              <a:rPr lang="en-US" sz="1200" b="1" i="0" kern="1200" baseline="0" dirty="0">
                <a:solidFill>
                  <a:schemeClr val="tx2"/>
                </a:solidFill>
                <a:effectLst/>
                <a:latin typeface="Arial" pitchFamily="34" charset="0"/>
                <a:ea typeface="+mn-ea"/>
                <a:cs typeface="Arial" pitchFamily="34" charset="0"/>
              </a:rPr>
              <a:t>Re-format the training data</a:t>
            </a:r>
            <a:r>
              <a:rPr lang="en-US" sz="1200" b="0" i="0" kern="1200" baseline="0" dirty="0">
                <a:solidFill>
                  <a:schemeClr val="tx2"/>
                </a:solidFill>
                <a:effectLst/>
                <a:latin typeface="Arial" pitchFamily="34" charset="0"/>
                <a:ea typeface="+mn-ea"/>
                <a:cs typeface="Arial" pitchFamily="34" charset="0"/>
              </a:rPr>
              <a:t> to reflect the json input structure needed for CRF, where each token in the sentence is assigned a corresponding target label and part of speech.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3. </a:t>
            </a:r>
            <a:r>
              <a:rPr lang="en-US" sz="1200" b="1" i="0" kern="1200" baseline="0" dirty="0">
                <a:solidFill>
                  <a:schemeClr val="tx2"/>
                </a:solidFill>
                <a:effectLst/>
                <a:latin typeface="Arial" pitchFamily="34" charset="0"/>
                <a:ea typeface="+mn-ea"/>
                <a:cs typeface="Arial" pitchFamily="34" charset="0"/>
              </a:rPr>
              <a:t>Train the CRF model</a:t>
            </a:r>
            <a:r>
              <a:rPr lang="en-US" sz="1200" b="0" i="0" kern="1200" baseline="0" dirty="0">
                <a:solidFill>
                  <a:schemeClr val="tx2"/>
                </a:solidFill>
                <a:effectLst/>
                <a:latin typeface="Arial" pitchFamily="34" charset="0"/>
                <a:ea typeface="+mn-ea"/>
                <a:cs typeface="Arial" pitchFamily="34" charset="0"/>
              </a:rPr>
              <a:t> to detect our custom entity and predict the correct boundaries for each match.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4. </a:t>
            </a:r>
            <a:r>
              <a:rPr lang="en-US" sz="1200" b="1" i="0" kern="1200" baseline="0" dirty="0">
                <a:solidFill>
                  <a:schemeClr val="tx2"/>
                </a:solidFill>
                <a:effectLst/>
                <a:latin typeface="Arial" pitchFamily="34" charset="0"/>
                <a:ea typeface="+mn-ea"/>
                <a:cs typeface="Arial" pitchFamily="34" charset="0"/>
              </a:rPr>
              <a:t>Manually annotate a set of documents</a:t>
            </a:r>
            <a:r>
              <a:rPr lang="en-US" sz="1200" b="0" i="0" kern="1200" baseline="0" dirty="0">
                <a:solidFill>
                  <a:schemeClr val="tx2"/>
                </a:solidFill>
                <a:effectLst/>
                <a:latin typeface="Arial" pitchFamily="34" charset="0"/>
                <a:ea typeface="+mn-ea"/>
                <a:cs typeface="Arial" pitchFamily="34" charset="0"/>
              </a:rPr>
              <a:t> to use as a holdout sample for validation purposes. For each document, our manual label captures the matched text of the Targeted Groups entity as well as the start and end offsets where that string occurs within the larger body of text.</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5. </a:t>
            </a:r>
            <a:r>
              <a:rPr lang="en-US" sz="1200" b="1" i="0" kern="1200" baseline="0" dirty="0">
                <a:solidFill>
                  <a:schemeClr val="tx2"/>
                </a:solidFill>
                <a:effectLst/>
                <a:latin typeface="Arial" pitchFamily="34" charset="0"/>
                <a:ea typeface="+mn-ea"/>
                <a:cs typeface="Arial" pitchFamily="34" charset="0"/>
              </a:rPr>
              <a:t>Score the validation “gold” dataset</a:t>
            </a:r>
            <a:r>
              <a:rPr lang="en-US" sz="1200" b="0" i="0" kern="1200" baseline="0" dirty="0">
                <a:solidFill>
                  <a:schemeClr val="tx2"/>
                </a:solidFill>
                <a:effectLst/>
                <a:latin typeface="Arial" pitchFamily="34" charset="0"/>
                <a:ea typeface="+mn-ea"/>
                <a:cs typeface="Arial" pitchFamily="34" charset="0"/>
              </a:rPr>
              <a:t>, assess recall and precision metrics, and inspect differences between the results of the linguistic vs machine learning model.</a:t>
            </a:r>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32</a:t>
            </a:fld>
            <a:endParaRPr lang="en-US" dirty="0"/>
          </a:p>
        </p:txBody>
      </p:sp>
    </p:spTree>
    <p:extLst>
      <p:ext uri="{BB962C8B-B14F-4D97-AF65-F5344CB8AC3E}">
        <p14:creationId xmlns:p14="http://schemas.microsoft.com/office/powerpoint/2010/main" val="337852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IOB2 notation; </a:t>
            </a:r>
            <a:r>
              <a:rPr lang="en-US" dirty="0">
                <a:hlinkClick r:id="rId3"/>
              </a:rPr>
              <a:t>http://cs229.stanford.edu/proj2005/KrishnanGanapathy-NamedEntityRecognition.pdf</a:t>
            </a:r>
            <a:r>
              <a:rPr lang="en-US" dirty="0"/>
              <a:t>; Named Entity Recognition</a:t>
            </a:r>
          </a:p>
        </p:txBody>
      </p:sp>
      <p:sp>
        <p:nvSpPr>
          <p:cNvPr id="4" name="Slide Number Placeholder 3"/>
          <p:cNvSpPr>
            <a:spLocks noGrp="1"/>
          </p:cNvSpPr>
          <p:nvPr>
            <p:ph type="sldNum" sz="quarter" idx="5"/>
          </p:nvPr>
        </p:nvSpPr>
        <p:spPr/>
        <p:txBody>
          <a:bodyPr/>
          <a:lstStyle/>
          <a:p>
            <a:fld id="{BAE402D1-88AD-43C2-B8BB-8C7904BBCA11}" type="slidenum">
              <a:rPr lang="en-US" smtClean="0"/>
              <a:pPr/>
              <a:t>33</a:t>
            </a:fld>
            <a:endParaRPr lang="en-US" dirty="0"/>
          </a:p>
        </p:txBody>
      </p:sp>
    </p:spTree>
    <p:extLst>
      <p:ext uri="{BB962C8B-B14F-4D97-AF65-F5344CB8AC3E}">
        <p14:creationId xmlns:p14="http://schemas.microsoft.com/office/powerpoint/2010/main" val="793585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sz="1200" b="0" i="0" kern="1200" baseline="0" dirty="0">
                <a:solidFill>
                  <a:schemeClr val="tx2"/>
                </a:solidFill>
                <a:effectLst/>
                <a:latin typeface="Arial" pitchFamily="34" charset="0"/>
                <a:ea typeface="+mn-ea"/>
                <a:cs typeface="Arial" pitchFamily="34" charset="0"/>
              </a:rPr>
              <a:t>1. Using </a:t>
            </a:r>
            <a:r>
              <a:rPr lang="en-US" sz="1200" b="0" i="0" u="none" strike="noStrike" kern="1200" baseline="0" dirty="0">
                <a:solidFill>
                  <a:schemeClr val="tx2"/>
                </a:solidFill>
                <a:effectLst/>
                <a:latin typeface="Arial" pitchFamily="34" charset="0"/>
                <a:ea typeface="+mn-ea"/>
                <a:cs typeface="Arial" pitchFamily="34" charset="0"/>
                <a:hlinkClick r:id="rId3"/>
              </a:rPr>
              <a:t>SAS Visual Text Analytics</a:t>
            </a:r>
            <a:r>
              <a:rPr lang="en-US" sz="1200" b="0" i="0" kern="1200" baseline="0" dirty="0">
                <a:solidFill>
                  <a:schemeClr val="tx2"/>
                </a:solidFill>
                <a:effectLst/>
                <a:latin typeface="Arial" pitchFamily="34" charset="0"/>
                <a:ea typeface="+mn-ea"/>
                <a:cs typeface="Arial" pitchFamily="34" charset="0"/>
              </a:rPr>
              <a:t>, </a:t>
            </a:r>
            <a:r>
              <a:rPr lang="en-US" sz="1200" b="1" i="0" kern="1200" baseline="0" dirty="0">
                <a:solidFill>
                  <a:schemeClr val="tx2"/>
                </a:solidFill>
                <a:effectLst/>
                <a:latin typeface="Arial" pitchFamily="34" charset="0"/>
                <a:ea typeface="+mn-ea"/>
                <a:cs typeface="Arial" pitchFamily="34" charset="0"/>
              </a:rPr>
              <a:t>create a rules-based, contextual extraction model</a:t>
            </a:r>
            <a:r>
              <a:rPr lang="en-US" sz="1200" b="0" i="0" kern="1200" baseline="0" dirty="0">
                <a:solidFill>
                  <a:schemeClr val="tx2"/>
                </a:solidFill>
                <a:effectLst/>
                <a:latin typeface="Arial" pitchFamily="34" charset="0"/>
                <a:ea typeface="+mn-ea"/>
                <a:cs typeface="Arial" pitchFamily="34" charset="0"/>
              </a:rPr>
              <a:t> on a sample of data to detect and extract the "Targeted Groups" custom entity. Next, apply this rules-based model to a much larger number of observations, which will form our training corpus for a machine learning algorithm. In this case, we used Conditional Random Fields (CRF), a sequence modeling algorithm also included with SAS Visual Text Analytics.</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2. </a:t>
            </a:r>
            <a:r>
              <a:rPr lang="en-US" sz="1200" b="1" i="0" kern="1200" baseline="0" dirty="0">
                <a:solidFill>
                  <a:schemeClr val="tx2"/>
                </a:solidFill>
                <a:effectLst/>
                <a:latin typeface="Arial" pitchFamily="34" charset="0"/>
                <a:ea typeface="+mn-ea"/>
                <a:cs typeface="Arial" pitchFamily="34" charset="0"/>
              </a:rPr>
              <a:t>Re-format the training data</a:t>
            </a:r>
            <a:r>
              <a:rPr lang="en-US" sz="1200" b="0" i="0" kern="1200" baseline="0" dirty="0">
                <a:solidFill>
                  <a:schemeClr val="tx2"/>
                </a:solidFill>
                <a:effectLst/>
                <a:latin typeface="Arial" pitchFamily="34" charset="0"/>
                <a:ea typeface="+mn-ea"/>
                <a:cs typeface="Arial" pitchFamily="34" charset="0"/>
              </a:rPr>
              <a:t> to reflect the json input structure needed for CRF, where each token in the sentence is assigned a corresponding target label and part of speech.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3. </a:t>
            </a:r>
            <a:r>
              <a:rPr lang="en-US" sz="1200" b="1" i="0" kern="1200" baseline="0" dirty="0">
                <a:solidFill>
                  <a:schemeClr val="tx2"/>
                </a:solidFill>
                <a:effectLst/>
                <a:latin typeface="Arial" pitchFamily="34" charset="0"/>
                <a:ea typeface="+mn-ea"/>
                <a:cs typeface="Arial" pitchFamily="34" charset="0"/>
              </a:rPr>
              <a:t>Train the CRF model</a:t>
            </a:r>
            <a:r>
              <a:rPr lang="en-US" sz="1200" b="0" i="0" kern="1200" baseline="0" dirty="0">
                <a:solidFill>
                  <a:schemeClr val="tx2"/>
                </a:solidFill>
                <a:effectLst/>
                <a:latin typeface="Arial" pitchFamily="34" charset="0"/>
                <a:ea typeface="+mn-ea"/>
                <a:cs typeface="Arial" pitchFamily="34" charset="0"/>
              </a:rPr>
              <a:t> to detect our custom entity and predict the correct boundaries for each match.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4. </a:t>
            </a:r>
            <a:r>
              <a:rPr lang="en-US" sz="1200" b="1" i="0" kern="1200" baseline="0" dirty="0">
                <a:solidFill>
                  <a:schemeClr val="tx2"/>
                </a:solidFill>
                <a:effectLst/>
                <a:latin typeface="Arial" pitchFamily="34" charset="0"/>
                <a:ea typeface="+mn-ea"/>
                <a:cs typeface="Arial" pitchFamily="34" charset="0"/>
              </a:rPr>
              <a:t>Manually annotate a set of documents</a:t>
            </a:r>
            <a:r>
              <a:rPr lang="en-US" sz="1200" b="0" i="0" kern="1200" baseline="0" dirty="0">
                <a:solidFill>
                  <a:schemeClr val="tx2"/>
                </a:solidFill>
                <a:effectLst/>
                <a:latin typeface="Arial" pitchFamily="34" charset="0"/>
                <a:ea typeface="+mn-ea"/>
                <a:cs typeface="Arial" pitchFamily="34" charset="0"/>
              </a:rPr>
              <a:t> to use as a holdout sample for validation purposes. For each document, our manual label captures the matched text of the Targeted Groups entity as well as the start and end offsets where that string occurs within the larger body of text.</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5. </a:t>
            </a:r>
            <a:r>
              <a:rPr lang="en-US" sz="1200" b="1" i="0" kern="1200" baseline="0" dirty="0">
                <a:solidFill>
                  <a:schemeClr val="tx2"/>
                </a:solidFill>
                <a:effectLst/>
                <a:latin typeface="Arial" pitchFamily="34" charset="0"/>
                <a:ea typeface="+mn-ea"/>
                <a:cs typeface="Arial" pitchFamily="34" charset="0"/>
              </a:rPr>
              <a:t>Score the validation “gold” dataset</a:t>
            </a:r>
            <a:r>
              <a:rPr lang="en-US" sz="1200" b="0" i="0" kern="1200" baseline="0" dirty="0">
                <a:solidFill>
                  <a:schemeClr val="tx2"/>
                </a:solidFill>
                <a:effectLst/>
                <a:latin typeface="Arial" pitchFamily="34" charset="0"/>
                <a:ea typeface="+mn-ea"/>
                <a:cs typeface="Arial" pitchFamily="34" charset="0"/>
              </a:rPr>
              <a:t>, assess recall and precision metrics, and inspect differences between the results of the linguistic vs machine learning model.</a:t>
            </a:r>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34</a:t>
            </a:fld>
            <a:endParaRPr lang="en-US" dirty="0"/>
          </a:p>
        </p:txBody>
      </p:sp>
    </p:spTree>
    <p:extLst>
      <p:ext uri="{BB962C8B-B14F-4D97-AF65-F5344CB8AC3E}">
        <p14:creationId xmlns:p14="http://schemas.microsoft.com/office/powerpoint/2010/main" val="652161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CAS code on top of SAS Viya</a:t>
            </a:r>
          </a:p>
        </p:txBody>
      </p:sp>
      <p:sp>
        <p:nvSpPr>
          <p:cNvPr id="4" name="Slide Number Placeholder 3"/>
          <p:cNvSpPr>
            <a:spLocks noGrp="1"/>
          </p:cNvSpPr>
          <p:nvPr>
            <p:ph type="sldNum" sz="quarter" idx="5"/>
          </p:nvPr>
        </p:nvSpPr>
        <p:spPr/>
        <p:txBody>
          <a:bodyPr/>
          <a:lstStyle/>
          <a:p>
            <a:fld id="{BAE402D1-88AD-43C2-B8BB-8C7904BBCA11}" type="slidenum">
              <a:rPr lang="en-US" smtClean="0"/>
              <a:pPr/>
              <a:t>35</a:t>
            </a:fld>
            <a:endParaRPr lang="en-US" dirty="0"/>
          </a:p>
        </p:txBody>
      </p:sp>
    </p:spTree>
    <p:extLst>
      <p:ext uri="{BB962C8B-B14F-4D97-AF65-F5344CB8AC3E}">
        <p14:creationId xmlns:p14="http://schemas.microsoft.com/office/powerpoint/2010/main" val="266576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pPr marL="0" marR="0" lvl="0" indent="0" algn="l" defTabSz="18288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Arial" pitchFamily="34" charset="0"/>
                <a:ea typeface="+mn-ea"/>
                <a:cs typeface="Arial" pitchFamily="34" charset="0"/>
              </a:rPr>
              <a:t>Many of the AI capabilities we offer are both through SAS code and presented in user-friendly environments. All of it operates on top of our cloud analytical services environment  in SAS Viya and is widely scalable. There is much room for integration with open source and open source models in the framework.</a:t>
            </a:r>
          </a:p>
        </p:txBody>
      </p:sp>
    </p:spTree>
    <p:extLst>
      <p:ext uri="{BB962C8B-B14F-4D97-AF65-F5344CB8AC3E}">
        <p14:creationId xmlns:p14="http://schemas.microsoft.com/office/powerpoint/2010/main" val="2698758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sz="1200" b="0" i="0" kern="1200" baseline="0" dirty="0">
                <a:solidFill>
                  <a:schemeClr val="tx2"/>
                </a:solidFill>
                <a:effectLst/>
                <a:latin typeface="Arial" pitchFamily="34" charset="0"/>
                <a:ea typeface="+mn-ea"/>
                <a:cs typeface="Arial" pitchFamily="34" charset="0"/>
              </a:rPr>
              <a:t>1. Using </a:t>
            </a:r>
            <a:r>
              <a:rPr lang="en-US" sz="1200" b="0" i="0" u="none" strike="noStrike" kern="1200" baseline="0" dirty="0">
                <a:solidFill>
                  <a:schemeClr val="tx2"/>
                </a:solidFill>
                <a:effectLst/>
                <a:latin typeface="Arial" pitchFamily="34" charset="0"/>
                <a:ea typeface="+mn-ea"/>
                <a:cs typeface="Arial" pitchFamily="34" charset="0"/>
                <a:hlinkClick r:id="rId3"/>
              </a:rPr>
              <a:t>SAS Visual Text Analytics</a:t>
            </a:r>
            <a:r>
              <a:rPr lang="en-US" sz="1200" b="0" i="0" kern="1200" baseline="0" dirty="0">
                <a:solidFill>
                  <a:schemeClr val="tx2"/>
                </a:solidFill>
                <a:effectLst/>
                <a:latin typeface="Arial" pitchFamily="34" charset="0"/>
                <a:ea typeface="+mn-ea"/>
                <a:cs typeface="Arial" pitchFamily="34" charset="0"/>
              </a:rPr>
              <a:t>, </a:t>
            </a:r>
            <a:r>
              <a:rPr lang="en-US" sz="1200" b="1" i="0" kern="1200" baseline="0" dirty="0">
                <a:solidFill>
                  <a:schemeClr val="tx2"/>
                </a:solidFill>
                <a:effectLst/>
                <a:latin typeface="Arial" pitchFamily="34" charset="0"/>
                <a:ea typeface="+mn-ea"/>
                <a:cs typeface="Arial" pitchFamily="34" charset="0"/>
              </a:rPr>
              <a:t>create a rules-based, contextual extraction model</a:t>
            </a:r>
            <a:r>
              <a:rPr lang="en-US" sz="1200" b="0" i="0" kern="1200" baseline="0" dirty="0">
                <a:solidFill>
                  <a:schemeClr val="tx2"/>
                </a:solidFill>
                <a:effectLst/>
                <a:latin typeface="Arial" pitchFamily="34" charset="0"/>
                <a:ea typeface="+mn-ea"/>
                <a:cs typeface="Arial" pitchFamily="34" charset="0"/>
              </a:rPr>
              <a:t> on a sample of data to detect and extract the "Targeted Groups" custom entity. Next, apply this rules-based model to a much larger number of observations, which will form our training corpus for a machine learning algorithm. In this case, we used Conditional Random Fields (CRF), a sequence modeling algorithm also included with SAS Visual Text Analytics.</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2. </a:t>
            </a:r>
            <a:r>
              <a:rPr lang="en-US" sz="1200" b="1" i="0" kern="1200" baseline="0" dirty="0">
                <a:solidFill>
                  <a:schemeClr val="tx2"/>
                </a:solidFill>
                <a:effectLst/>
                <a:latin typeface="Arial" pitchFamily="34" charset="0"/>
                <a:ea typeface="+mn-ea"/>
                <a:cs typeface="Arial" pitchFamily="34" charset="0"/>
              </a:rPr>
              <a:t>Re-format the training data</a:t>
            </a:r>
            <a:r>
              <a:rPr lang="en-US" sz="1200" b="0" i="0" kern="1200" baseline="0" dirty="0">
                <a:solidFill>
                  <a:schemeClr val="tx2"/>
                </a:solidFill>
                <a:effectLst/>
                <a:latin typeface="Arial" pitchFamily="34" charset="0"/>
                <a:ea typeface="+mn-ea"/>
                <a:cs typeface="Arial" pitchFamily="34" charset="0"/>
              </a:rPr>
              <a:t> to reflect the json input structure needed for CRF, where each token in the sentence is assigned a corresponding target label and part of speech.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3. </a:t>
            </a:r>
            <a:r>
              <a:rPr lang="en-US" sz="1200" b="1" i="0" kern="1200" baseline="0" dirty="0">
                <a:solidFill>
                  <a:schemeClr val="tx2"/>
                </a:solidFill>
                <a:effectLst/>
                <a:latin typeface="Arial" pitchFamily="34" charset="0"/>
                <a:ea typeface="+mn-ea"/>
                <a:cs typeface="Arial" pitchFamily="34" charset="0"/>
              </a:rPr>
              <a:t>Train the CRF model</a:t>
            </a:r>
            <a:r>
              <a:rPr lang="en-US" sz="1200" b="0" i="0" kern="1200" baseline="0" dirty="0">
                <a:solidFill>
                  <a:schemeClr val="tx2"/>
                </a:solidFill>
                <a:effectLst/>
                <a:latin typeface="Arial" pitchFamily="34" charset="0"/>
                <a:ea typeface="+mn-ea"/>
                <a:cs typeface="Arial" pitchFamily="34" charset="0"/>
              </a:rPr>
              <a:t> to detect our custom entity and predict the correct boundaries for each match.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4. </a:t>
            </a:r>
            <a:r>
              <a:rPr lang="en-US" sz="1200" b="1" i="0" kern="1200" baseline="0" dirty="0">
                <a:solidFill>
                  <a:schemeClr val="tx2"/>
                </a:solidFill>
                <a:effectLst/>
                <a:latin typeface="Arial" pitchFamily="34" charset="0"/>
                <a:ea typeface="+mn-ea"/>
                <a:cs typeface="Arial" pitchFamily="34" charset="0"/>
              </a:rPr>
              <a:t>Manually annotate a set of documents</a:t>
            </a:r>
            <a:r>
              <a:rPr lang="en-US" sz="1200" b="0" i="0" kern="1200" baseline="0" dirty="0">
                <a:solidFill>
                  <a:schemeClr val="tx2"/>
                </a:solidFill>
                <a:effectLst/>
                <a:latin typeface="Arial" pitchFamily="34" charset="0"/>
                <a:ea typeface="+mn-ea"/>
                <a:cs typeface="Arial" pitchFamily="34" charset="0"/>
              </a:rPr>
              <a:t> to use as a holdout sample for validation purposes. For each document, our manual label captures the matched text of the Targeted Groups entity as well as the start and end offsets where that string occurs within the larger body of text.</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5. </a:t>
            </a:r>
            <a:r>
              <a:rPr lang="en-US" sz="1200" b="1" i="0" kern="1200" baseline="0" dirty="0">
                <a:solidFill>
                  <a:schemeClr val="tx2"/>
                </a:solidFill>
                <a:effectLst/>
                <a:latin typeface="Arial" pitchFamily="34" charset="0"/>
                <a:ea typeface="+mn-ea"/>
                <a:cs typeface="Arial" pitchFamily="34" charset="0"/>
              </a:rPr>
              <a:t>Score the validation “gold” dataset</a:t>
            </a:r>
            <a:r>
              <a:rPr lang="en-US" sz="1200" b="0" i="0" kern="1200" baseline="0" dirty="0">
                <a:solidFill>
                  <a:schemeClr val="tx2"/>
                </a:solidFill>
                <a:effectLst/>
                <a:latin typeface="Arial" pitchFamily="34" charset="0"/>
                <a:ea typeface="+mn-ea"/>
                <a:cs typeface="Arial" pitchFamily="34" charset="0"/>
              </a:rPr>
              <a:t>, assess recall and precision metrics, and inspect differences between the results of the linguistic vs machine learning model.</a:t>
            </a:r>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36</a:t>
            </a:fld>
            <a:endParaRPr lang="en-US" dirty="0"/>
          </a:p>
        </p:txBody>
      </p:sp>
    </p:spTree>
    <p:extLst>
      <p:ext uri="{BB962C8B-B14F-4D97-AF65-F5344CB8AC3E}">
        <p14:creationId xmlns:p14="http://schemas.microsoft.com/office/powerpoint/2010/main" val="561584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sz="1200" b="0" i="0" kern="1200" baseline="0" dirty="0">
                <a:solidFill>
                  <a:schemeClr val="tx2"/>
                </a:solidFill>
                <a:effectLst/>
                <a:latin typeface="Arial" pitchFamily="34" charset="0"/>
                <a:ea typeface="+mn-ea"/>
                <a:cs typeface="Arial" pitchFamily="34" charset="0"/>
              </a:rPr>
              <a:t>1. Using </a:t>
            </a:r>
            <a:r>
              <a:rPr lang="en-US" sz="1200" b="0" i="0" u="none" strike="noStrike" kern="1200" baseline="0" dirty="0">
                <a:solidFill>
                  <a:schemeClr val="tx2"/>
                </a:solidFill>
                <a:effectLst/>
                <a:latin typeface="Arial" pitchFamily="34" charset="0"/>
                <a:ea typeface="+mn-ea"/>
                <a:cs typeface="Arial" pitchFamily="34" charset="0"/>
                <a:hlinkClick r:id="rId3"/>
              </a:rPr>
              <a:t>SAS Visual Text Analytics</a:t>
            </a:r>
            <a:r>
              <a:rPr lang="en-US" sz="1200" b="0" i="0" kern="1200" baseline="0" dirty="0">
                <a:solidFill>
                  <a:schemeClr val="tx2"/>
                </a:solidFill>
                <a:effectLst/>
                <a:latin typeface="Arial" pitchFamily="34" charset="0"/>
                <a:ea typeface="+mn-ea"/>
                <a:cs typeface="Arial" pitchFamily="34" charset="0"/>
              </a:rPr>
              <a:t>, </a:t>
            </a:r>
            <a:r>
              <a:rPr lang="en-US" sz="1200" b="1" i="0" kern="1200" baseline="0" dirty="0">
                <a:solidFill>
                  <a:schemeClr val="tx2"/>
                </a:solidFill>
                <a:effectLst/>
                <a:latin typeface="Arial" pitchFamily="34" charset="0"/>
                <a:ea typeface="+mn-ea"/>
                <a:cs typeface="Arial" pitchFamily="34" charset="0"/>
              </a:rPr>
              <a:t>create a rules-based, contextual extraction model</a:t>
            </a:r>
            <a:r>
              <a:rPr lang="en-US" sz="1200" b="0" i="0" kern="1200" baseline="0" dirty="0">
                <a:solidFill>
                  <a:schemeClr val="tx2"/>
                </a:solidFill>
                <a:effectLst/>
                <a:latin typeface="Arial" pitchFamily="34" charset="0"/>
                <a:ea typeface="+mn-ea"/>
                <a:cs typeface="Arial" pitchFamily="34" charset="0"/>
              </a:rPr>
              <a:t> on a sample of data to detect and extract the "Targeted Groups" custom entity. Next, apply this rules-based model to a much larger number of observations, which will form our training corpus for a machine learning algorithm. In this case, we used Conditional Random Fields (CRF), a sequence modeling algorithm also included with SAS Visual Text Analytics.</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2. </a:t>
            </a:r>
            <a:r>
              <a:rPr lang="en-US" sz="1200" b="1" i="0" kern="1200" baseline="0" dirty="0">
                <a:solidFill>
                  <a:schemeClr val="tx2"/>
                </a:solidFill>
                <a:effectLst/>
                <a:latin typeface="Arial" pitchFamily="34" charset="0"/>
                <a:ea typeface="+mn-ea"/>
                <a:cs typeface="Arial" pitchFamily="34" charset="0"/>
              </a:rPr>
              <a:t>Re-format the training data</a:t>
            </a:r>
            <a:r>
              <a:rPr lang="en-US" sz="1200" b="0" i="0" kern="1200" baseline="0" dirty="0">
                <a:solidFill>
                  <a:schemeClr val="tx2"/>
                </a:solidFill>
                <a:effectLst/>
                <a:latin typeface="Arial" pitchFamily="34" charset="0"/>
                <a:ea typeface="+mn-ea"/>
                <a:cs typeface="Arial" pitchFamily="34" charset="0"/>
              </a:rPr>
              <a:t> to reflect the json input structure needed for CRF, where each token in the sentence is assigned a corresponding target label and part of speech.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3. </a:t>
            </a:r>
            <a:r>
              <a:rPr lang="en-US" sz="1200" b="1" i="0" kern="1200" baseline="0" dirty="0">
                <a:solidFill>
                  <a:schemeClr val="tx2"/>
                </a:solidFill>
                <a:effectLst/>
                <a:latin typeface="Arial" pitchFamily="34" charset="0"/>
                <a:ea typeface="+mn-ea"/>
                <a:cs typeface="Arial" pitchFamily="34" charset="0"/>
              </a:rPr>
              <a:t>Train the CRF model</a:t>
            </a:r>
            <a:r>
              <a:rPr lang="en-US" sz="1200" b="0" i="0" kern="1200" baseline="0" dirty="0">
                <a:solidFill>
                  <a:schemeClr val="tx2"/>
                </a:solidFill>
                <a:effectLst/>
                <a:latin typeface="Arial" pitchFamily="34" charset="0"/>
                <a:ea typeface="+mn-ea"/>
                <a:cs typeface="Arial" pitchFamily="34" charset="0"/>
              </a:rPr>
              <a:t> to detect our custom entity and predict the correct boundaries for each match.</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4. </a:t>
            </a:r>
            <a:r>
              <a:rPr lang="en-US" sz="1200" b="1" i="0" kern="1200" baseline="0" dirty="0">
                <a:solidFill>
                  <a:schemeClr val="tx2"/>
                </a:solidFill>
                <a:effectLst/>
                <a:latin typeface="Arial" pitchFamily="34" charset="0"/>
                <a:ea typeface="+mn-ea"/>
                <a:cs typeface="Arial" pitchFamily="34" charset="0"/>
              </a:rPr>
              <a:t>Manually annotate a set of documents</a:t>
            </a:r>
            <a:r>
              <a:rPr lang="en-US" sz="1200" b="0" i="0" kern="1200" baseline="0" dirty="0">
                <a:solidFill>
                  <a:schemeClr val="tx2"/>
                </a:solidFill>
                <a:effectLst/>
                <a:latin typeface="Arial" pitchFamily="34" charset="0"/>
                <a:ea typeface="+mn-ea"/>
                <a:cs typeface="Arial" pitchFamily="34" charset="0"/>
              </a:rPr>
              <a:t> to use as a holdout sample for validation purposes. For each document, our manual label captures the matched text of the Targeted Groups entity as well as the start and end offsets where that string occurs within the larger body of text.</a:t>
            </a:r>
            <a:br>
              <a:rPr lang="en-US" dirty="0"/>
            </a:br>
            <a:r>
              <a:rPr lang="en-US" sz="1200" b="0" i="0" kern="1200" baseline="0" dirty="0">
                <a:solidFill>
                  <a:schemeClr val="tx2"/>
                </a:solidFill>
                <a:effectLst/>
                <a:latin typeface="Arial" pitchFamily="34" charset="0"/>
                <a:ea typeface="+mn-ea"/>
                <a:cs typeface="Arial" pitchFamily="34" charset="0"/>
              </a:rPr>
              <a:t> </a:t>
            </a:r>
            <a:br>
              <a:rPr lang="en-US" dirty="0"/>
            </a:br>
            <a:r>
              <a:rPr lang="en-US" sz="1200" b="0" i="0" kern="1200" baseline="0" dirty="0">
                <a:solidFill>
                  <a:schemeClr val="tx2"/>
                </a:solidFill>
                <a:effectLst/>
                <a:latin typeface="Arial" pitchFamily="34" charset="0"/>
                <a:ea typeface="+mn-ea"/>
                <a:cs typeface="Arial" pitchFamily="34" charset="0"/>
              </a:rPr>
              <a:t>5. </a:t>
            </a:r>
            <a:r>
              <a:rPr lang="en-US" sz="1200" b="1" i="0" kern="1200" baseline="0" dirty="0">
                <a:solidFill>
                  <a:schemeClr val="tx2"/>
                </a:solidFill>
                <a:effectLst/>
                <a:latin typeface="Arial" pitchFamily="34" charset="0"/>
                <a:ea typeface="+mn-ea"/>
                <a:cs typeface="Arial" pitchFamily="34" charset="0"/>
              </a:rPr>
              <a:t>Score the validation “gold” dataset</a:t>
            </a:r>
            <a:r>
              <a:rPr lang="en-US" sz="1200" b="0" i="0" kern="1200" baseline="0" dirty="0">
                <a:solidFill>
                  <a:schemeClr val="tx2"/>
                </a:solidFill>
                <a:effectLst/>
                <a:latin typeface="Arial" pitchFamily="34" charset="0"/>
                <a:ea typeface="+mn-ea"/>
                <a:cs typeface="Arial" pitchFamily="34" charset="0"/>
              </a:rPr>
              <a:t>, assess recall and precision metrics, and inspect differences between the results of the linguistic vs machine learning model.</a:t>
            </a:r>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37</a:t>
            </a:fld>
            <a:endParaRPr lang="en-US" dirty="0"/>
          </a:p>
        </p:txBody>
      </p:sp>
    </p:spTree>
    <p:extLst>
      <p:ext uri="{BB962C8B-B14F-4D97-AF65-F5344CB8AC3E}">
        <p14:creationId xmlns:p14="http://schemas.microsoft.com/office/powerpoint/2010/main" val="3607610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sz="1200" b="0" i="0" kern="1200" baseline="0" dirty="0">
                <a:solidFill>
                  <a:schemeClr val="tx2"/>
                </a:solidFill>
                <a:effectLst/>
                <a:latin typeface="Arial" pitchFamily="34" charset="0"/>
                <a:ea typeface="+mn-ea"/>
                <a:cs typeface="Arial" pitchFamily="34" charset="0"/>
              </a:rPr>
              <a:t>In summary, although human experts might produce the highest-quality annotations for NER, machine markup can be produced much more cheaply and efficiently -- and even more importantly, scale to far greater data volumes in a fraction of the time. Generating a rules-based model to generate large amounts of "good enough" labeled data is an excellent way to take advantage of these economies of scale, reduce the cost-barrier to exploring new use cases, and improve your ability to quickly adapt to evolving business objectives.</a:t>
            </a:r>
          </a:p>
        </p:txBody>
      </p:sp>
      <p:sp>
        <p:nvSpPr>
          <p:cNvPr id="4" name="Slide Number Placeholder 3"/>
          <p:cNvSpPr>
            <a:spLocks noGrp="1"/>
          </p:cNvSpPr>
          <p:nvPr>
            <p:ph type="sldNum" sz="quarter" idx="5"/>
          </p:nvPr>
        </p:nvSpPr>
        <p:spPr/>
        <p:txBody>
          <a:bodyPr/>
          <a:lstStyle/>
          <a:p>
            <a:fld id="{BAE402D1-88AD-43C2-B8BB-8C7904BBCA11}" type="slidenum">
              <a:rPr lang="en-US" smtClean="0"/>
              <a:pPr/>
              <a:t>38</a:t>
            </a:fld>
            <a:endParaRPr lang="en-US" dirty="0"/>
          </a:p>
        </p:txBody>
      </p:sp>
    </p:spTree>
    <p:extLst>
      <p:ext uri="{BB962C8B-B14F-4D97-AF65-F5344CB8AC3E}">
        <p14:creationId xmlns:p14="http://schemas.microsoft.com/office/powerpoint/2010/main" val="1801441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Add sub-bullets with pros/cons; Less text</a:t>
            </a:r>
          </a:p>
          <a:p>
            <a:r>
              <a:rPr lang="en-US" dirty="0"/>
              <a:t>Option 1 can have high precision (potentially) but low recall – Benefit; help in identifying target variables. Victims is the target, but not black &amp; white. Rules-based can rule out a lot of the noise. </a:t>
            </a:r>
          </a:p>
          <a:p>
            <a:r>
              <a:rPr lang="en-US" dirty="0"/>
              <a:t>Option 2 can have high precision/recall; low time to value – This alone would involve a lot of noise</a:t>
            </a:r>
          </a:p>
          <a:p>
            <a:r>
              <a:rPr lang="en-US" dirty="0"/>
              <a:t>Option 3 is worth investigating – Generate large amounts of training data suitable for supervised learning methods</a:t>
            </a:r>
          </a:p>
        </p:txBody>
      </p:sp>
      <p:sp>
        <p:nvSpPr>
          <p:cNvPr id="4" name="Slide Number Placeholder 3"/>
          <p:cNvSpPr>
            <a:spLocks noGrp="1"/>
          </p:cNvSpPr>
          <p:nvPr>
            <p:ph type="sldNum" sz="quarter" idx="5"/>
          </p:nvPr>
        </p:nvSpPr>
        <p:spPr/>
        <p:txBody>
          <a:bodyPr/>
          <a:lstStyle/>
          <a:p>
            <a:fld id="{BAE402D1-88AD-43C2-B8BB-8C7904BBCA11}" type="slidenum">
              <a:rPr lang="en-US" smtClean="0"/>
              <a:pPr/>
              <a:t>39</a:t>
            </a:fld>
            <a:endParaRPr lang="en-US" dirty="0"/>
          </a:p>
        </p:txBody>
      </p:sp>
    </p:spTree>
    <p:extLst>
      <p:ext uri="{BB962C8B-B14F-4D97-AF65-F5344CB8AC3E}">
        <p14:creationId xmlns:p14="http://schemas.microsoft.com/office/powerpoint/2010/main" val="2615170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44</a:t>
            </a:fld>
            <a:endParaRPr lang="en-US" dirty="0"/>
          </a:p>
        </p:txBody>
      </p:sp>
    </p:spTree>
    <p:extLst>
      <p:ext uri="{BB962C8B-B14F-4D97-AF65-F5344CB8AC3E}">
        <p14:creationId xmlns:p14="http://schemas.microsoft.com/office/powerpoint/2010/main" val="2892304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45</a:t>
            </a:fld>
            <a:endParaRPr lang="en-US" dirty="0"/>
          </a:p>
        </p:txBody>
      </p:sp>
    </p:spTree>
    <p:extLst>
      <p:ext uri="{BB962C8B-B14F-4D97-AF65-F5344CB8AC3E}">
        <p14:creationId xmlns:p14="http://schemas.microsoft.com/office/powerpoint/2010/main" val="730189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46</a:t>
            </a:fld>
            <a:endParaRPr lang="en-US" dirty="0"/>
          </a:p>
        </p:txBody>
      </p:sp>
    </p:spTree>
    <p:extLst>
      <p:ext uri="{BB962C8B-B14F-4D97-AF65-F5344CB8AC3E}">
        <p14:creationId xmlns:p14="http://schemas.microsoft.com/office/powerpoint/2010/main" val="542737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47</a:t>
            </a:fld>
            <a:endParaRPr lang="en-US" dirty="0"/>
          </a:p>
        </p:txBody>
      </p:sp>
    </p:spTree>
    <p:extLst>
      <p:ext uri="{BB962C8B-B14F-4D97-AF65-F5344CB8AC3E}">
        <p14:creationId xmlns:p14="http://schemas.microsoft.com/office/powerpoint/2010/main" val="3163732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sz="1200" kern="1200" baseline="0" dirty="0">
                <a:solidFill>
                  <a:schemeClr val="tx2"/>
                </a:solidFill>
                <a:effectLst/>
                <a:latin typeface="Arial" pitchFamily="34" charset="0"/>
                <a:ea typeface="+mn-ea"/>
                <a:cs typeface="Arial" pitchFamily="34" charset="0"/>
              </a:rPr>
              <a:t>This exercise gives the analyst new insight into the ways in which individuals, families, and communities are victimized by violent circumstances, as well as answer where and how these actions take place. For instance, while armed conflict events are generally dispersed across Nigeria, most of the armed conflict events involving children take place in the northeast region of Nigeria. Such analysis improves the </a:t>
            </a:r>
            <a:r>
              <a:rPr lang="en-US" sz="1200" b="1" kern="1200" baseline="0" dirty="0">
                <a:solidFill>
                  <a:schemeClr val="tx2"/>
                </a:solidFill>
                <a:effectLst/>
                <a:latin typeface="Arial" pitchFamily="34" charset="0"/>
                <a:ea typeface="+mn-ea"/>
                <a:cs typeface="Arial" pitchFamily="34" charset="0"/>
              </a:rPr>
              <a:t>strategic</a:t>
            </a:r>
            <a:r>
              <a:rPr lang="en-US" sz="1200" kern="1200" baseline="0" dirty="0">
                <a:solidFill>
                  <a:schemeClr val="tx2"/>
                </a:solidFill>
                <a:effectLst/>
                <a:latin typeface="Arial" pitchFamily="34" charset="0"/>
                <a:ea typeface="+mn-ea"/>
                <a:cs typeface="Arial" pitchFamily="34" charset="0"/>
              </a:rPr>
              <a:t> value of the data, as well as provides answers to </a:t>
            </a:r>
            <a:r>
              <a:rPr lang="en-US" sz="1200" b="1" kern="1200" baseline="0" dirty="0">
                <a:solidFill>
                  <a:schemeClr val="tx2"/>
                </a:solidFill>
                <a:effectLst/>
                <a:latin typeface="Arial" pitchFamily="34" charset="0"/>
                <a:ea typeface="+mn-ea"/>
                <a:cs typeface="Arial" pitchFamily="34" charset="0"/>
              </a:rPr>
              <a:t>operational</a:t>
            </a:r>
            <a:r>
              <a:rPr lang="en-US" sz="1200" kern="1200" baseline="0" dirty="0">
                <a:solidFill>
                  <a:schemeClr val="tx2"/>
                </a:solidFill>
                <a:effectLst/>
                <a:latin typeface="Arial" pitchFamily="34" charset="0"/>
                <a:ea typeface="+mn-ea"/>
                <a:cs typeface="Arial" pitchFamily="34" charset="0"/>
              </a:rPr>
              <a:t> and </a:t>
            </a:r>
            <a:r>
              <a:rPr lang="en-US" sz="1200" b="1" kern="1200" baseline="0" dirty="0">
                <a:solidFill>
                  <a:schemeClr val="tx2"/>
                </a:solidFill>
                <a:effectLst/>
                <a:latin typeface="Arial" pitchFamily="34" charset="0"/>
                <a:ea typeface="+mn-ea"/>
                <a:cs typeface="Arial" pitchFamily="34" charset="0"/>
              </a:rPr>
              <a:t>tactical</a:t>
            </a:r>
            <a:r>
              <a:rPr lang="en-US" sz="1200" kern="1200" baseline="0" dirty="0">
                <a:solidFill>
                  <a:schemeClr val="tx2"/>
                </a:solidFill>
                <a:effectLst/>
                <a:latin typeface="Arial" pitchFamily="34" charset="0"/>
                <a:ea typeface="+mn-ea"/>
                <a:cs typeface="Arial" pitchFamily="34" charset="0"/>
              </a:rPr>
              <a:t> questions, such as assessing the impact of a militant group in creating trafficking vulnerabilities. Finally, this assessment of trafficking vulnerabilities adds to the </a:t>
            </a:r>
            <a:r>
              <a:rPr lang="en-US" sz="1200" b="1" kern="1200" baseline="0" dirty="0">
                <a:solidFill>
                  <a:schemeClr val="tx2"/>
                </a:solidFill>
                <a:effectLst/>
                <a:latin typeface="Arial" pitchFamily="34" charset="0"/>
                <a:ea typeface="+mn-ea"/>
                <a:cs typeface="Arial" pitchFamily="34" charset="0"/>
              </a:rPr>
              <a:t>data model</a:t>
            </a:r>
            <a:r>
              <a:rPr lang="en-US" sz="1200" kern="1200" baseline="0" dirty="0">
                <a:solidFill>
                  <a:schemeClr val="tx2"/>
                </a:solidFill>
                <a:effectLst/>
                <a:latin typeface="Arial" pitchFamily="34" charset="0"/>
                <a:ea typeface="+mn-ea"/>
                <a:cs typeface="Arial" pitchFamily="34" charset="0"/>
              </a:rPr>
              <a:t> of information surrounding the trafficking problem. In the conclusion section at the end of this paper, we will overview how to use this rules-based approach to generate training data for machine learning and deep learning models.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402D1-88AD-43C2-B8BB-8C7904BBCA11}" type="slidenum">
              <a:rPr kumimoji="0" lang="en-US" sz="1200" b="0" i="0" u="none" strike="noStrike" kern="1200" cap="none" spc="0" normalizeH="0" baseline="0" noProof="0" smtClean="0">
                <a:ln>
                  <a:noFill/>
                </a:ln>
                <a:solidFill>
                  <a:srgbClr val="59626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59626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4250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Leverage these analytics in an interface that is more accessible to an investigator -  How Should I respond to an attack. From govt, or NGO perspective?</a:t>
            </a:r>
          </a:p>
        </p:txBody>
      </p:sp>
      <p:sp>
        <p:nvSpPr>
          <p:cNvPr id="4" name="Slide Number Placeholder 3"/>
          <p:cNvSpPr>
            <a:spLocks noGrp="1"/>
          </p:cNvSpPr>
          <p:nvPr>
            <p:ph type="sldNum" sz="quarter" idx="5"/>
          </p:nvPr>
        </p:nvSpPr>
        <p:spPr/>
        <p:txBody>
          <a:bodyPr/>
          <a:lstStyle/>
          <a:p>
            <a:fld id="{BAE402D1-88AD-43C2-B8BB-8C7904BBCA11}" type="slidenum">
              <a:rPr lang="en-US" smtClean="0"/>
              <a:pPr/>
              <a:t>49</a:t>
            </a:fld>
            <a:endParaRPr lang="en-US" dirty="0"/>
          </a:p>
        </p:txBody>
      </p:sp>
    </p:spTree>
    <p:extLst>
      <p:ext uri="{BB962C8B-B14F-4D97-AF65-F5344CB8AC3E}">
        <p14:creationId xmlns:p14="http://schemas.microsoft.com/office/powerpoint/2010/main" val="3708839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normAutofit/>
          </a:bodyPr>
          <a:lstStyle/>
          <a:p>
            <a:pPr marL="0" marR="0" lvl="0" indent="0" algn="l" defTabSz="365760" rtl="0" eaLnBrk="1" fontAlgn="auto" latinLnBrk="0" hangingPunct="1">
              <a:lnSpc>
                <a:spcPct val="85000"/>
              </a:lnSpc>
              <a:spcBef>
                <a:spcPts val="800"/>
              </a:spcBef>
              <a:spcAft>
                <a:spcPts val="0"/>
              </a:spcAft>
              <a:buClr>
                <a:schemeClr val="tx1"/>
              </a:buClr>
              <a:buSzPct val="80000"/>
              <a:buFont typeface="Arial" charset="0"/>
              <a:buNone/>
              <a:tabLst/>
              <a:defRPr/>
            </a:pPr>
            <a:endParaRPr lang="en-US" sz="1200" kern="1200" baseline="0" dirty="0">
              <a:solidFill>
                <a:schemeClr val="tx1"/>
              </a:solidFill>
              <a:effectLst/>
              <a:latin typeface="Arial" pitchFamily="34" charset="0"/>
              <a:ea typeface="+mn-ea"/>
              <a:cs typeface="Arial" pitchFamily="34" charset="0"/>
            </a:endParaRPr>
          </a:p>
          <a:p>
            <a:pPr marL="0" marR="0" lvl="0" indent="0" algn="l" defTabSz="365760" rtl="0" eaLnBrk="1" fontAlgn="auto" latinLnBrk="0" hangingPunct="1">
              <a:lnSpc>
                <a:spcPct val="85000"/>
              </a:lnSpc>
              <a:spcBef>
                <a:spcPts val="800"/>
              </a:spcBef>
              <a:spcAft>
                <a:spcPts val="0"/>
              </a:spcAft>
              <a:buClr>
                <a:schemeClr val="tx1"/>
              </a:buClr>
              <a:buSzPct val="80000"/>
              <a:buFont typeface="Arial" charset="0"/>
              <a:buNone/>
              <a:tabLst/>
              <a:defRPr/>
            </a:pPr>
            <a:r>
              <a:rPr lang="en-US" sz="1200" kern="1200" baseline="0" dirty="0">
                <a:solidFill>
                  <a:schemeClr val="tx1"/>
                </a:solidFill>
                <a:effectLst/>
                <a:latin typeface="Arial" pitchFamily="34" charset="0"/>
                <a:ea typeface="+mn-ea"/>
                <a:cs typeface="Arial" pitchFamily="34" charset="0"/>
              </a:rPr>
              <a:t>Human trafficking is one of the most tragic human rights issues of our time.</a:t>
            </a:r>
            <a:r>
              <a:rPr lang="en-US" sz="1200" kern="1200" baseline="0" dirty="0">
                <a:solidFill>
                  <a:schemeClr val="tx2"/>
                </a:solidFill>
                <a:effectLst/>
                <a:latin typeface="Arial" pitchFamily="34" charset="0"/>
                <a:ea typeface="+mn-ea"/>
                <a:cs typeface="Arial" pitchFamily="34" charset="0"/>
              </a:rPr>
              <a:t> Nationally – massage parlors and young adults who are groomed into a life of forced prostitution. Nigerian refugees of armed violence who had documents taken from them in Libya and wind up in slave auctions. Latest ILO figures indicate 40.3M people in modern day slavery – about 1/200 people in the world. 1 in 4 are children. 58% are women and girls. </a:t>
            </a:r>
          </a:p>
          <a:p>
            <a:pPr marL="0" marR="0" lvl="0" indent="0" algn="l" defTabSz="365760" rtl="0" eaLnBrk="1" fontAlgn="auto" latinLnBrk="0" hangingPunct="1">
              <a:lnSpc>
                <a:spcPct val="85000"/>
              </a:lnSpc>
              <a:spcBef>
                <a:spcPts val="800"/>
              </a:spcBef>
              <a:spcAft>
                <a:spcPts val="0"/>
              </a:spcAft>
              <a:buClr>
                <a:schemeClr val="tx1"/>
              </a:buClr>
              <a:buSzPct val="80000"/>
              <a:buFont typeface="Arial" charset="0"/>
              <a:buNone/>
              <a:tabLst/>
              <a:defRPr/>
            </a:pPr>
            <a:endParaRPr lang="en-US" sz="1200" kern="1200" baseline="0" dirty="0">
              <a:solidFill>
                <a:schemeClr val="tx1"/>
              </a:solidFill>
              <a:effectLst/>
              <a:latin typeface="Arial" pitchFamily="34" charset="0"/>
              <a:ea typeface="+mn-ea"/>
              <a:cs typeface="Arial" pitchFamily="34" charset="0"/>
            </a:endParaRPr>
          </a:p>
          <a:p>
            <a:pPr marL="0" marR="0" lvl="0" indent="0" algn="l" defTabSz="365760" rtl="0" eaLnBrk="1" fontAlgn="auto" latinLnBrk="0" hangingPunct="1">
              <a:lnSpc>
                <a:spcPct val="85000"/>
              </a:lnSpc>
              <a:spcBef>
                <a:spcPts val="800"/>
              </a:spcBef>
              <a:spcAft>
                <a:spcPts val="0"/>
              </a:spcAft>
              <a:buClr>
                <a:schemeClr val="tx1"/>
              </a:buClr>
              <a:buSzPct val="80000"/>
              <a:buFont typeface="Arial" charset="0"/>
              <a:buNone/>
              <a:tabLst/>
              <a:defRPr/>
            </a:pPr>
            <a:r>
              <a:rPr lang="en-US" sz="1200" kern="1200" baseline="0" dirty="0">
                <a:solidFill>
                  <a:schemeClr val="tx1"/>
                </a:solidFill>
                <a:effectLst/>
                <a:latin typeface="Arial" pitchFamily="34" charset="0"/>
                <a:ea typeface="+mn-ea"/>
                <a:cs typeface="Arial" pitchFamily="34" charset="0"/>
              </a:rPr>
              <a:t>You can help – this is a call to action – What I’m trying to accomplish today is help you understand how can approach this problem. This is a short presentation. I’ve worked this for awhile, and data that supports this use case is scattered and buried. In some cases, it’s sensitive. Share just a bit on what AI and analytics can do in this space with data I’ve found. Move the ball just a bit forward. Shine a light on how we can use analytics to address these problems. Tech industry is largely not aware of the impact that it can have on assessing and combatting human trafficking. </a:t>
            </a:r>
          </a:p>
          <a:p>
            <a:endParaRPr lang="en-US" dirty="0"/>
          </a:p>
          <a:p>
            <a:pPr marL="0" marR="0" lvl="0" indent="0" algn="l" defTabSz="365760" rtl="0" eaLnBrk="1" fontAlgn="auto" latinLnBrk="0" hangingPunct="1">
              <a:lnSpc>
                <a:spcPct val="85000"/>
              </a:lnSpc>
              <a:spcBef>
                <a:spcPts val="800"/>
              </a:spcBef>
              <a:spcAft>
                <a:spcPts val="0"/>
              </a:spcAft>
              <a:buClr>
                <a:schemeClr val="tx1"/>
              </a:buClr>
              <a:buSzPct val="80000"/>
              <a:buFont typeface="Arial" charset="0"/>
              <a:buNone/>
              <a:tabLst/>
              <a:defRPr/>
            </a:pPr>
            <a:r>
              <a:rPr lang="en-US" sz="1200" b="0" i="0" kern="1200" baseline="0" dirty="0">
                <a:solidFill>
                  <a:schemeClr val="tx2"/>
                </a:solidFill>
                <a:effectLst/>
                <a:latin typeface="Arial" pitchFamily="34" charset="0"/>
                <a:ea typeface="+mn-ea"/>
                <a:cs typeface="Arial" pitchFamily="34" charset="0"/>
              </a:rPr>
              <a:t>Source: </a:t>
            </a:r>
            <a:r>
              <a:rPr lang="en-US" sz="1200" b="0" i="0" u="none" strike="noStrike" kern="1200" baseline="0" dirty="0">
                <a:solidFill>
                  <a:schemeClr val="tx2"/>
                </a:solidFill>
                <a:effectLst/>
                <a:latin typeface="Arial" pitchFamily="34" charset="0"/>
                <a:ea typeface="+mn-ea"/>
                <a:cs typeface="Arial" pitchFamily="34" charset="0"/>
                <a:hlinkClick r:id="rId3"/>
              </a:rPr>
              <a:t>Global Estimates of Modern Slavery: Forced </a:t>
            </a:r>
            <a:r>
              <a:rPr lang="en-US" sz="1200" b="0" i="0" u="none" strike="noStrike" kern="1200" baseline="0" dirty="0" err="1">
                <a:solidFill>
                  <a:schemeClr val="tx2"/>
                </a:solidFill>
                <a:effectLst/>
                <a:latin typeface="Arial" pitchFamily="34" charset="0"/>
                <a:ea typeface="+mn-ea"/>
                <a:cs typeface="Arial" pitchFamily="34" charset="0"/>
                <a:hlinkClick r:id="rId3"/>
              </a:rPr>
              <a:t>Labour</a:t>
            </a:r>
            <a:r>
              <a:rPr lang="en-US" sz="1200" b="0" i="0" u="none" strike="noStrike" kern="1200" baseline="0" dirty="0">
                <a:solidFill>
                  <a:schemeClr val="tx2"/>
                </a:solidFill>
                <a:effectLst/>
                <a:latin typeface="Arial" pitchFamily="34" charset="0"/>
                <a:ea typeface="+mn-ea"/>
                <a:cs typeface="Arial" pitchFamily="34" charset="0"/>
                <a:hlinkClick r:id="rId3"/>
              </a:rPr>
              <a:t> and Forced Marriage </a:t>
            </a:r>
            <a:r>
              <a:rPr lang="en-US" sz="1200" b="0" i="0" kern="1200" baseline="0" dirty="0">
                <a:solidFill>
                  <a:schemeClr val="tx2"/>
                </a:solidFill>
                <a:effectLst/>
                <a:latin typeface="Arial" pitchFamily="34" charset="0"/>
                <a:ea typeface="+mn-ea"/>
                <a:cs typeface="Arial" pitchFamily="34" charset="0"/>
              </a:rPr>
              <a:t>, Geneva, September 2017.</a:t>
            </a:r>
            <a:r>
              <a:rPr lang="en-US" sz="1200" kern="1200" baseline="0" dirty="0">
                <a:solidFill>
                  <a:schemeClr val="tx2"/>
                </a:solidFill>
                <a:effectLst/>
                <a:latin typeface="Arial" pitchFamily="34" charset="0"/>
                <a:ea typeface="+mn-ea"/>
                <a:cs typeface="Arial" pitchFamily="34" charset="0"/>
              </a:rPr>
              <a:t> </a:t>
            </a:r>
          </a:p>
          <a:p>
            <a:pPr marL="0" marR="0" lvl="0" indent="0" algn="l" defTabSz="365760" rtl="0" eaLnBrk="1" fontAlgn="auto" latinLnBrk="0" hangingPunct="1">
              <a:lnSpc>
                <a:spcPct val="85000"/>
              </a:lnSpc>
              <a:spcBef>
                <a:spcPts val="800"/>
              </a:spcBef>
              <a:spcAft>
                <a:spcPts val="0"/>
              </a:spcAft>
              <a:buClr>
                <a:schemeClr val="tx1"/>
              </a:buClr>
              <a:buSzPct val="80000"/>
              <a:buFont typeface="Arial" charset="0"/>
              <a:buNone/>
              <a:tabLst/>
              <a:defRPr/>
            </a:pPr>
            <a:endParaRPr lang="en-US" sz="1200" kern="1200" baseline="0" dirty="0">
              <a:solidFill>
                <a:schemeClr val="tx1"/>
              </a:solidFill>
              <a:effectLst/>
              <a:latin typeface="Arial" pitchFamily="34" charset="0"/>
              <a:ea typeface="+mn-ea"/>
              <a:cs typeface="Arial" pitchFamily="34" charset="0"/>
            </a:endParaRPr>
          </a:p>
        </p:txBody>
      </p:sp>
    </p:spTree>
    <p:extLst>
      <p:ext uri="{BB962C8B-B14F-4D97-AF65-F5344CB8AC3E}">
        <p14:creationId xmlns:p14="http://schemas.microsoft.com/office/powerpoint/2010/main" val="25141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Leading up to this slide could be more of the TIP reports. Focus on HT theme. </a:t>
            </a:r>
          </a:p>
        </p:txBody>
      </p:sp>
      <p:sp>
        <p:nvSpPr>
          <p:cNvPr id="4" name="Slide Number Placeholder 3"/>
          <p:cNvSpPr>
            <a:spLocks noGrp="1"/>
          </p:cNvSpPr>
          <p:nvPr>
            <p:ph type="sldNum" sz="quarter" idx="5"/>
          </p:nvPr>
        </p:nvSpPr>
        <p:spPr/>
        <p:txBody>
          <a:bodyPr/>
          <a:lstStyle/>
          <a:p>
            <a:fld id="{BAE402D1-88AD-43C2-B8BB-8C7904BBCA11}" type="slidenum">
              <a:rPr lang="en-US" smtClean="0"/>
              <a:pPr/>
              <a:t>50</a:t>
            </a:fld>
            <a:endParaRPr lang="en-US" dirty="0"/>
          </a:p>
        </p:txBody>
      </p:sp>
    </p:spTree>
    <p:extLst>
      <p:ext uri="{BB962C8B-B14F-4D97-AF65-F5344CB8AC3E}">
        <p14:creationId xmlns:p14="http://schemas.microsoft.com/office/powerpoint/2010/main" val="715579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Pull data from a wide variety of places to make the decisions. What am I actually trying to do here?  Walk through the tabs. </a:t>
            </a:r>
          </a:p>
          <a:p>
            <a:r>
              <a:rPr lang="en-US" dirty="0"/>
              <a:t>Destruction of a village can result in forced conscription. Walk through the tabs. </a:t>
            </a:r>
          </a:p>
        </p:txBody>
      </p:sp>
      <p:sp>
        <p:nvSpPr>
          <p:cNvPr id="4" name="Slide Number Placeholder 3"/>
          <p:cNvSpPr>
            <a:spLocks noGrp="1"/>
          </p:cNvSpPr>
          <p:nvPr>
            <p:ph type="sldNum" sz="quarter" idx="10"/>
          </p:nvPr>
        </p:nvSpPr>
        <p:spPr/>
        <p:txBody>
          <a:bodyPr/>
          <a:lstStyle/>
          <a:p>
            <a:fld id="{BAE402D1-88AD-43C2-B8BB-8C7904BBCA11}" type="slidenum">
              <a:rPr lang="en-US" smtClean="0"/>
              <a:pPr/>
              <a:t>51</a:t>
            </a:fld>
            <a:endParaRPr lang="en-US" dirty="0"/>
          </a:p>
        </p:txBody>
      </p:sp>
    </p:spTree>
    <p:extLst>
      <p:ext uri="{BB962C8B-B14F-4D97-AF65-F5344CB8AC3E}">
        <p14:creationId xmlns:p14="http://schemas.microsoft.com/office/powerpoint/2010/main" val="287911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sz="1200" kern="1200" baseline="0" dirty="0">
                <a:solidFill>
                  <a:schemeClr val="tx2"/>
                </a:solidFill>
                <a:effectLst/>
                <a:latin typeface="Arial" pitchFamily="34" charset="0"/>
                <a:ea typeface="+mn-ea"/>
                <a:cs typeface="Arial" pitchFamily="34" charset="0"/>
              </a:rPr>
              <a:t>In summary, such capabilities improve the </a:t>
            </a:r>
            <a:r>
              <a:rPr lang="en-US" sz="1200" b="1" kern="1200" baseline="0" dirty="0">
                <a:solidFill>
                  <a:schemeClr val="tx2"/>
                </a:solidFill>
                <a:effectLst/>
                <a:latin typeface="Arial" pitchFamily="34" charset="0"/>
                <a:ea typeface="+mn-ea"/>
                <a:cs typeface="Arial" pitchFamily="34" charset="0"/>
              </a:rPr>
              <a:t>data model</a:t>
            </a:r>
            <a:r>
              <a:rPr lang="en-US" sz="1200" kern="1200" baseline="0" dirty="0">
                <a:solidFill>
                  <a:schemeClr val="tx2"/>
                </a:solidFill>
                <a:effectLst/>
                <a:latin typeface="Arial" pitchFamily="34" charset="0"/>
                <a:ea typeface="+mn-ea"/>
                <a:cs typeface="Arial" pitchFamily="34" charset="0"/>
              </a:rPr>
              <a:t>, enabling organization and categorization in a way that assists investigations, as well as providing an environment for </a:t>
            </a:r>
            <a:r>
              <a:rPr lang="en-US" sz="1200" b="1" kern="1200" baseline="0" dirty="0">
                <a:solidFill>
                  <a:schemeClr val="tx2"/>
                </a:solidFill>
                <a:effectLst/>
                <a:latin typeface="Arial" pitchFamily="34" charset="0"/>
                <a:ea typeface="+mn-ea"/>
                <a:cs typeface="Arial" pitchFamily="34" charset="0"/>
              </a:rPr>
              <a:t>integrating</a:t>
            </a:r>
            <a:r>
              <a:rPr lang="en-US" sz="1200" kern="1200" baseline="0" dirty="0">
                <a:solidFill>
                  <a:schemeClr val="tx2"/>
                </a:solidFill>
                <a:effectLst/>
                <a:latin typeface="Arial" pitchFamily="34" charset="0"/>
                <a:ea typeface="+mn-ea"/>
                <a:cs typeface="Arial" pitchFamily="34" charset="0"/>
              </a:rPr>
              <a:t> new sources of data to assist with the </a:t>
            </a:r>
            <a:r>
              <a:rPr lang="en-US" sz="1200" b="1" kern="1200" baseline="0" dirty="0">
                <a:solidFill>
                  <a:schemeClr val="tx2"/>
                </a:solidFill>
                <a:effectLst/>
                <a:latin typeface="Arial" pitchFamily="34" charset="0"/>
                <a:ea typeface="+mn-ea"/>
                <a:cs typeface="Arial" pitchFamily="34" charset="0"/>
              </a:rPr>
              <a:t>operational/tactical</a:t>
            </a:r>
            <a:r>
              <a:rPr lang="en-US" sz="1200" kern="1200" baseline="0" dirty="0">
                <a:solidFill>
                  <a:schemeClr val="tx2"/>
                </a:solidFill>
                <a:effectLst/>
                <a:latin typeface="Arial" pitchFamily="34" charset="0"/>
                <a:ea typeface="+mn-ea"/>
                <a:cs typeface="Arial" pitchFamily="34" charset="0"/>
              </a:rPr>
              <a:t> responses to international human trafficking.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402D1-88AD-43C2-B8BB-8C7904BBCA11}" type="slidenum">
              <a:rPr kumimoji="0" lang="en-US" sz="1200" b="0" i="0" u="none" strike="noStrike" kern="1200" cap="none" spc="0" normalizeH="0" baseline="0" noProof="0" smtClean="0">
                <a:ln>
                  <a:noFill/>
                </a:ln>
                <a:solidFill>
                  <a:srgbClr val="59626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59626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6400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pPr marL="0" marR="0" lvl="0" indent="0" algn="l" defTabSz="182880" rtl="0" eaLnBrk="1" fontAlgn="auto" latinLnBrk="0" hangingPunct="1">
              <a:lnSpc>
                <a:spcPct val="100000"/>
              </a:lnSpc>
              <a:spcBef>
                <a:spcPts val="0"/>
              </a:spcBef>
              <a:spcAft>
                <a:spcPts val="0"/>
              </a:spcAft>
              <a:buClrTx/>
              <a:buSzTx/>
              <a:buFontTx/>
              <a:buNone/>
              <a:tabLst/>
              <a:defRPr/>
            </a:pPr>
            <a:r>
              <a:rPr lang="en-US" sz="1200" kern="1200" baseline="0" dirty="0">
                <a:solidFill>
                  <a:schemeClr val="tx2"/>
                </a:solidFill>
                <a:effectLst/>
                <a:latin typeface="Arial" pitchFamily="34" charset="0"/>
                <a:ea typeface="+mn-ea"/>
                <a:cs typeface="Arial" pitchFamily="34" charset="0"/>
              </a:rPr>
              <a:t>We explored how to incorporate multiple data sources into a single visualization environment. This included how to apply analytics to those sources of data, as well as how to better target indicators of human trafficking conditions in freeform text. The visualizations offered both an analytical and investigative oriented perspective on the data. By answering these questions, we demonstrated how such a solution could be leveraged </a:t>
            </a:r>
            <a:r>
              <a:rPr lang="en-US" sz="1200" b="1" kern="1200" baseline="0" dirty="0">
                <a:solidFill>
                  <a:schemeClr val="tx2"/>
                </a:solidFill>
                <a:effectLst/>
                <a:latin typeface="Arial" pitchFamily="34" charset="0"/>
                <a:ea typeface="+mn-ea"/>
                <a:cs typeface="Arial" pitchFamily="34" charset="0"/>
              </a:rPr>
              <a:t>strategically</a:t>
            </a:r>
            <a:r>
              <a:rPr lang="en-US" sz="1200" kern="1200" baseline="0" dirty="0">
                <a:solidFill>
                  <a:schemeClr val="tx2"/>
                </a:solidFill>
                <a:effectLst/>
                <a:latin typeface="Arial" pitchFamily="34" charset="0"/>
                <a:ea typeface="+mn-ea"/>
                <a:cs typeface="Arial" pitchFamily="34" charset="0"/>
              </a:rPr>
              <a:t> to improve situational awareness of international human trafficking. We also showed how to apply it </a:t>
            </a:r>
            <a:r>
              <a:rPr lang="en-US" sz="1200" b="1" kern="1200" baseline="0" dirty="0">
                <a:solidFill>
                  <a:schemeClr val="tx2"/>
                </a:solidFill>
                <a:effectLst/>
                <a:latin typeface="Arial" pitchFamily="34" charset="0"/>
                <a:ea typeface="+mn-ea"/>
                <a:cs typeface="Arial" pitchFamily="34" charset="0"/>
              </a:rPr>
              <a:t>tactically/operationally</a:t>
            </a:r>
            <a:r>
              <a:rPr lang="en-US" sz="1200" kern="1200" baseline="0" dirty="0">
                <a:solidFill>
                  <a:schemeClr val="tx2"/>
                </a:solidFill>
                <a:effectLst/>
                <a:latin typeface="Arial" pitchFamily="34" charset="0"/>
                <a:ea typeface="+mn-ea"/>
                <a:cs typeface="Arial" pitchFamily="34" charset="0"/>
              </a:rPr>
              <a:t> to influence specific response in trafficking areas such as Nigeria. Finally, such a solution supports </a:t>
            </a:r>
            <a:r>
              <a:rPr lang="en-US" sz="1200" b="1" kern="1200" baseline="0" dirty="0">
                <a:solidFill>
                  <a:schemeClr val="tx2"/>
                </a:solidFill>
                <a:effectLst/>
                <a:latin typeface="Arial" pitchFamily="34" charset="0"/>
                <a:ea typeface="+mn-ea"/>
                <a:cs typeface="Arial" pitchFamily="34" charset="0"/>
              </a:rPr>
              <a:t>integrating</a:t>
            </a:r>
            <a:r>
              <a:rPr lang="en-US" sz="1200" kern="1200" baseline="0" dirty="0">
                <a:solidFill>
                  <a:schemeClr val="tx2"/>
                </a:solidFill>
                <a:effectLst/>
                <a:latin typeface="Arial" pitchFamily="34" charset="0"/>
                <a:ea typeface="+mn-ea"/>
                <a:cs typeface="Arial" pitchFamily="34" charset="0"/>
              </a:rPr>
              <a:t> multiple data sources into </a:t>
            </a:r>
            <a:r>
              <a:rPr lang="en-US" sz="1200" b="1" kern="1200" baseline="0" dirty="0">
                <a:solidFill>
                  <a:schemeClr val="tx2"/>
                </a:solidFill>
                <a:effectLst/>
                <a:latin typeface="Arial" pitchFamily="34" charset="0"/>
                <a:ea typeface="+mn-ea"/>
                <a:cs typeface="Arial" pitchFamily="34" charset="0"/>
              </a:rPr>
              <a:t>data models</a:t>
            </a:r>
            <a:r>
              <a:rPr lang="en-US" sz="1200" kern="1200" baseline="0" dirty="0">
                <a:solidFill>
                  <a:schemeClr val="tx2"/>
                </a:solidFill>
                <a:effectLst/>
                <a:latin typeface="Arial" pitchFamily="34" charset="0"/>
                <a:ea typeface="+mn-ea"/>
                <a:cs typeface="Arial" pitchFamily="34" charset="0"/>
              </a:rPr>
              <a:t> suitable for investigative and strategic work, as well as extending the value of the data through AI, structured analytics, and text analytics. </a:t>
            </a:r>
          </a:p>
          <a:p>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54</a:t>
            </a:fld>
            <a:endParaRPr lang="en-US" dirty="0"/>
          </a:p>
        </p:txBody>
      </p:sp>
    </p:spTree>
    <p:extLst>
      <p:ext uri="{BB962C8B-B14F-4D97-AF65-F5344CB8AC3E}">
        <p14:creationId xmlns:p14="http://schemas.microsoft.com/office/powerpoint/2010/main" val="2843626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0" y="930275"/>
            <a:ext cx="6003925" cy="3376613"/>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AE402D1-88AD-43C2-B8BB-8C7904BBCA11}" type="slidenum">
              <a:rPr lang="en-US" smtClean="0"/>
              <a:pPr/>
              <a:t>55</a:t>
            </a:fld>
            <a:endParaRPr lang="en-US" dirty="0"/>
          </a:p>
        </p:txBody>
      </p:sp>
    </p:spTree>
    <p:extLst>
      <p:ext uri="{BB962C8B-B14F-4D97-AF65-F5344CB8AC3E}">
        <p14:creationId xmlns:p14="http://schemas.microsoft.com/office/powerpoint/2010/main" val="123438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What I’m proposing – A system that can put together the best of breed capabilities available in data management, analytics, AI and visualization. We’re building this today, and I’m going to show pieces of the puzzle to indicate that this is quite possible. </a:t>
            </a:r>
          </a:p>
          <a:p>
            <a:endParaRPr lang="en-US" dirty="0"/>
          </a:p>
          <a:p>
            <a:r>
              <a:rPr lang="en-US" dirty="0"/>
              <a:t>Strategic data – Like which countries have a connection</a:t>
            </a:r>
          </a:p>
          <a:p>
            <a:r>
              <a:rPr lang="en-US" dirty="0"/>
              <a:t>Tactical – How should an NGO in Nigeria react to an increasing number of armed conflict events in its northeast region</a:t>
            </a:r>
          </a:p>
          <a:p>
            <a:r>
              <a:rPr lang="en-US" dirty="0"/>
              <a:t>Data model – Organization and enhancement of my data – AI methods for computer vision, entity detection and resolution</a:t>
            </a:r>
          </a:p>
          <a:p>
            <a:r>
              <a:rPr lang="en-US" dirty="0"/>
              <a:t>Integration – Can we pick up and integrate each new source of data alongside others</a:t>
            </a:r>
          </a:p>
        </p:txBody>
      </p:sp>
      <p:sp>
        <p:nvSpPr>
          <p:cNvPr id="4" name="Slide Number Placeholder 3"/>
          <p:cNvSpPr>
            <a:spLocks noGrp="1"/>
          </p:cNvSpPr>
          <p:nvPr>
            <p:ph type="sldNum" sz="quarter" idx="5"/>
          </p:nvPr>
        </p:nvSpPr>
        <p:spPr/>
        <p:txBody>
          <a:bodyPr/>
          <a:lstStyle/>
          <a:p>
            <a:fld id="{BAE402D1-88AD-43C2-B8BB-8C7904BBCA11}" type="slidenum">
              <a:rPr lang="en-US" smtClean="0"/>
              <a:pPr/>
              <a:t>5</a:t>
            </a:fld>
            <a:endParaRPr lang="en-US" dirty="0"/>
          </a:p>
        </p:txBody>
      </p:sp>
    </p:spTree>
    <p:extLst>
      <p:ext uri="{BB962C8B-B14F-4D97-AF65-F5344CB8AC3E}">
        <p14:creationId xmlns:p14="http://schemas.microsoft.com/office/powerpoint/2010/main" val="77392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r>
              <a:rPr lang="en-US" dirty="0"/>
              <a:t>Spend some time here. Tie these questions and subsequent actionable items back to the goals. </a:t>
            </a:r>
          </a:p>
        </p:txBody>
      </p:sp>
      <p:sp>
        <p:nvSpPr>
          <p:cNvPr id="4" name="Slide Number Placeholder 3"/>
          <p:cNvSpPr>
            <a:spLocks noGrp="1"/>
          </p:cNvSpPr>
          <p:nvPr>
            <p:ph type="sldNum" sz="quarter" idx="5"/>
          </p:nvPr>
        </p:nvSpPr>
        <p:spPr/>
        <p:txBody>
          <a:bodyPr/>
          <a:lstStyle/>
          <a:p>
            <a:fld id="{BAE402D1-88AD-43C2-B8BB-8C7904BBCA11}" type="slidenum">
              <a:rPr lang="en-US" smtClean="0"/>
              <a:pPr/>
              <a:t>6</a:t>
            </a:fld>
            <a:endParaRPr lang="en-US" dirty="0"/>
          </a:p>
        </p:txBody>
      </p:sp>
    </p:spTree>
    <p:extLst>
      <p:ext uri="{BB962C8B-B14F-4D97-AF65-F5344CB8AC3E}">
        <p14:creationId xmlns:p14="http://schemas.microsoft.com/office/powerpoint/2010/main" val="357811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pPr marL="0" marR="0" lvl="0" indent="0" algn="l" defTabSz="182880" rtl="0" eaLnBrk="1" fontAlgn="auto" latinLnBrk="0" hangingPunct="1">
              <a:lnSpc>
                <a:spcPct val="100000"/>
              </a:lnSpc>
              <a:spcBef>
                <a:spcPts val="0"/>
              </a:spcBef>
              <a:spcAft>
                <a:spcPts val="0"/>
              </a:spcAft>
              <a:buClrTx/>
              <a:buSzTx/>
              <a:buFontTx/>
              <a:buNone/>
              <a:tabLst/>
              <a:defRPr/>
            </a:pPr>
            <a:r>
              <a:rPr lang="en-US" dirty="0"/>
              <a:t>The Trafficking in Persons (TIP) Report is the U.S. Government’s principal diplomatic tool to engage foreign governments on human trafficking. It is also the world’s most comprehensive resource of governmental anti-trafficking efforts and reflects the U.S. Government’s commitment to global leadership on this key human rights and law enforcement issue. It represents an updated, global look at the nature and scope of trafficking in persons and the broad range of government actions to confront and eliminate it. The U.S. Government uses the TIP Report to engage foreign governments in dialogues to advance anti-trafficking reforms and to combat trafficking and to target resources on prevention, protection and prosecution programs. Worldwide, the report is used by international organizations, foreign governments, and nongovernmental organizations alike as a tool to examine where resources are most needed. Freeing victims, preventing trafficking, and bringing traffickers to justice are the ultimate goals of the report and of the U.S Government's anti-trafficking policy. </a:t>
            </a:r>
          </a:p>
          <a:p>
            <a:pPr marL="0" marR="0" lvl="0" indent="0" algn="l" defTabSz="18288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182880" rtl="0" eaLnBrk="1" fontAlgn="auto" latinLnBrk="0" hangingPunct="1">
              <a:lnSpc>
                <a:spcPct val="100000"/>
              </a:lnSpc>
              <a:spcBef>
                <a:spcPts val="0"/>
              </a:spcBef>
              <a:spcAft>
                <a:spcPts val="0"/>
              </a:spcAft>
              <a:buClrTx/>
              <a:buSzTx/>
              <a:buFontTx/>
              <a:buNone/>
              <a:tabLst/>
              <a:defRPr/>
            </a:pPr>
            <a:r>
              <a:rPr lang="en-US" sz="1200" dirty="0"/>
              <a:t>Each analysis has to start with something.,</a:t>
            </a:r>
          </a:p>
          <a:p>
            <a:pPr marL="0" marR="0" lvl="0" indent="0" algn="l" defTabSz="18288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182880" rtl="0" eaLnBrk="1" fontAlgn="auto" latinLnBrk="0" hangingPunct="1">
              <a:lnSpc>
                <a:spcPct val="100000"/>
              </a:lnSpc>
              <a:spcBef>
                <a:spcPts val="0"/>
              </a:spcBef>
              <a:spcAft>
                <a:spcPts val="0"/>
              </a:spcAft>
              <a:buClrTx/>
              <a:buSzTx/>
              <a:buFontTx/>
              <a:buNone/>
              <a:tabLst/>
              <a:defRPr/>
            </a:pPr>
            <a:r>
              <a:rPr lang="en-US" sz="1200" dirty="0"/>
              <a:t>Can we identify and geospatially visualize linkages in trafficking between countries?</a:t>
            </a:r>
          </a:p>
          <a:p>
            <a:pPr marL="0" indent="0">
              <a:buNone/>
            </a:pPr>
            <a:endParaRPr lang="en-US" sz="1200" u="sng" kern="1200" baseline="0" dirty="0">
              <a:solidFill>
                <a:schemeClr val="tx1"/>
              </a:solidFill>
              <a:effectLst/>
              <a:latin typeface="Arial" pitchFamily="34" charset="0"/>
              <a:ea typeface="+mn-ea"/>
              <a:cs typeface="Arial" pitchFamily="34" charset="0"/>
              <a:hlinkClick r:id="rId3"/>
            </a:endParaRPr>
          </a:p>
          <a:p>
            <a:pPr marL="0" indent="0">
              <a:buNone/>
            </a:pPr>
            <a:r>
              <a:rPr lang="en-US" sz="1200" u="sng" kern="1200" baseline="0" dirty="0">
                <a:solidFill>
                  <a:schemeClr val="tx1"/>
                </a:solidFill>
                <a:effectLst/>
                <a:latin typeface="Arial" pitchFamily="34" charset="0"/>
                <a:ea typeface="+mn-ea"/>
                <a:cs typeface="Arial" pitchFamily="34" charset="0"/>
                <a:hlinkClick r:id="rId3"/>
              </a:rPr>
              <a:t>https://www.state.gov/j/tip/rls/tiprpt/countries/2017/index.htm</a:t>
            </a:r>
            <a:endParaRPr lang="en-US" dirty="0"/>
          </a:p>
          <a:p>
            <a:pPr marL="0" indent="0">
              <a:buNone/>
            </a:pPr>
            <a:r>
              <a:rPr lang="en-US" dirty="0"/>
              <a:t>~200 reports annually -&gt; 63,648 sentences</a:t>
            </a:r>
          </a:p>
          <a:p>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8</a:t>
            </a:fld>
            <a:endParaRPr lang="en-US" dirty="0"/>
          </a:p>
        </p:txBody>
      </p:sp>
    </p:spTree>
    <p:extLst>
      <p:ext uri="{BB962C8B-B14F-4D97-AF65-F5344CB8AC3E}">
        <p14:creationId xmlns:p14="http://schemas.microsoft.com/office/powerpoint/2010/main" val="169670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pPr marL="0" marR="0" lvl="0" indent="0" algn="l" defTabSz="182880" rtl="0" eaLnBrk="1" fontAlgn="auto" latinLnBrk="0" hangingPunct="1">
              <a:lnSpc>
                <a:spcPct val="100000"/>
              </a:lnSpc>
              <a:spcBef>
                <a:spcPts val="0"/>
              </a:spcBef>
              <a:spcAft>
                <a:spcPts val="0"/>
              </a:spcAft>
              <a:buClrTx/>
              <a:buSzTx/>
              <a:buFontTx/>
              <a:buNone/>
              <a:tabLst/>
              <a:defRPr/>
            </a:pPr>
            <a:r>
              <a:rPr lang="en-US" dirty="0"/>
              <a:t>Aka – You can’t model for everything. Sometimes a rule-based approach by itself provides both better results as well as </a:t>
            </a:r>
            <a:r>
              <a:rPr lang="en-US" dirty="0" err="1"/>
              <a:t>explainability</a:t>
            </a:r>
            <a:r>
              <a:rPr lang="en-US" dirty="0"/>
              <a:t>. </a:t>
            </a:r>
          </a:p>
          <a:p>
            <a:pPr marL="0" marR="0" lvl="0" indent="0" algn="l" defTabSz="18288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 rtl="0" eaLnBrk="1" fontAlgn="auto" latinLnBrk="0" hangingPunct="1">
              <a:lnSpc>
                <a:spcPct val="100000"/>
              </a:lnSpc>
              <a:spcBef>
                <a:spcPts val="0"/>
              </a:spcBef>
              <a:spcAft>
                <a:spcPts val="0"/>
              </a:spcAft>
              <a:buClrTx/>
              <a:buSzTx/>
              <a:buFontTx/>
              <a:buNone/>
              <a:tabLst/>
              <a:defRPr/>
            </a:pPr>
            <a:r>
              <a:rPr lang="en-US" dirty="0"/>
              <a:t>Many patterns we can look for in this data. This is just one that has a large visual impact.</a:t>
            </a:r>
          </a:p>
          <a:p>
            <a:pPr marL="0" marR="0" lvl="0" indent="0" algn="l" defTabSz="18288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 rtl="0" eaLnBrk="1" fontAlgn="auto" latinLnBrk="0" hangingPunct="1">
              <a:lnSpc>
                <a:spcPct val="100000"/>
              </a:lnSpc>
              <a:spcBef>
                <a:spcPts val="0"/>
              </a:spcBef>
              <a:spcAft>
                <a:spcPts val="0"/>
              </a:spcAft>
              <a:buClrTx/>
              <a:buSzTx/>
              <a:buFontTx/>
              <a:buNone/>
              <a:tabLst/>
              <a:defRPr/>
            </a:pPr>
            <a:r>
              <a:rPr lang="en-US" dirty="0"/>
              <a:t>Explain our rules-based approach – I’ll show graphical user interfaces to do this later…</a:t>
            </a:r>
          </a:p>
          <a:p>
            <a:pPr marL="0" marR="0" lvl="0" indent="0" algn="l" defTabSz="18288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9</a:t>
            </a:fld>
            <a:endParaRPr lang="en-US" dirty="0"/>
          </a:p>
        </p:txBody>
      </p:sp>
    </p:spTree>
    <p:extLst>
      <p:ext uri="{BB962C8B-B14F-4D97-AF65-F5344CB8AC3E}">
        <p14:creationId xmlns:p14="http://schemas.microsoft.com/office/powerpoint/2010/main" val="3416835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914400"/>
            <a:ext cx="5905500" cy="3322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402D1-88AD-43C2-B8BB-8C7904BBCA11}" type="slidenum">
              <a:rPr lang="en-US" smtClean="0"/>
              <a:pPr/>
              <a:t>11</a:t>
            </a:fld>
            <a:endParaRPr lang="en-US" dirty="0"/>
          </a:p>
        </p:txBody>
      </p:sp>
    </p:spTree>
    <p:extLst>
      <p:ext uri="{BB962C8B-B14F-4D97-AF65-F5344CB8AC3E}">
        <p14:creationId xmlns:p14="http://schemas.microsoft.com/office/powerpoint/2010/main" val="230082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sas.com/"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www.sas.com/" TargetMode="External"/><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image" Target="../media/image2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www.sas.com/" TargetMode="External"/><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2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39725" y="2215007"/>
            <a:ext cx="7116763" cy="430887"/>
          </a:xfrm>
        </p:spPr>
        <p:txBody>
          <a:bodyPr anchor="b"/>
          <a:lstStyle>
            <a:lvl1pPr>
              <a:defRPr sz="2200" cap="all" baseline="0">
                <a:solidFill>
                  <a:schemeClr val="bg1"/>
                </a:solidFill>
              </a:defRPr>
            </a:lvl1pPr>
          </a:lstStyle>
          <a:p>
            <a:r>
              <a:rPr lang="en-US" dirty="0"/>
              <a:t>Click to edit title</a:t>
            </a:r>
          </a:p>
        </p:txBody>
      </p:sp>
      <p:sp>
        <p:nvSpPr>
          <p:cNvPr id="8" name="Subtitle 2"/>
          <p:cNvSpPr>
            <a:spLocks noGrp="1"/>
          </p:cNvSpPr>
          <p:nvPr>
            <p:ph type="body" sz="quarter" idx="13" hasCustomPrompt="1"/>
          </p:nvPr>
        </p:nvSpPr>
        <p:spPr>
          <a:xfrm>
            <a:off x="339725" y="2580844"/>
            <a:ext cx="7116763" cy="276999"/>
          </a:xfrm>
        </p:spPr>
        <p:txBody>
          <a:bodyPr wrap="square" anchor="t">
            <a:spAutoFit/>
          </a:bodyPr>
          <a:lstStyle>
            <a:lvl1pPr marL="0" indent="0" algn="r">
              <a:lnSpc>
                <a:spcPct val="100000"/>
              </a:lnSpc>
              <a:buFont typeface="Arial" pitchFamily="34" charset="0"/>
              <a:buNone/>
              <a:defRPr sz="1200" b="1" cap="all" baseline="0">
                <a:solidFill>
                  <a:schemeClr val="bg1"/>
                </a:solidFill>
              </a:defRPr>
            </a:lvl1pPr>
          </a:lstStyle>
          <a:p>
            <a:pPr lvl="0"/>
            <a:r>
              <a:rPr lang="en-US" dirty="0"/>
              <a:t>Click to edit subtitle</a:t>
            </a:r>
          </a:p>
        </p:txBody>
      </p:sp>
      <p:sp>
        <p:nvSpPr>
          <p:cNvPr id="10" name="TextBox 3"/>
          <p:cNvSpPr txBox="1"/>
          <p:nvPr/>
        </p:nvSpPr>
        <p:spPr>
          <a:xfrm>
            <a:off x="0" y="4928056"/>
            <a:ext cx="1931989" cy="215444"/>
          </a:xfrm>
          <a:prstGeom prst="rect">
            <a:avLst/>
          </a:prstGeom>
          <a:noFill/>
        </p:spPr>
        <p:txBody>
          <a:bodyPr wrap="square" anchor="ctr">
            <a:spAutoFit/>
          </a:bodyPr>
          <a:lstStyle/>
          <a:p>
            <a:pPr algn="l" eaLnBrk="0" hangingPunct="0">
              <a:defRPr/>
            </a:pPr>
            <a:br>
              <a:rPr lang="en-US" sz="400" b="0" kern="300" spc="50" dirty="0">
                <a:solidFill>
                  <a:schemeClr val="accent1"/>
                </a:solidFill>
                <a:latin typeface="Arial"/>
                <a:ea typeface="ＭＳ Ｐゴシック" pitchFamily="34" charset="-128"/>
                <a:cs typeface="Arial"/>
              </a:rPr>
            </a:br>
            <a:r>
              <a:rPr lang="en-US" sz="400" b="0" kern="300" spc="50" dirty="0">
                <a:solidFill>
                  <a:schemeClr val="accent1"/>
                </a:solidFill>
                <a:latin typeface="Arial"/>
                <a:ea typeface="ＭＳ Ｐゴシック" pitchFamily="34" charset="-128"/>
                <a:cs typeface="Arial"/>
              </a:rPr>
              <a:t>Copyright © 2012, SAS Institute Inc. All rights reserved.</a:t>
            </a:r>
          </a:p>
        </p:txBody>
      </p:sp>
      <p:cxnSp>
        <p:nvCxnSpPr>
          <p:cNvPr id="7" name="Straight Connector 4"/>
          <p:cNvCxnSpPr/>
          <p:nvPr/>
        </p:nvCxnSpPr>
        <p:spPr bwMode="auto">
          <a:xfrm>
            <a:off x="7670800" y="0"/>
            <a:ext cx="0" cy="5143500"/>
          </a:xfrm>
          <a:prstGeom prst="line">
            <a:avLst/>
          </a:prstGeom>
          <a:solidFill>
            <a:schemeClr val="accent1"/>
          </a:solidFill>
          <a:ln w="12700" cap="flat" cmpd="sng" algn="ctr">
            <a:gradFill flip="none" rotWithShape="1">
              <a:gsLst>
                <a:gs pos="0">
                  <a:schemeClr val="accent1"/>
                </a:gs>
                <a:gs pos="100000">
                  <a:schemeClr val="accent1">
                    <a:alpha val="0"/>
                  </a:schemeClr>
                </a:gs>
              </a:gsLst>
              <a:lin ang="5400000" scaled="1"/>
              <a:tileRect/>
            </a:gradFill>
            <a:prstDash val="solid"/>
            <a:round/>
            <a:headEnd type="none" w="med" len="med"/>
            <a:tailEnd type="none" w="med" len="med"/>
          </a:ln>
          <a:effectLst/>
        </p:spPr>
      </p:cxnSp>
      <p:pic>
        <p:nvPicPr>
          <p:cNvPr id="2"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838" y="2378682"/>
            <a:ext cx="725467" cy="386136"/>
          </a:xfrm>
          <a:prstGeom prst="rect">
            <a:avLst/>
          </a:prstGeom>
        </p:spPr>
      </p:pic>
    </p:spTree>
    <p:extLst>
      <p:ext uri="{BB962C8B-B14F-4D97-AF65-F5344CB8AC3E}">
        <p14:creationId xmlns:p14="http://schemas.microsoft.com/office/powerpoint/2010/main" val="177837904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649" y="309306"/>
            <a:ext cx="8315487" cy="338554"/>
          </a:xfrm>
        </p:spPr>
        <p:txBody>
          <a:bodyPr/>
          <a:lstStyle>
            <a:lvl1pPr algn="l">
              <a:defRPr sz="1600"/>
            </a:lvl1pPr>
          </a:lstStyle>
          <a:p>
            <a:r>
              <a:rPr lang="en-US" dirty="0"/>
              <a:t>Click to edit title</a:t>
            </a:r>
          </a:p>
        </p:txBody>
      </p:sp>
      <p:sp>
        <p:nvSpPr>
          <p:cNvPr id="6" name="TextBox 2"/>
          <p:cNvSpPr txBox="1"/>
          <p:nvPr/>
        </p:nvSpPr>
        <p:spPr>
          <a:xfrm>
            <a:off x="0" y="4928056"/>
            <a:ext cx="1931989" cy="215444"/>
          </a:xfrm>
          <a:prstGeom prst="rect">
            <a:avLst/>
          </a:prstGeom>
          <a:noFill/>
        </p:spPr>
        <p:txBody>
          <a:bodyPr wrap="square" anchor="ctr">
            <a:spAutoFit/>
          </a:bodyPr>
          <a:lstStyle/>
          <a:p>
            <a:pPr algn="l" defTabSz="274320" eaLnBrk="0" hangingPunct="0">
              <a:defRPr/>
            </a:pPr>
            <a:br>
              <a:rPr lang="en-US" sz="400" b="0" kern="300" spc="50" baseline="0" dirty="0">
                <a:solidFill>
                  <a:schemeClr val="bg2">
                    <a:lumMod val="40000"/>
                    <a:lumOff val="60000"/>
                  </a:schemeClr>
                </a:solidFill>
                <a:latin typeface="Arial"/>
                <a:ea typeface="ＭＳ Ｐゴシック" pitchFamily="34" charset="-128"/>
                <a:cs typeface="Arial"/>
              </a:rPr>
            </a:br>
            <a:r>
              <a:rPr lang="en-US" sz="400" b="0" kern="300" spc="50" baseline="0" dirty="0">
                <a:solidFill>
                  <a:schemeClr val="bg2">
                    <a:lumMod val="40000"/>
                    <a:lumOff val="60000"/>
                  </a:schemeClr>
                </a:solidFill>
                <a:latin typeface="Arial"/>
                <a:ea typeface="ＭＳ Ｐゴシック" pitchFamily="34" charset="-128"/>
                <a:cs typeface="Arial"/>
              </a:rPr>
              <a:t>Copyright © 2012, SAS Institute Inc. All rights reserved.</a:t>
            </a:r>
          </a:p>
        </p:txBody>
      </p:sp>
      <p:pic>
        <p:nvPicPr>
          <p:cNvPr id="9"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441" y="4670708"/>
            <a:ext cx="1018358" cy="236924"/>
          </a:xfrm>
          <a:prstGeom prst="rect">
            <a:avLst/>
          </a:prstGeom>
        </p:spPr>
      </p:pic>
    </p:spTree>
    <p:extLst>
      <p:ext uri="{BB962C8B-B14F-4D97-AF65-F5344CB8AC3E}">
        <p14:creationId xmlns:p14="http://schemas.microsoft.com/office/powerpoint/2010/main" val="258731501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AS Closing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0443" y="2392948"/>
            <a:ext cx="5494270" cy="338554"/>
          </a:xfrm>
        </p:spPr>
        <p:txBody>
          <a:bodyPr>
            <a:spAutoFit/>
          </a:bodyPr>
          <a:lstStyle>
            <a:lvl1pPr algn="ctr">
              <a:defRPr baseline="0">
                <a:solidFill>
                  <a:schemeClr val="bg1"/>
                </a:solidFill>
              </a:defRPr>
            </a:lvl1pPr>
          </a:lstStyle>
          <a:p>
            <a:r>
              <a:rPr lang="en-US" dirty="0"/>
              <a:t>Click to edit closing comments</a:t>
            </a:r>
          </a:p>
        </p:txBody>
      </p:sp>
      <p:sp>
        <p:nvSpPr>
          <p:cNvPr id="6" name="TextBox 2"/>
          <p:cNvSpPr txBox="1"/>
          <p:nvPr/>
        </p:nvSpPr>
        <p:spPr>
          <a:xfrm>
            <a:off x="0" y="4928056"/>
            <a:ext cx="1931989" cy="215444"/>
          </a:xfrm>
          <a:prstGeom prst="rect">
            <a:avLst/>
          </a:prstGeom>
          <a:noFill/>
        </p:spPr>
        <p:txBody>
          <a:bodyPr wrap="square" anchor="ctr">
            <a:spAutoFit/>
          </a:bodyPr>
          <a:lstStyle/>
          <a:p>
            <a:pPr algn="l" eaLnBrk="0" hangingPunct="0">
              <a:defRPr/>
            </a:pPr>
            <a:br>
              <a:rPr lang="en-US" sz="400" b="0" kern="300" spc="50" dirty="0">
                <a:solidFill>
                  <a:schemeClr val="accent1"/>
                </a:solidFill>
                <a:latin typeface="Arial"/>
                <a:ea typeface="ＭＳ Ｐゴシック" pitchFamily="34" charset="-128"/>
                <a:cs typeface="Arial"/>
              </a:rPr>
            </a:br>
            <a:r>
              <a:rPr lang="en-US" sz="400" b="0" kern="300" spc="50" dirty="0">
                <a:solidFill>
                  <a:schemeClr val="accent1"/>
                </a:solidFill>
                <a:latin typeface="Arial"/>
                <a:ea typeface="ＭＳ Ｐゴシック" pitchFamily="34" charset="-128"/>
                <a:cs typeface="Arial"/>
              </a:rPr>
              <a:t>Copyright © 2012, SAS Institute Inc. All rights reserved.</a:t>
            </a:r>
          </a:p>
        </p:txBody>
      </p:sp>
      <p:grpSp>
        <p:nvGrpSpPr>
          <p:cNvPr id="7" name="Group 5"/>
          <p:cNvGrpSpPr/>
          <p:nvPr/>
        </p:nvGrpSpPr>
        <p:grpSpPr>
          <a:xfrm>
            <a:off x="7753017" y="4865002"/>
            <a:ext cx="1336916" cy="278498"/>
            <a:chOff x="7807084" y="4865002"/>
            <a:chExt cx="1336916" cy="278498"/>
          </a:xfrm>
        </p:grpSpPr>
        <p:sp>
          <p:nvSpPr>
            <p:cNvPr id="3" name="TextBox 3"/>
            <p:cNvSpPr txBox="1"/>
            <p:nvPr/>
          </p:nvSpPr>
          <p:spPr>
            <a:xfrm>
              <a:off x="7807084" y="4866501"/>
              <a:ext cx="1336916" cy="276999"/>
            </a:xfrm>
            <a:prstGeom prst="rect">
              <a:avLst/>
            </a:prstGeom>
            <a:noFill/>
          </p:spPr>
          <p:txBody>
            <a:bodyPr wrap="square" rtlCol="0" anchor="b">
              <a:spAutoFit/>
            </a:bodyPr>
            <a:lstStyle/>
            <a:p>
              <a:pPr algn="r" defTabSz="274320"/>
              <a:r>
                <a:rPr lang="en-US" sz="1200" baseline="0" dirty="0">
                  <a:solidFill>
                    <a:schemeClr val="accent1"/>
                  </a:solidFill>
                </a:rPr>
                <a:t>www.SAS.com</a:t>
              </a:r>
            </a:p>
          </p:txBody>
        </p:sp>
        <p:sp>
          <p:nvSpPr>
            <p:cNvPr id="5" name="Rectangle 4">
              <a:hlinkClick r:id="rId3"/>
            </p:cNvPr>
            <p:cNvSpPr/>
            <p:nvPr userDrawn="1"/>
          </p:nvSpPr>
          <p:spPr>
            <a:xfrm>
              <a:off x="7876452" y="4865002"/>
              <a:ext cx="1267548" cy="278498"/>
            </a:xfrm>
            <a:prstGeom prst="rect">
              <a:avLst/>
            </a:prstGeom>
            <a:solidFill>
              <a:srgbClr val="003E74">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6" descr="SAS_LOGO_horz288_L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2777" y="2333634"/>
            <a:ext cx="2024623" cy="466707"/>
          </a:xfrm>
          <a:prstGeom prst="rect">
            <a:avLst/>
          </a:prstGeom>
        </p:spPr>
      </p:pic>
    </p:spTree>
    <p:extLst>
      <p:ext uri="{BB962C8B-B14F-4D97-AF65-F5344CB8AC3E}">
        <p14:creationId xmlns:p14="http://schemas.microsoft.com/office/powerpoint/2010/main" val="64584948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ck Background">
    <p:bg>
      <p:bgPr>
        <a:solidFill>
          <a:schemeClr val="tx1"/>
        </a:solidFill>
        <a:effectLst/>
      </p:bgPr>
    </p:bg>
    <p:spTree>
      <p:nvGrpSpPr>
        <p:cNvPr id="1" name=""/>
        <p:cNvGrpSpPr/>
        <p:nvPr/>
      </p:nvGrpSpPr>
      <p:grpSpPr>
        <a:xfrm>
          <a:off x="0" y="0"/>
          <a:ext cx="0" cy="0"/>
          <a:chOff x="0" y="0"/>
          <a:chExt cx="0" cy="0"/>
        </a:xfrm>
      </p:grpSpPr>
      <p:sp>
        <p:nvSpPr>
          <p:cNvPr id="9" name="TextBox 1"/>
          <p:cNvSpPr txBox="1"/>
          <p:nvPr/>
        </p:nvSpPr>
        <p:spPr>
          <a:xfrm>
            <a:off x="2917284" y="1945650"/>
            <a:ext cx="3309432" cy="369332"/>
          </a:xfrm>
          <a:prstGeom prst="rect">
            <a:avLst/>
          </a:prstGeom>
          <a:noFill/>
        </p:spPr>
        <p:txBody>
          <a:bodyPr wrap="none" rtlCol="0" anchor="ctr">
            <a:spAutoFit/>
          </a:bodyPr>
          <a:lstStyle/>
          <a:p>
            <a:r>
              <a:rPr lang="en-US" baseline="0" dirty="0">
                <a:solidFill>
                  <a:schemeClr val="tx2"/>
                </a:solidFill>
              </a:rPr>
              <a:t>This slide is for video use only.</a:t>
            </a:r>
          </a:p>
        </p:txBody>
      </p:sp>
      <p:sp>
        <p:nvSpPr>
          <p:cNvPr id="8" name="Media Placeholder 2"/>
          <p:cNvSpPr>
            <a:spLocks noGrp="1" noChangeAspect="1"/>
          </p:cNvSpPr>
          <p:nvPr>
            <p:ph type="media" sz="quarter" idx="10"/>
          </p:nvPr>
        </p:nvSpPr>
        <p:spPr>
          <a:xfrm>
            <a:off x="1371600" y="771525"/>
            <a:ext cx="6400800" cy="3600450"/>
          </a:xfrm>
          <a:ln>
            <a:solidFill>
              <a:schemeClr val="tx2"/>
            </a:solidFill>
          </a:ln>
        </p:spPr>
        <p:txBody>
          <a:bodyPr>
            <a:noAutofit/>
          </a:bodyPr>
          <a:lstStyle>
            <a:lvl1pPr>
              <a:buNone/>
              <a:defRPr baseline="0">
                <a:solidFill>
                  <a:schemeClr val="bg2">
                    <a:lumMod val="50000"/>
                  </a:schemeClr>
                </a:solidFill>
              </a:defRPr>
            </a:lvl1pPr>
          </a:lstStyle>
          <a:p>
            <a:r>
              <a:rPr lang="en-US" dirty="0"/>
              <a:t>Click icon to add media</a:t>
            </a:r>
          </a:p>
        </p:txBody>
      </p:sp>
      <p:sp>
        <p:nvSpPr>
          <p:cNvPr id="3" name="TextBox 3"/>
          <p:cNvSpPr txBox="1"/>
          <p:nvPr/>
        </p:nvSpPr>
        <p:spPr>
          <a:xfrm>
            <a:off x="0" y="4928056"/>
            <a:ext cx="1931989" cy="215444"/>
          </a:xfrm>
          <a:prstGeom prst="rect">
            <a:avLst/>
          </a:prstGeom>
          <a:noFill/>
        </p:spPr>
        <p:txBody>
          <a:bodyPr wrap="square" anchor="ctr">
            <a:spAutoFit/>
          </a:bodyPr>
          <a:lstStyle/>
          <a:p>
            <a:pPr algn="l" defTabSz="274320" eaLnBrk="0" hangingPunct="0">
              <a:defRPr/>
            </a:pPr>
            <a:br>
              <a:rPr lang="en-US" sz="400" b="0" kern="300" spc="50" baseline="0" dirty="0">
                <a:solidFill>
                  <a:schemeClr val="tx1">
                    <a:lumMod val="75000"/>
                    <a:lumOff val="25000"/>
                  </a:schemeClr>
                </a:solidFill>
                <a:latin typeface="Arial"/>
                <a:ea typeface="ＭＳ Ｐゴシック" pitchFamily="34" charset="-128"/>
                <a:cs typeface="Arial"/>
              </a:rPr>
            </a:br>
            <a:r>
              <a:rPr lang="en-US" sz="400" b="0" kern="300" spc="50" baseline="0" dirty="0">
                <a:solidFill>
                  <a:schemeClr val="tx1">
                    <a:lumMod val="75000"/>
                    <a:lumOff val="25000"/>
                  </a:schemeClr>
                </a:solidFill>
                <a:latin typeface="Arial"/>
                <a:ea typeface="ＭＳ Ｐゴシック" pitchFamily="34" charset="-128"/>
                <a:cs typeface="Arial"/>
              </a:rPr>
              <a:t>Copyright © 2012, SAS Institute Inc. All rights reserved.</a:t>
            </a:r>
          </a:p>
        </p:txBody>
      </p:sp>
    </p:spTree>
    <p:extLst>
      <p:ext uri="{BB962C8B-B14F-4D97-AF65-F5344CB8AC3E}">
        <p14:creationId xmlns:p14="http://schemas.microsoft.com/office/powerpoint/2010/main" val="170253766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0" i="0">
                <a:solidFill>
                  <a:srgbClr val="FF6534"/>
                </a:solidFill>
                <a:latin typeface="+mj-lt"/>
              </a:defRPr>
            </a:lvl1pPr>
          </a:lstStyle>
          <a:p>
            <a:r>
              <a:rPr lang="en-US" dirty="0"/>
              <a:t>Click to edit Master title style</a:t>
            </a:r>
          </a:p>
        </p:txBody>
      </p:sp>
    </p:spTree>
    <p:extLst>
      <p:ext uri="{BB962C8B-B14F-4D97-AF65-F5344CB8AC3E}">
        <p14:creationId xmlns:p14="http://schemas.microsoft.com/office/powerpoint/2010/main" val="268130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res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tx2"/>
                </a:solidFill>
              </a:defRPr>
            </a:lvl1pPr>
          </a:lstStyle>
          <a:p>
            <a:r>
              <a:rPr lang="en-US" dirty="0"/>
              <a:t>Click to Edit Title</a:t>
            </a:r>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6"/>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1016459"/>
            <a:ext cx="7891272" cy="3642853"/>
          </a:xfrm>
        </p:spPr>
        <p:txBody>
          <a:bodyPr wrap="square" anchor="t" anchorCtr="0">
            <a:normAutofit/>
          </a:bodyPr>
          <a:lstStyle>
            <a:lvl1pPr>
              <a:defRPr baseline="0">
                <a:solidFill>
                  <a:schemeClr val="tx2"/>
                </a:solidFill>
              </a:defRPr>
            </a:lvl1pPr>
            <a:lvl2pPr>
              <a:buClr>
                <a:schemeClr val="tx1">
                  <a:lumMod val="65000"/>
                  <a:lumOff val="35000"/>
                </a:schemeClr>
              </a:buClr>
              <a:defRPr baseline="0">
                <a:solidFill>
                  <a:schemeClr val="tx1">
                    <a:lumMod val="65000"/>
                    <a:lumOff val="35000"/>
                  </a:schemeClr>
                </a:solidFill>
              </a:defRPr>
            </a:lvl2pPr>
            <a:lvl3pPr>
              <a:buClr>
                <a:schemeClr val="tx1">
                  <a:lumMod val="65000"/>
                  <a:lumOff val="35000"/>
                </a:schemeClr>
              </a:buClr>
              <a:defRPr baseline="0">
                <a:solidFill>
                  <a:schemeClr val="tx1">
                    <a:lumMod val="65000"/>
                    <a:lumOff val="3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dirty="0"/>
              <a:t>Click to add text or click an icon to add other content types.</a:t>
            </a:r>
          </a:p>
          <a:p>
            <a:pPr lvl="1"/>
            <a:r>
              <a:rPr lang="en-US" dirty="0"/>
              <a:t>Second level</a:t>
            </a:r>
          </a:p>
          <a:p>
            <a:pPr lvl="2"/>
            <a:r>
              <a:rPr lang="en-US" dirty="0"/>
              <a:t>Third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34"/>
            <a:ext cx="1342664" cy="824476"/>
          </a:xfrm>
          <a:prstGeom prst="rect">
            <a:avLst/>
          </a:prstGeom>
        </p:spPr>
      </p:pic>
    </p:spTree>
    <p:extLst>
      <p:ext uri="{BB962C8B-B14F-4D97-AF65-F5344CB8AC3E}">
        <p14:creationId xmlns:p14="http://schemas.microsoft.com/office/powerpoint/2010/main" val="377982158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818" y="141044"/>
            <a:ext cx="2515438" cy="584775"/>
          </a:xfrm>
        </p:spPr>
        <p:txBody>
          <a:bodyPr/>
          <a:lstStyle/>
          <a:p>
            <a:r>
              <a:rPr lang="en-US" dirty="0"/>
              <a:t>Click to edit title</a:t>
            </a:r>
          </a:p>
        </p:txBody>
      </p:sp>
      <p:sp>
        <p:nvSpPr>
          <p:cNvPr id="6" name="Text Placeholder 2"/>
          <p:cNvSpPr>
            <a:spLocks noGrp="1"/>
          </p:cNvSpPr>
          <p:nvPr>
            <p:ph type="body" sz="quarter" idx="12" hasCustomPrompt="1"/>
          </p:nvPr>
        </p:nvSpPr>
        <p:spPr>
          <a:xfrm flipH="1">
            <a:off x="2635255" y="264154"/>
            <a:ext cx="6054720" cy="338554"/>
          </a:xfrm>
        </p:spPr>
        <p:txBody>
          <a:bodyPr wrap="square" anchor="ctr">
            <a:spAutoFit/>
          </a:bodyPr>
          <a:lstStyle>
            <a:lvl1pPr marL="0" indent="0" algn="l">
              <a:lnSpc>
                <a:spcPct val="100000"/>
              </a:lnSpc>
              <a:buFont typeface="Arial" pitchFamily="34" charset="0"/>
              <a:buNone/>
              <a:defRPr sz="1600" b="1" cap="all" baseline="0">
                <a:solidFill>
                  <a:schemeClr val="tx2">
                    <a:lumMod val="50000"/>
                  </a:schemeClr>
                </a:solidFill>
                <a:latin typeface="+mn-lt"/>
              </a:defRPr>
            </a:lvl1pPr>
          </a:lstStyle>
          <a:p>
            <a:pPr lvl="0"/>
            <a:r>
              <a:rPr lang="en-US" dirty="0"/>
              <a:t>Click to edit subtitle</a:t>
            </a:r>
          </a:p>
        </p:txBody>
      </p:sp>
      <p:sp>
        <p:nvSpPr>
          <p:cNvPr id="4" name="Content Placeholder 3"/>
          <p:cNvSpPr>
            <a:spLocks noGrp="1"/>
          </p:cNvSpPr>
          <p:nvPr>
            <p:ph sz="quarter" idx="11" hasCustomPrompt="1"/>
          </p:nvPr>
        </p:nvSpPr>
        <p:spPr>
          <a:xfrm>
            <a:off x="457200" y="1879253"/>
            <a:ext cx="8232776" cy="1384995"/>
          </a:xfrm>
        </p:spPr>
        <p:txBody>
          <a:bodyPr wrap="square" anchor="ctr">
            <a:spAutoFit/>
          </a:bodyPr>
          <a:lstStyle>
            <a:lvl1pPr>
              <a:defRPr baseline="0"/>
            </a:lvl1pPr>
            <a:lvl2pPr>
              <a:defRPr baseline="0"/>
            </a:lvl2pPr>
            <a:lvl3pPr>
              <a:defRPr baseline="0"/>
            </a:lvl3pPr>
            <a:lvl4pPr>
              <a:defRPr baseline="0"/>
            </a:lvl4pPr>
            <a:lvl5pPr>
              <a:defRPr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4"/>
          <p:cNvCxnSpPr/>
          <p:nvPr/>
        </p:nvCxnSpPr>
        <p:spPr bwMode="auto">
          <a:xfrm>
            <a:off x="2635256" y="0"/>
            <a:ext cx="0" cy="914400"/>
          </a:xfrm>
          <a:prstGeom prst="line">
            <a:avLst/>
          </a:prstGeom>
          <a:solidFill>
            <a:schemeClr val="accent1"/>
          </a:solidFill>
          <a:ln w="12700" cap="flat" cmpd="sng" algn="ctr">
            <a:gradFill flip="none" rotWithShape="1">
              <a:gsLst>
                <a:gs pos="0">
                  <a:schemeClr val="bg2"/>
                </a:gs>
                <a:gs pos="100000">
                  <a:schemeClr val="bg2">
                    <a:alpha val="0"/>
                  </a:schemeClr>
                </a:gs>
              </a:gsLst>
              <a:lin ang="5400000" scaled="1"/>
              <a:tileRect/>
            </a:gradFill>
            <a:prstDash val="solid"/>
            <a:round/>
            <a:headEnd type="none" w="med" len="med"/>
            <a:tailEnd type="none" w="med" len="med"/>
          </a:ln>
          <a:effectLst/>
        </p:spPr>
      </p:cxnSp>
    </p:spTree>
    <p:extLst>
      <p:ext uri="{BB962C8B-B14F-4D97-AF65-F5344CB8AC3E}">
        <p14:creationId xmlns:p14="http://schemas.microsoft.com/office/powerpoint/2010/main" val="13082612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818" y="141044"/>
            <a:ext cx="2515438" cy="584775"/>
          </a:xfrm>
        </p:spPr>
        <p:txBody>
          <a:bodyPr/>
          <a:lstStyle/>
          <a:p>
            <a:r>
              <a:rPr lang="en-US" dirty="0"/>
              <a:t>Click to edit title</a:t>
            </a:r>
          </a:p>
        </p:txBody>
      </p:sp>
      <p:sp>
        <p:nvSpPr>
          <p:cNvPr id="5" name="Text Placeholder 2"/>
          <p:cNvSpPr>
            <a:spLocks noGrp="1"/>
          </p:cNvSpPr>
          <p:nvPr>
            <p:ph type="body" sz="quarter" idx="11" hasCustomPrompt="1"/>
          </p:nvPr>
        </p:nvSpPr>
        <p:spPr>
          <a:xfrm flipH="1">
            <a:off x="2635256" y="264154"/>
            <a:ext cx="6061271" cy="338554"/>
          </a:xfrm>
        </p:spPr>
        <p:txBody>
          <a:bodyPr wrap="square" anchor="ctr">
            <a:spAutoFit/>
          </a:bodyPr>
          <a:lstStyle>
            <a:lvl1pPr marL="0" indent="0" algn="l">
              <a:lnSpc>
                <a:spcPct val="100000"/>
              </a:lnSpc>
              <a:buFont typeface="Arial" pitchFamily="34" charset="0"/>
              <a:buNone/>
              <a:defRPr sz="1600" b="1" cap="all" baseline="0">
                <a:solidFill>
                  <a:schemeClr val="tx2">
                    <a:lumMod val="50000"/>
                  </a:schemeClr>
                </a:solidFill>
                <a:latin typeface="+mn-lt"/>
              </a:defRPr>
            </a:lvl1pPr>
          </a:lstStyle>
          <a:p>
            <a:pPr lvl="0"/>
            <a:r>
              <a:rPr lang="en-US" dirty="0"/>
              <a:t>Click to edit subtitle</a:t>
            </a:r>
          </a:p>
        </p:txBody>
      </p:sp>
      <p:cxnSp>
        <p:nvCxnSpPr>
          <p:cNvPr id="8" name="Straight Connector 3"/>
          <p:cNvCxnSpPr/>
          <p:nvPr/>
        </p:nvCxnSpPr>
        <p:spPr bwMode="auto">
          <a:xfrm>
            <a:off x="2635256" y="0"/>
            <a:ext cx="0" cy="914400"/>
          </a:xfrm>
          <a:prstGeom prst="line">
            <a:avLst/>
          </a:prstGeom>
          <a:solidFill>
            <a:schemeClr val="accent1"/>
          </a:solidFill>
          <a:ln w="12700" cap="flat" cmpd="sng" algn="ctr">
            <a:gradFill flip="none" rotWithShape="1">
              <a:gsLst>
                <a:gs pos="0">
                  <a:schemeClr val="bg2"/>
                </a:gs>
                <a:gs pos="100000">
                  <a:schemeClr val="bg2">
                    <a:alpha val="0"/>
                  </a:schemeClr>
                </a:gs>
              </a:gsLst>
              <a:lin ang="5400000" scaled="1"/>
              <a:tileRect/>
            </a:gradFill>
            <a:prstDash val="solid"/>
            <a:round/>
            <a:headEnd type="none" w="med" len="med"/>
            <a:tailEnd type="none" w="med" len="med"/>
          </a:ln>
          <a:effectLst/>
        </p:spPr>
      </p:cxnSp>
    </p:spTree>
    <p:extLst>
      <p:ext uri="{BB962C8B-B14F-4D97-AF65-F5344CB8AC3E}">
        <p14:creationId xmlns:p14="http://schemas.microsoft.com/office/powerpoint/2010/main" val="19183242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7272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pic>
        <p:nvPicPr>
          <p:cNvPr id="17"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629916" cy="4791456"/>
          </a:xfrm>
          <a:prstGeom prst="rect">
            <a:avLst/>
          </a:prstGeom>
        </p:spPr>
      </p:pic>
      <p:sp>
        <p:nvSpPr>
          <p:cNvPr id="2" name="Title 1"/>
          <p:cNvSpPr>
            <a:spLocks noGrp="1"/>
          </p:cNvSpPr>
          <p:nvPr>
            <p:ph type="title" hasCustomPrompt="1"/>
          </p:nvPr>
        </p:nvSpPr>
        <p:spPr>
          <a:xfrm>
            <a:off x="152400" y="141044"/>
            <a:ext cx="2330456" cy="584775"/>
          </a:xfrm>
        </p:spPr>
        <p:txBody>
          <a:bodyPr/>
          <a:lstStyle>
            <a:lvl1pPr>
              <a:defRPr baseline="0">
                <a:solidFill>
                  <a:schemeClr val="bg1"/>
                </a:solidFill>
                <a:effectLst>
                  <a:outerShdw blurRad="38100" dist="38100" dir="2700000" algn="tl">
                    <a:srgbClr val="000000">
                      <a:alpha val="43137"/>
                    </a:srgbClr>
                  </a:outerShdw>
                </a:effectLst>
              </a:defRPr>
            </a:lvl1pPr>
          </a:lstStyle>
          <a:p>
            <a:r>
              <a:rPr lang="en-US" dirty="0"/>
              <a:t>Click to edit title</a:t>
            </a:r>
          </a:p>
        </p:txBody>
      </p:sp>
      <p:sp>
        <p:nvSpPr>
          <p:cNvPr id="16" name="Text Placeholder 2"/>
          <p:cNvSpPr>
            <a:spLocks noGrp="1"/>
          </p:cNvSpPr>
          <p:nvPr>
            <p:ph type="body" sz="quarter" idx="11" hasCustomPrompt="1"/>
          </p:nvPr>
        </p:nvSpPr>
        <p:spPr>
          <a:xfrm>
            <a:off x="2736851" y="264154"/>
            <a:ext cx="5953124" cy="338554"/>
          </a:xfrm>
        </p:spPr>
        <p:txBody>
          <a:bodyPr wrap="square" anchor="ctr">
            <a:spAutoFit/>
          </a:bodyPr>
          <a:lstStyle>
            <a:lvl1pPr marL="0" indent="0" algn="l">
              <a:lnSpc>
                <a:spcPct val="100000"/>
              </a:lnSpc>
              <a:buFont typeface="Arial" pitchFamily="34" charset="0"/>
              <a:buNone/>
              <a:defRPr sz="1600" b="1" cap="all" baseline="0">
                <a:solidFill>
                  <a:schemeClr val="tx2">
                    <a:lumMod val="50000"/>
                  </a:schemeClr>
                </a:solidFill>
                <a:effectLs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a:t>Click to edit SUBTITLE</a:t>
            </a:r>
          </a:p>
        </p:txBody>
      </p:sp>
      <p:sp>
        <p:nvSpPr>
          <p:cNvPr id="5" name="Content Placeholder 3"/>
          <p:cNvSpPr>
            <a:spLocks noGrp="1"/>
          </p:cNvSpPr>
          <p:nvPr>
            <p:ph sz="quarter" idx="14" hasCustomPrompt="1"/>
          </p:nvPr>
        </p:nvSpPr>
        <p:spPr>
          <a:xfrm>
            <a:off x="2736850" y="1879253"/>
            <a:ext cx="5943600" cy="1384995"/>
          </a:xfrm>
        </p:spPr>
        <p:txBody>
          <a:bodyPr anchor="ct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3" hasCustomPrompt="1"/>
          </p:nvPr>
        </p:nvSpPr>
        <p:spPr>
          <a:xfrm>
            <a:off x="152400" y="2193185"/>
            <a:ext cx="2325116" cy="757130"/>
          </a:xfrm>
        </p:spPr>
        <p:txBody>
          <a:bodyPr wrap="square" anchor="ctr">
            <a:spAutoFit/>
          </a:bodyPr>
          <a:lstStyle>
            <a:lvl1pPr marL="0" indent="0" algn="r">
              <a:buFont typeface="Arial" pitchFamily="34" charset="0"/>
              <a:buNone/>
              <a:defRPr sz="1800" b="1" cap="none" baseline="0">
                <a:solidFill>
                  <a:schemeClr val="bg1"/>
                </a:solidFill>
                <a:effectLst/>
                <a:latin typeface="+mn-lt"/>
              </a:defRPr>
            </a:lvl1pPr>
          </a:lstStyle>
          <a:p>
            <a:pPr lvl="0"/>
            <a:r>
              <a:rPr lang="en-US" dirty="0"/>
              <a:t>Click to edit caption text</a:t>
            </a:r>
          </a:p>
        </p:txBody>
      </p:sp>
      <p:pic>
        <p:nvPicPr>
          <p:cNvPr id="13"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86053"/>
            <a:ext cx="9144000" cy="357447"/>
          </a:xfrm>
          <a:prstGeom prst="rect">
            <a:avLst/>
          </a:prstGeom>
        </p:spPr>
      </p:pic>
      <p:sp>
        <p:nvSpPr>
          <p:cNvPr id="14" name="TextBox 6"/>
          <p:cNvSpPr txBox="1"/>
          <p:nvPr/>
        </p:nvSpPr>
        <p:spPr>
          <a:xfrm>
            <a:off x="0" y="4928056"/>
            <a:ext cx="1931989" cy="215444"/>
          </a:xfrm>
          <a:prstGeom prst="rect">
            <a:avLst/>
          </a:prstGeom>
          <a:noFill/>
        </p:spPr>
        <p:txBody>
          <a:bodyPr wrap="square" anchor="ctr">
            <a:spAutoFit/>
          </a:bodyPr>
          <a:lstStyle/>
          <a:p>
            <a:pPr algn="l" eaLnBrk="0" hangingPunct="0">
              <a:defRPr/>
            </a:pPr>
            <a:br>
              <a:rPr lang="en-US" sz="400" b="0" kern="300" spc="50" dirty="0">
                <a:solidFill>
                  <a:srgbClr val="C00000"/>
                </a:solidFill>
                <a:latin typeface="Arial"/>
                <a:ea typeface="ＭＳ Ｐゴシック" pitchFamily="34" charset="-128"/>
                <a:cs typeface="Arial"/>
              </a:rPr>
            </a:br>
            <a:r>
              <a:rPr lang="en-US" sz="400" b="0" kern="300" spc="50" dirty="0">
                <a:solidFill>
                  <a:srgbClr val="C00000"/>
                </a:solidFill>
                <a:latin typeface="Arial"/>
                <a:ea typeface="ＭＳ Ｐゴシック" pitchFamily="34" charset="-128"/>
                <a:cs typeface="Arial"/>
              </a:rPr>
              <a:t>Copyright © 2012, SAS Institute Inc. All rights reserved.</a:t>
            </a:r>
          </a:p>
        </p:txBody>
      </p:sp>
      <p:sp>
        <p:nvSpPr>
          <p:cNvPr id="15" name="TextBox 7"/>
          <p:cNvSpPr txBox="1"/>
          <p:nvPr/>
        </p:nvSpPr>
        <p:spPr>
          <a:xfrm>
            <a:off x="2819401" y="4841796"/>
            <a:ext cx="3505200" cy="246221"/>
          </a:xfrm>
          <a:prstGeom prst="rect">
            <a:avLst/>
          </a:prstGeom>
          <a:noFill/>
        </p:spPr>
        <p:txBody>
          <a:bodyPr wrap="square" rtlCol="0" anchor="ctr">
            <a:spAutoFit/>
          </a:bodyPr>
          <a:lstStyle/>
          <a:p>
            <a:pPr algn="ctr" defTabSz="274320"/>
            <a:r>
              <a:rPr lang="en-US" sz="1000" b="0" spc="0" baseline="0" dirty="0">
                <a:solidFill>
                  <a:schemeClr val="bg1"/>
                </a:solidFill>
                <a:latin typeface="+mn-lt"/>
                <a:cs typeface="Arial" pitchFamily="34" charset="0"/>
              </a:rPr>
              <a:t>CONFIDENTIAL  •  DO NOT DISCLOSE</a:t>
            </a:r>
          </a:p>
        </p:txBody>
      </p:sp>
    </p:spTree>
    <p:extLst>
      <p:ext uri="{BB962C8B-B14F-4D97-AF65-F5344CB8AC3E}">
        <p14:creationId xmlns:p14="http://schemas.microsoft.com/office/powerpoint/2010/main" val="39143562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ase Study Only">
    <p:spTree>
      <p:nvGrpSpPr>
        <p:cNvPr id="1" name=""/>
        <p:cNvGrpSpPr/>
        <p:nvPr/>
      </p:nvGrpSpPr>
      <p:grpSpPr>
        <a:xfrm>
          <a:off x="0" y="0"/>
          <a:ext cx="0" cy="0"/>
          <a:chOff x="0" y="0"/>
          <a:chExt cx="0" cy="0"/>
        </a:xfrm>
      </p:grpSpPr>
      <p:pic>
        <p:nvPicPr>
          <p:cNvPr id="20"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100" y="0"/>
            <a:ext cx="2628900" cy="4791456"/>
          </a:xfrm>
          <a:prstGeom prst="rect">
            <a:avLst/>
          </a:prstGeom>
        </p:spPr>
      </p:pic>
      <p:sp>
        <p:nvSpPr>
          <p:cNvPr id="2" name="Title 1"/>
          <p:cNvSpPr>
            <a:spLocks noGrp="1"/>
          </p:cNvSpPr>
          <p:nvPr>
            <p:ph type="title" hasCustomPrompt="1"/>
          </p:nvPr>
        </p:nvSpPr>
        <p:spPr>
          <a:xfrm>
            <a:off x="119818" y="141044"/>
            <a:ext cx="2515438" cy="584775"/>
          </a:xfrm>
        </p:spPr>
        <p:txBody>
          <a:bodyPr/>
          <a:lstStyle>
            <a:lvl1pPr>
              <a:defRPr baseline="0"/>
            </a:lvl1pPr>
          </a:lstStyle>
          <a:p>
            <a:r>
              <a:rPr lang="en-US" dirty="0"/>
              <a:t>Click to edit title</a:t>
            </a:r>
          </a:p>
        </p:txBody>
      </p:sp>
      <p:sp>
        <p:nvSpPr>
          <p:cNvPr id="21" name="Text Placeholder 2"/>
          <p:cNvSpPr>
            <a:spLocks noGrp="1"/>
          </p:cNvSpPr>
          <p:nvPr>
            <p:ph type="body" sz="quarter" idx="11" hasCustomPrompt="1"/>
          </p:nvPr>
        </p:nvSpPr>
        <p:spPr>
          <a:xfrm>
            <a:off x="2635256" y="279543"/>
            <a:ext cx="3879844" cy="307777"/>
          </a:xfrm>
        </p:spPr>
        <p:txBody>
          <a:bodyPr wrap="square" anchor="ctr">
            <a:spAutoFit/>
          </a:bodyPr>
          <a:lstStyle>
            <a:lvl1pPr marL="0" indent="0" algn="l">
              <a:lnSpc>
                <a:spcPct val="100000"/>
              </a:lnSpc>
              <a:buFont typeface="Arial" pitchFamily="34" charset="0"/>
              <a:buNone/>
              <a:defRPr sz="1400" b="1" cap="all" baseline="0">
                <a:solidFill>
                  <a:schemeClr val="tx2">
                    <a:lumMod val="50000"/>
                  </a:schemeClr>
                </a:solidFill>
                <a:effectLst/>
              </a:defRPr>
            </a:lvl1pPr>
          </a:lstStyle>
          <a:p>
            <a:pPr lvl="0"/>
            <a:r>
              <a:rPr lang="en-US" dirty="0"/>
              <a:t>Click to edit subtitle</a:t>
            </a:r>
          </a:p>
        </p:txBody>
      </p:sp>
      <p:sp>
        <p:nvSpPr>
          <p:cNvPr id="5" name="Content Placeholder 3"/>
          <p:cNvSpPr>
            <a:spLocks noGrp="1"/>
          </p:cNvSpPr>
          <p:nvPr>
            <p:ph sz="quarter" idx="15" hasCustomPrompt="1"/>
          </p:nvPr>
        </p:nvSpPr>
        <p:spPr>
          <a:xfrm>
            <a:off x="466405" y="1879253"/>
            <a:ext cx="5578454" cy="1384995"/>
          </a:xfrm>
        </p:spPr>
        <p:txBody>
          <a:bodyPr anchor="ctr">
            <a:spAutoFit/>
          </a:bodyPr>
          <a:lstStyle>
            <a:lvl1pPr>
              <a:defRPr baseline="0"/>
            </a:lvl1pPr>
            <a:lvl2pPr>
              <a:defRPr baseline="0"/>
            </a:lvl2pPr>
            <a:lvl3pPr>
              <a:defRPr baseline="0"/>
            </a:lvl3pPr>
            <a:lvl4pPr>
              <a:defRPr baseline="0"/>
            </a:lvl4pPr>
            <a:lvl5pPr>
              <a:defRPr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half" idx="13" hasCustomPrompt="1"/>
          </p:nvPr>
        </p:nvSpPr>
        <p:spPr>
          <a:xfrm flipH="1">
            <a:off x="6602412" y="279543"/>
            <a:ext cx="2448465" cy="307777"/>
          </a:xfrm>
        </p:spPr>
        <p:txBody>
          <a:bodyPr anchor="ctr"/>
          <a:lstStyle>
            <a:lvl1pPr marL="0" indent="0" algn="l">
              <a:lnSpc>
                <a:spcPct val="100000"/>
              </a:lnSpc>
              <a:buFont typeface="Arial" pitchFamily="34" charset="0"/>
              <a:buNone/>
              <a:defRPr sz="1400" b="1" cap="all" baseline="0">
                <a:solidFill>
                  <a:schemeClr val="bg1"/>
                </a:solidFill>
                <a:effectLst>
                  <a:outerShdw blurRad="38100" dist="38100" dir="2700000" algn="tl">
                    <a:srgbClr val="000000">
                      <a:alpha val="43137"/>
                    </a:srgbClr>
                  </a:outerShdw>
                </a:effectLst>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HEADING</a:t>
            </a:r>
          </a:p>
        </p:txBody>
      </p:sp>
      <p:sp>
        <p:nvSpPr>
          <p:cNvPr id="18" name="Text Placeholder 5"/>
          <p:cNvSpPr>
            <a:spLocks noGrp="1"/>
          </p:cNvSpPr>
          <p:nvPr>
            <p:ph type="body" sz="quarter" idx="14" hasCustomPrompt="1"/>
          </p:nvPr>
        </p:nvSpPr>
        <p:spPr>
          <a:xfrm>
            <a:off x="6602878" y="2193185"/>
            <a:ext cx="2448000" cy="757130"/>
          </a:xfrm>
        </p:spPr>
        <p:txBody>
          <a:bodyPr wrap="square" anchor="ctr">
            <a:spAutoFit/>
          </a:bodyPr>
          <a:lstStyle>
            <a:lvl1pPr marL="0" indent="0">
              <a:buFont typeface="Arial" pitchFamily="34" charset="0"/>
              <a:buNone/>
              <a:defRPr sz="1800" b="1"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Click to edit caption text</a:t>
            </a:r>
          </a:p>
        </p:txBody>
      </p:sp>
      <p:cxnSp>
        <p:nvCxnSpPr>
          <p:cNvPr id="17" name="Straight Connector 6"/>
          <p:cNvCxnSpPr/>
          <p:nvPr/>
        </p:nvCxnSpPr>
        <p:spPr bwMode="auto">
          <a:xfrm>
            <a:off x="2635256" y="0"/>
            <a:ext cx="0" cy="914400"/>
          </a:xfrm>
          <a:prstGeom prst="line">
            <a:avLst/>
          </a:prstGeom>
          <a:solidFill>
            <a:schemeClr val="accent1"/>
          </a:solidFill>
          <a:ln w="12700" cap="flat" cmpd="sng" algn="ctr">
            <a:gradFill flip="none" rotWithShape="1">
              <a:gsLst>
                <a:gs pos="0">
                  <a:schemeClr val="bg2"/>
                </a:gs>
                <a:gs pos="100000">
                  <a:schemeClr val="bg2">
                    <a:alpha val="0"/>
                  </a:schemeClr>
                </a:gs>
              </a:gsLst>
              <a:lin ang="5400000" scaled="1"/>
              <a:tileRect/>
            </a:gradFill>
            <a:prstDash val="solid"/>
            <a:round/>
            <a:headEnd type="none" w="med" len="med"/>
            <a:tailEnd type="none" w="med" len="med"/>
          </a:ln>
          <a:effectLst/>
        </p:spPr>
      </p:cxnSp>
      <p:pic>
        <p:nvPicPr>
          <p:cNvPr id="11"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86053"/>
            <a:ext cx="9144000" cy="357447"/>
          </a:xfrm>
          <a:prstGeom prst="rect">
            <a:avLst/>
          </a:prstGeom>
        </p:spPr>
      </p:pic>
      <p:sp>
        <p:nvSpPr>
          <p:cNvPr id="16" name="TextBox 8"/>
          <p:cNvSpPr txBox="1"/>
          <p:nvPr/>
        </p:nvSpPr>
        <p:spPr>
          <a:xfrm>
            <a:off x="0" y="4928056"/>
            <a:ext cx="1931989" cy="215444"/>
          </a:xfrm>
          <a:prstGeom prst="rect">
            <a:avLst/>
          </a:prstGeom>
          <a:noFill/>
        </p:spPr>
        <p:txBody>
          <a:bodyPr wrap="square" anchor="ctr">
            <a:spAutoFit/>
          </a:bodyPr>
          <a:lstStyle/>
          <a:p>
            <a:pPr algn="l" eaLnBrk="0" hangingPunct="0">
              <a:defRPr/>
            </a:pPr>
            <a:br>
              <a:rPr lang="en-US" sz="400" b="0" kern="300" spc="50" dirty="0">
                <a:solidFill>
                  <a:srgbClr val="C00000"/>
                </a:solidFill>
                <a:latin typeface="Arial"/>
                <a:ea typeface="ＭＳ Ｐゴシック" pitchFamily="34" charset="-128"/>
                <a:cs typeface="Arial"/>
              </a:rPr>
            </a:br>
            <a:r>
              <a:rPr lang="en-US" sz="400" b="0" kern="300" spc="50" dirty="0">
                <a:solidFill>
                  <a:srgbClr val="C00000"/>
                </a:solidFill>
                <a:latin typeface="Arial"/>
                <a:ea typeface="ＭＳ Ｐゴシック" pitchFamily="34" charset="-128"/>
                <a:cs typeface="Arial"/>
              </a:rPr>
              <a:t>Copyright © 2012, SAS Institute Inc. All rights reserved.</a:t>
            </a:r>
          </a:p>
        </p:txBody>
      </p:sp>
      <p:sp>
        <p:nvSpPr>
          <p:cNvPr id="19" name="TextBox 9"/>
          <p:cNvSpPr txBox="1"/>
          <p:nvPr/>
        </p:nvSpPr>
        <p:spPr>
          <a:xfrm>
            <a:off x="2819401" y="4841796"/>
            <a:ext cx="3505200" cy="246221"/>
          </a:xfrm>
          <a:prstGeom prst="rect">
            <a:avLst/>
          </a:prstGeom>
          <a:noFill/>
        </p:spPr>
        <p:txBody>
          <a:bodyPr wrap="square" rtlCol="0" anchor="ctr">
            <a:spAutoFit/>
          </a:bodyPr>
          <a:lstStyle/>
          <a:p>
            <a:pPr algn="ctr" defTabSz="274320"/>
            <a:r>
              <a:rPr lang="en-US" sz="1000" b="0" spc="0" baseline="0" dirty="0">
                <a:solidFill>
                  <a:schemeClr val="bg1"/>
                </a:solidFill>
                <a:latin typeface="+mn-lt"/>
                <a:cs typeface="Arial" pitchFamily="34" charset="0"/>
              </a:rPr>
              <a:t>CONFIDENTIAL  •  DO NOT DISCLOSE</a:t>
            </a:r>
          </a:p>
        </p:txBody>
      </p:sp>
    </p:spTree>
    <p:extLst>
      <p:ext uri="{BB962C8B-B14F-4D97-AF65-F5344CB8AC3E}">
        <p14:creationId xmlns:p14="http://schemas.microsoft.com/office/powerpoint/2010/main" val="21010590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818" y="141044"/>
            <a:ext cx="2515438" cy="584775"/>
          </a:xfrm>
        </p:spPr>
        <p:txBody>
          <a:bodyPr/>
          <a:lstStyle/>
          <a:p>
            <a:r>
              <a:rPr lang="en-US" dirty="0"/>
              <a:t>Click to edit title</a:t>
            </a:r>
          </a:p>
        </p:txBody>
      </p:sp>
      <p:sp>
        <p:nvSpPr>
          <p:cNvPr id="6" name="Text Placeholder 2"/>
          <p:cNvSpPr>
            <a:spLocks noGrp="1"/>
          </p:cNvSpPr>
          <p:nvPr>
            <p:ph type="body" sz="quarter" idx="12" hasCustomPrompt="1"/>
          </p:nvPr>
        </p:nvSpPr>
        <p:spPr>
          <a:xfrm flipH="1">
            <a:off x="2635255" y="264154"/>
            <a:ext cx="6054720" cy="338554"/>
          </a:xfrm>
        </p:spPr>
        <p:txBody>
          <a:bodyPr wrap="square" anchor="ctr">
            <a:spAutoFit/>
          </a:bodyPr>
          <a:lstStyle>
            <a:lvl1pPr marL="0" indent="0" algn="l">
              <a:lnSpc>
                <a:spcPct val="100000"/>
              </a:lnSpc>
              <a:buFont typeface="Arial" pitchFamily="34" charset="0"/>
              <a:buNone/>
              <a:defRPr sz="1600" b="1" cap="all" baseline="0">
                <a:solidFill>
                  <a:schemeClr val="tx2">
                    <a:lumMod val="50000"/>
                  </a:schemeClr>
                </a:solidFill>
                <a:latin typeface="+mn-lt"/>
              </a:defRPr>
            </a:lvl1pPr>
          </a:lstStyle>
          <a:p>
            <a:pPr lvl="0"/>
            <a:r>
              <a:rPr lang="en-US" dirty="0"/>
              <a:t>Click to edit subtitle</a:t>
            </a:r>
          </a:p>
        </p:txBody>
      </p:sp>
      <p:sp>
        <p:nvSpPr>
          <p:cNvPr id="4" name="Content Placeholder 3"/>
          <p:cNvSpPr>
            <a:spLocks noGrp="1"/>
          </p:cNvSpPr>
          <p:nvPr>
            <p:ph sz="quarter" idx="11" hasCustomPrompt="1"/>
          </p:nvPr>
        </p:nvSpPr>
        <p:spPr>
          <a:xfrm>
            <a:off x="457200" y="1879253"/>
            <a:ext cx="8232776" cy="1384995"/>
          </a:xfrm>
        </p:spPr>
        <p:txBody>
          <a:bodyPr wrap="square" anchor="ctr">
            <a:spAutoFit/>
          </a:bodyPr>
          <a:lstStyle>
            <a:lvl1pPr>
              <a:defRPr baseline="0"/>
            </a:lvl1pPr>
            <a:lvl2pPr>
              <a:defRPr baseline="0"/>
            </a:lvl2pPr>
            <a:lvl3pPr>
              <a:defRPr baseline="0"/>
            </a:lvl3pPr>
            <a:lvl4pPr>
              <a:defRPr baseline="0"/>
            </a:lvl4pPr>
            <a:lvl5pPr>
              <a:defRPr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4"/>
          <p:cNvCxnSpPr/>
          <p:nvPr/>
        </p:nvCxnSpPr>
        <p:spPr bwMode="auto">
          <a:xfrm>
            <a:off x="2635256" y="0"/>
            <a:ext cx="0" cy="914400"/>
          </a:xfrm>
          <a:prstGeom prst="line">
            <a:avLst/>
          </a:prstGeom>
          <a:solidFill>
            <a:schemeClr val="accent1"/>
          </a:solidFill>
          <a:ln w="12700" cap="flat" cmpd="sng" algn="ctr">
            <a:gradFill flip="none" rotWithShape="1">
              <a:gsLst>
                <a:gs pos="0">
                  <a:schemeClr val="bg2"/>
                </a:gs>
                <a:gs pos="100000">
                  <a:schemeClr val="bg2">
                    <a:alpha val="0"/>
                  </a:schemeClr>
                </a:gs>
              </a:gsLst>
              <a:lin ang="5400000" scaled="1"/>
              <a:tileRect/>
            </a:gradFill>
            <a:prstDash val="solid"/>
            <a:round/>
            <a:headEnd type="none" w="med" len="med"/>
            <a:tailEnd type="none" w="med" len="med"/>
          </a:ln>
          <a:effectLst/>
        </p:spPr>
      </p:cxnSp>
    </p:spTree>
    <p:extLst>
      <p:ext uri="{BB962C8B-B14F-4D97-AF65-F5344CB8AC3E}">
        <p14:creationId xmlns:p14="http://schemas.microsoft.com/office/powerpoint/2010/main" val="130826127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3" name="Picture 9" descr="C:\Users\RussianBear\Desktop\OnCloud_Jon\CloudComputing_NIST_IMAGES\Panoramic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2425"/>
            <a:ext cx="9144000" cy="29298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119818" y="141044"/>
            <a:ext cx="2515438" cy="584775"/>
          </a:xfrm>
        </p:spPr>
        <p:txBody>
          <a:bodyPr/>
          <a:lstStyle/>
          <a:p>
            <a:r>
              <a:rPr lang="en-US" dirty="0"/>
              <a:t>Click to edit title</a:t>
            </a:r>
          </a:p>
        </p:txBody>
      </p:sp>
      <p:sp>
        <p:nvSpPr>
          <p:cNvPr id="9" name="Text Placeholder 2"/>
          <p:cNvSpPr>
            <a:spLocks noGrp="1"/>
          </p:cNvSpPr>
          <p:nvPr>
            <p:ph type="body" sz="quarter" idx="12" hasCustomPrompt="1"/>
          </p:nvPr>
        </p:nvSpPr>
        <p:spPr>
          <a:xfrm>
            <a:off x="2635250" y="264154"/>
            <a:ext cx="6051550" cy="338554"/>
          </a:xfrm>
        </p:spPr>
        <p:txBody>
          <a:bodyPr anchor="ctr"/>
          <a:lstStyle>
            <a:lvl1pPr marL="0" indent="0" algn="l">
              <a:lnSpc>
                <a:spcPct val="100000"/>
              </a:lnSpc>
              <a:buNone/>
              <a:defRPr sz="1600" b="1" i="0" cap="all" baseline="0">
                <a:solidFill>
                  <a:schemeClr val="tx2">
                    <a:lumMod val="50000"/>
                  </a:schemeClr>
                </a:solidFill>
              </a:defRPr>
            </a:lvl1pPr>
          </a:lstStyle>
          <a:p>
            <a:pPr lvl="0"/>
            <a:r>
              <a:rPr lang="en-US" dirty="0"/>
              <a:t>Click to edit subtitle</a:t>
            </a:r>
          </a:p>
        </p:txBody>
      </p:sp>
      <p:sp>
        <p:nvSpPr>
          <p:cNvPr id="17" name="Content Placeholder 3"/>
          <p:cNvSpPr>
            <a:spLocks noGrp="1"/>
          </p:cNvSpPr>
          <p:nvPr>
            <p:ph sz="quarter" idx="13" hasCustomPrompt="1"/>
          </p:nvPr>
        </p:nvSpPr>
        <p:spPr>
          <a:xfrm>
            <a:off x="468313" y="1879253"/>
            <a:ext cx="4010025" cy="1384995"/>
          </a:xfrm>
        </p:spPr>
        <p:txBody>
          <a:bodyPr wrap="square" anchor="ctr">
            <a:spAutoFit/>
          </a:bodyPr>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bg1"/>
              </a:buClr>
              <a:defRPr baseline="0">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4"/>
          <p:cNvSpPr>
            <a:spLocks noGrp="1"/>
          </p:cNvSpPr>
          <p:nvPr>
            <p:ph sz="quarter" idx="14" hasCustomPrompt="1"/>
          </p:nvPr>
        </p:nvSpPr>
        <p:spPr>
          <a:xfrm>
            <a:off x="4664075" y="1879253"/>
            <a:ext cx="4022725" cy="1384995"/>
          </a:xfrm>
        </p:spPr>
        <p:txBody>
          <a:bodyPr anchor="ctr"/>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bg1"/>
              </a:buClr>
              <a:defRPr baseline="0">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p:nvCxnSpPr>
        <p:spPr bwMode="auto">
          <a:xfrm>
            <a:off x="2635256" y="0"/>
            <a:ext cx="0" cy="914400"/>
          </a:xfrm>
          <a:prstGeom prst="line">
            <a:avLst/>
          </a:prstGeom>
          <a:solidFill>
            <a:schemeClr val="accent1"/>
          </a:solidFill>
          <a:ln w="12700" cap="flat" cmpd="sng" algn="ctr">
            <a:gradFill flip="none" rotWithShape="1">
              <a:gsLst>
                <a:gs pos="0">
                  <a:schemeClr val="bg2"/>
                </a:gs>
                <a:gs pos="100000">
                  <a:schemeClr val="bg2">
                    <a:alpha val="0"/>
                  </a:schemeClr>
                </a:gs>
              </a:gsLst>
              <a:lin ang="5400000" scaled="1"/>
              <a:tileRect/>
            </a:gradFill>
            <a:prstDash val="solid"/>
            <a:round/>
            <a:headEnd type="none" w="med" len="med"/>
            <a:tailEnd type="none" w="med" len="med"/>
          </a:ln>
          <a:effectLst/>
        </p:spPr>
      </p:cxnSp>
      <p:pic>
        <p:nvPicPr>
          <p:cNvPr id="10"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86053"/>
            <a:ext cx="9144000" cy="357447"/>
          </a:xfrm>
          <a:prstGeom prst="rect">
            <a:avLst/>
          </a:prstGeom>
        </p:spPr>
      </p:pic>
      <p:sp>
        <p:nvSpPr>
          <p:cNvPr id="11" name="TextBox 7"/>
          <p:cNvSpPr txBox="1"/>
          <p:nvPr/>
        </p:nvSpPr>
        <p:spPr>
          <a:xfrm>
            <a:off x="0" y="4928056"/>
            <a:ext cx="1931989" cy="215444"/>
          </a:xfrm>
          <a:prstGeom prst="rect">
            <a:avLst/>
          </a:prstGeom>
          <a:noFill/>
        </p:spPr>
        <p:txBody>
          <a:bodyPr wrap="square" anchor="ctr">
            <a:spAutoFit/>
          </a:bodyPr>
          <a:lstStyle/>
          <a:p>
            <a:pPr algn="l" eaLnBrk="0" hangingPunct="0">
              <a:defRPr/>
            </a:pPr>
            <a:br>
              <a:rPr lang="en-US" sz="400" b="0" kern="300" spc="50" dirty="0">
                <a:solidFill>
                  <a:srgbClr val="C00000"/>
                </a:solidFill>
                <a:latin typeface="Arial"/>
                <a:ea typeface="ＭＳ Ｐゴシック" pitchFamily="34" charset="-128"/>
                <a:cs typeface="Arial"/>
              </a:rPr>
            </a:br>
            <a:r>
              <a:rPr lang="en-US" sz="400" b="0" kern="300" spc="50" dirty="0">
                <a:solidFill>
                  <a:srgbClr val="C00000"/>
                </a:solidFill>
                <a:latin typeface="Arial"/>
                <a:ea typeface="ＭＳ Ｐゴシック" pitchFamily="34" charset="-128"/>
                <a:cs typeface="Arial"/>
              </a:rPr>
              <a:t>Copyright © 2012, SAS Institute Inc. All rights reserved.</a:t>
            </a:r>
          </a:p>
        </p:txBody>
      </p:sp>
      <p:sp>
        <p:nvSpPr>
          <p:cNvPr id="12" name="TextBox 8"/>
          <p:cNvSpPr txBox="1"/>
          <p:nvPr/>
        </p:nvSpPr>
        <p:spPr>
          <a:xfrm>
            <a:off x="2819401" y="4841796"/>
            <a:ext cx="3505200" cy="246221"/>
          </a:xfrm>
          <a:prstGeom prst="rect">
            <a:avLst/>
          </a:prstGeom>
          <a:noFill/>
        </p:spPr>
        <p:txBody>
          <a:bodyPr wrap="square" rtlCol="0" anchor="ctr">
            <a:spAutoFit/>
          </a:bodyPr>
          <a:lstStyle/>
          <a:p>
            <a:pPr algn="ctr" defTabSz="274320"/>
            <a:r>
              <a:rPr lang="en-US" sz="1000" b="0" spc="0" baseline="0" dirty="0">
                <a:solidFill>
                  <a:schemeClr val="bg1"/>
                </a:solidFill>
                <a:latin typeface="+mn-lt"/>
                <a:cs typeface="Arial" pitchFamily="34" charset="0"/>
              </a:rPr>
              <a:t>CONFIDENTIAL  •  DO NOT DISCLOSE</a:t>
            </a:r>
          </a:p>
        </p:txBody>
      </p:sp>
    </p:spTree>
    <p:extLst>
      <p:ext uri="{BB962C8B-B14F-4D97-AF65-F5344CB8AC3E}">
        <p14:creationId xmlns:p14="http://schemas.microsoft.com/office/powerpoint/2010/main" val="46275379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9818" y="141044"/>
            <a:ext cx="2515438" cy="584775"/>
          </a:xfrm>
        </p:spPr>
        <p:txBody>
          <a:bodyPr/>
          <a:lstStyle/>
          <a:p>
            <a:r>
              <a:rPr lang="en-US" dirty="0"/>
              <a:t>Click to edit title</a:t>
            </a:r>
          </a:p>
        </p:txBody>
      </p:sp>
      <p:sp>
        <p:nvSpPr>
          <p:cNvPr id="5" name="Text Placeholder 2"/>
          <p:cNvSpPr>
            <a:spLocks noGrp="1"/>
          </p:cNvSpPr>
          <p:nvPr>
            <p:ph type="body" sz="quarter" idx="3" hasCustomPrompt="1"/>
          </p:nvPr>
        </p:nvSpPr>
        <p:spPr>
          <a:xfrm>
            <a:off x="2635256" y="264154"/>
            <a:ext cx="6047152" cy="338554"/>
          </a:xfrm>
        </p:spPr>
        <p:txBody>
          <a:bodyPr wrap="square" anchor="ctr">
            <a:spAutoFit/>
          </a:bodyPr>
          <a:lstStyle>
            <a:lvl1pPr marL="0" indent="0">
              <a:lnSpc>
                <a:spcPct val="100000"/>
              </a:lnSpc>
              <a:buFont typeface="Arial" pitchFamily="34" charset="0"/>
              <a:buNone/>
              <a:defRPr sz="1600" b="1" cap="all" baseline="0">
                <a:solidFill>
                  <a:schemeClr val="tx2">
                    <a:lumMod val="50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457201" y="1879253"/>
            <a:ext cx="3883025" cy="1384995"/>
          </a:xfrm>
        </p:spPr>
        <p:txBody>
          <a:bodyPr wrap="square" anchor="ctr">
            <a:spAutoFit/>
          </a:bodyPr>
          <a:lstStyle>
            <a:lvl1pPr>
              <a:defRPr sz="1800" baseline="0"/>
            </a:lvl1pPr>
            <a:lvl2pPr>
              <a:defRPr sz="1600" baseline="0"/>
            </a:lvl2pPr>
            <a:lvl3pPr>
              <a:defRPr sz="1400"/>
            </a:lvl3pPr>
            <a:lvl4pPr>
              <a:defRPr sz="1200"/>
            </a:lvl4pPr>
            <a:lvl5pPr>
              <a:defRPr sz="1000" baseline="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quarter" idx="15" hasCustomPrompt="1"/>
          </p:nvPr>
        </p:nvSpPr>
        <p:spPr>
          <a:xfrm>
            <a:off x="4802187" y="1879253"/>
            <a:ext cx="3880221" cy="1384995"/>
          </a:xfrm>
        </p:spPr>
        <p:txBody>
          <a:bodyPr wrap="square">
            <a:spAutoFit/>
          </a:bodyPr>
          <a:lstStyle>
            <a:lvl1pPr>
              <a:defRPr baseline="0"/>
            </a:lvl1pPr>
            <a:lvl2pPr>
              <a:defRPr baseline="0"/>
            </a:lvl2pPr>
            <a:lvl3pPr>
              <a:defRPr baseline="0"/>
            </a:lvl3pPr>
            <a:lvl4pPr>
              <a:defRPr baseline="0"/>
            </a:lvl4pPr>
            <a:lvl5pPr>
              <a:defRPr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5"/>
          <p:cNvCxnSpPr/>
          <p:nvPr/>
        </p:nvCxnSpPr>
        <p:spPr bwMode="auto">
          <a:xfrm>
            <a:off x="2635256" y="0"/>
            <a:ext cx="0" cy="914400"/>
          </a:xfrm>
          <a:prstGeom prst="line">
            <a:avLst/>
          </a:prstGeom>
          <a:solidFill>
            <a:schemeClr val="accent1"/>
          </a:solidFill>
          <a:ln w="12700" cap="flat" cmpd="sng" algn="ctr">
            <a:gradFill flip="none" rotWithShape="1">
              <a:gsLst>
                <a:gs pos="0">
                  <a:schemeClr val="bg2"/>
                </a:gs>
                <a:gs pos="100000">
                  <a:schemeClr val="bg2">
                    <a:alpha val="0"/>
                  </a:schemeClr>
                </a:gs>
              </a:gsLst>
              <a:lin ang="5400000" scaled="1"/>
              <a:tileRect/>
            </a:gradFill>
            <a:prstDash val="solid"/>
            <a:round/>
            <a:headEnd type="none" w="med" len="med"/>
            <a:tailEnd type="none" w="med" len="med"/>
          </a:ln>
          <a:effectLst/>
        </p:spPr>
      </p:cxnSp>
      <p:pic>
        <p:nvPicPr>
          <p:cNvPr id="9"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86053"/>
            <a:ext cx="9144000" cy="357447"/>
          </a:xfrm>
          <a:prstGeom prst="rect">
            <a:avLst/>
          </a:prstGeom>
        </p:spPr>
      </p:pic>
      <p:sp>
        <p:nvSpPr>
          <p:cNvPr id="10" name="TextBox 7"/>
          <p:cNvSpPr txBox="1"/>
          <p:nvPr/>
        </p:nvSpPr>
        <p:spPr>
          <a:xfrm>
            <a:off x="0" y="4928056"/>
            <a:ext cx="1931989" cy="215444"/>
          </a:xfrm>
          <a:prstGeom prst="rect">
            <a:avLst/>
          </a:prstGeom>
          <a:noFill/>
        </p:spPr>
        <p:txBody>
          <a:bodyPr wrap="square" anchor="ctr">
            <a:spAutoFit/>
          </a:bodyPr>
          <a:lstStyle/>
          <a:p>
            <a:pPr algn="l" eaLnBrk="0" hangingPunct="0">
              <a:defRPr/>
            </a:pPr>
            <a:br>
              <a:rPr lang="en-US" sz="400" b="0" kern="300" spc="50" dirty="0">
                <a:solidFill>
                  <a:srgbClr val="C00000"/>
                </a:solidFill>
                <a:latin typeface="Arial"/>
                <a:ea typeface="ＭＳ Ｐゴシック" pitchFamily="34" charset="-128"/>
                <a:cs typeface="Arial"/>
              </a:rPr>
            </a:br>
            <a:r>
              <a:rPr lang="en-US" sz="400" b="0" kern="300" spc="50" dirty="0">
                <a:solidFill>
                  <a:srgbClr val="C00000"/>
                </a:solidFill>
                <a:latin typeface="Arial"/>
                <a:ea typeface="ＭＳ Ｐゴシック" pitchFamily="34" charset="-128"/>
                <a:cs typeface="Arial"/>
              </a:rPr>
              <a:t>Copyright © 2012, SAS Institute Inc. All rights reserved.</a:t>
            </a:r>
          </a:p>
        </p:txBody>
      </p:sp>
      <p:sp>
        <p:nvSpPr>
          <p:cNvPr id="11" name="TextBox 8"/>
          <p:cNvSpPr txBox="1"/>
          <p:nvPr/>
        </p:nvSpPr>
        <p:spPr>
          <a:xfrm>
            <a:off x="2819401" y="4841796"/>
            <a:ext cx="3505200" cy="246221"/>
          </a:xfrm>
          <a:prstGeom prst="rect">
            <a:avLst/>
          </a:prstGeom>
          <a:noFill/>
        </p:spPr>
        <p:txBody>
          <a:bodyPr wrap="square" rtlCol="0" anchor="ctr">
            <a:spAutoFit/>
          </a:bodyPr>
          <a:lstStyle/>
          <a:p>
            <a:pPr algn="ctr" defTabSz="274320"/>
            <a:r>
              <a:rPr lang="en-US" sz="1000" b="0" spc="0" baseline="0" dirty="0">
                <a:solidFill>
                  <a:schemeClr val="bg1"/>
                </a:solidFill>
                <a:latin typeface="+mn-lt"/>
                <a:cs typeface="Arial" pitchFamily="34" charset="0"/>
              </a:rPr>
              <a:t>CONFIDENTIAL  •  DO NOT DISCLOSE</a:t>
            </a:r>
          </a:p>
        </p:txBody>
      </p:sp>
    </p:spTree>
    <p:extLst>
      <p:ext uri="{BB962C8B-B14F-4D97-AF65-F5344CB8AC3E}">
        <p14:creationId xmlns:p14="http://schemas.microsoft.com/office/powerpoint/2010/main" val="25941315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White Backgroun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86053"/>
            <a:ext cx="9144000" cy="357447"/>
          </a:xfrm>
          <a:prstGeom prst="rect">
            <a:avLst/>
          </a:prstGeom>
        </p:spPr>
      </p:pic>
      <p:sp>
        <p:nvSpPr>
          <p:cNvPr id="2" name="Title 1"/>
          <p:cNvSpPr>
            <a:spLocks noGrp="1"/>
          </p:cNvSpPr>
          <p:nvPr>
            <p:ph type="title" hasCustomPrompt="1"/>
          </p:nvPr>
        </p:nvSpPr>
        <p:spPr>
          <a:xfrm>
            <a:off x="374649" y="309306"/>
            <a:ext cx="8315487" cy="338554"/>
          </a:xfrm>
        </p:spPr>
        <p:txBody>
          <a:bodyPr/>
          <a:lstStyle>
            <a:lvl1pPr algn="l">
              <a:defRPr sz="1600"/>
            </a:lvl1pPr>
          </a:lstStyle>
          <a:p>
            <a:r>
              <a:rPr lang="en-US" dirty="0"/>
              <a:t>Click to edit title</a:t>
            </a:r>
          </a:p>
        </p:txBody>
      </p:sp>
      <p:sp>
        <p:nvSpPr>
          <p:cNvPr id="7" name="TextBox 2"/>
          <p:cNvSpPr txBox="1"/>
          <p:nvPr/>
        </p:nvSpPr>
        <p:spPr>
          <a:xfrm>
            <a:off x="0" y="4928056"/>
            <a:ext cx="1931989" cy="215444"/>
          </a:xfrm>
          <a:prstGeom prst="rect">
            <a:avLst/>
          </a:prstGeom>
          <a:noFill/>
        </p:spPr>
        <p:txBody>
          <a:bodyPr wrap="square" anchor="ctr">
            <a:spAutoFit/>
          </a:bodyPr>
          <a:lstStyle/>
          <a:p>
            <a:pPr algn="l" eaLnBrk="0" hangingPunct="0">
              <a:defRPr/>
            </a:pPr>
            <a:br>
              <a:rPr lang="en-US" sz="400" b="0" kern="300" spc="50" dirty="0">
                <a:solidFill>
                  <a:srgbClr val="C00000"/>
                </a:solidFill>
                <a:latin typeface="Arial"/>
                <a:ea typeface="ＭＳ Ｐゴシック" pitchFamily="34" charset="-128"/>
                <a:cs typeface="Arial"/>
              </a:rPr>
            </a:br>
            <a:r>
              <a:rPr lang="en-US" sz="400" b="0" kern="300" spc="50" dirty="0">
                <a:solidFill>
                  <a:srgbClr val="C00000"/>
                </a:solidFill>
                <a:latin typeface="Arial"/>
                <a:ea typeface="ＭＳ Ｐゴシック" pitchFamily="34" charset="-128"/>
                <a:cs typeface="Arial"/>
              </a:rPr>
              <a:t>Copyright © 2012, SAS Institute Inc. All rights reserved.</a:t>
            </a:r>
          </a:p>
        </p:txBody>
      </p:sp>
      <p:sp>
        <p:nvSpPr>
          <p:cNvPr id="8" name="TextBox 3"/>
          <p:cNvSpPr txBox="1"/>
          <p:nvPr/>
        </p:nvSpPr>
        <p:spPr>
          <a:xfrm>
            <a:off x="2819401" y="4841796"/>
            <a:ext cx="3505200" cy="246221"/>
          </a:xfrm>
          <a:prstGeom prst="rect">
            <a:avLst/>
          </a:prstGeom>
          <a:noFill/>
        </p:spPr>
        <p:txBody>
          <a:bodyPr wrap="square" rtlCol="0" anchor="ctr">
            <a:spAutoFit/>
          </a:bodyPr>
          <a:lstStyle/>
          <a:p>
            <a:pPr algn="ctr" defTabSz="274320"/>
            <a:r>
              <a:rPr lang="en-US" sz="1000" b="0" spc="0" baseline="0" dirty="0">
                <a:solidFill>
                  <a:schemeClr val="bg1"/>
                </a:solidFill>
                <a:latin typeface="+mn-lt"/>
                <a:cs typeface="Arial" pitchFamily="34" charset="0"/>
              </a:rPr>
              <a:t>CONFIDENTIAL  •  DO NOT DISCLOSE</a:t>
            </a:r>
          </a:p>
        </p:txBody>
      </p:sp>
    </p:spTree>
    <p:extLst>
      <p:ext uri="{BB962C8B-B14F-4D97-AF65-F5344CB8AC3E}">
        <p14:creationId xmlns:p14="http://schemas.microsoft.com/office/powerpoint/2010/main" val="258731501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Line 47"/>
          <p:cNvSpPr>
            <a:spLocks noChangeShapeType="1"/>
          </p:cNvSpPr>
          <p:nvPr/>
        </p:nvSpPr>
        <p:spPr bwMode="auto">
          <a:xfrm>
            <a:off x="1252538" y="3198019"/>
            <a:ext cx="4805362" cy="0"/>
          </a:xfrm>
          <a:prstGeom prst="line">
            <a:avLst/>
          </a:prstGeom>
          <a:noFill/>
          <a:ln w="19050">
            <a:solidFill>
              <a:schemeClr val="accent5"/>
            </a:solidFill>
            <a:round/>
            <a:headEnd/>
            <a:tailEnd/>
          </a:ln>
          <a:effectLst/>
        </p:spPr>
        <p:txBody>
          <a:bodyPr/>
          <a:lstStyle/>
          <a:p>
            <a:pPr algn="ctr" fontAlgn="base">
              <a:spcBef>
                <a:spcPct val="50000"/>
              </a:spcBef>
              <a:spcAft>
                <a:spcPct val="17000"/>
              </a:spcAft>
              <a:buClr>
                <a:srgbClr val="000000"/>
              </a:buClr>
              <a:buFont typeface="Wingdings" pitchFamily="2" charset="2"/>
              <a:buNone/>
              <a:defRPr/>
            </a:pPr>
            <a:endParaRPr lang="en-US" sz="1050" dirty="0">
              <a:solidFill>
                <a:srgbClr val="292929"/>
              </a:solidFill>
            </a:endParaRPr>
          </a:p>
        </p:txBody>
      </p:sp>
      <p:sp>
        <p:nvSpPr>
          <p:cNvPr id="5" name="Rectangle 8"/>
          <p:cNvSpPr>
            <a:spLocks noChangeArrowheads="1"/>
          </p:cNvSpPr>
          <p:nvPr/>
        </p:nvSpPr>
        <p:spPr bwMode="auto">
          <a:xfrm>
            <a:off x="2819400" y="49149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fontAlgn="base" hangingPunct="0">
              <a:spcBef>
                <a:spcPct val="50000"/>
              </a:spcBef>
              <a:spcAft>
                <a:spcPct val="17000"/>
              </a:spcAft>
              <a:buClr>
                <a:srgbClr val="000000"/>
              </a:buClr>
              <a:buFont typeface="Wingdings" pitchFamily="2" charset="2"/>
              <a:buNone/>
            </a:pPr>
            <a:r>
              <a:rPr lang="en-US" sz="450" b="1" dirty="0">
                <a:solidFill>
                  <a:srgbClr val="D9D9D9"/>
                </a:solidFill>
              </a:rPr>
              <a:t>Company Confidential - For Internal Use Only</a:t>
            </a:r>
            <a:br>
              <a:rPr lang="en-US" sz="450" b="1" dirty="0">
                <a:solidFill>
                  <a:srgbClr val="D9D9D9"/>
                </a:solidFill>
              </a:rPr>
            </a:br>
            <a:r>
              <a:rPr lang="en-US" sz="450" b="1" dirty="0">
                <a:solidFill>
                  <a:srgbClr val="D9D9D9"/>
                </a:solidFill>
              </a:rPr>
              <a:t>Copyright © 2010, SAS Institute Inc. All rights reserved.</a:t>
            </a:r>
          </a:p>
        </p:txBody>
      </p:sp>
      <p:sp>
        <p:nvSpPr>
          <p:cNvPr id="23596" name="Rectangle 44"/>
          <p:cNvSpPr>
            <a:spLocks noGrp="1" noChangeArrowheads="1"/>
          </p:cNvSpPr>
          <p:nvPr>
            <p:ph type="ctrTitle" sz="quarter"/>
          </p:nvPr>
        </p:nvSpPr>
        <p:spPr>
          <a:xfrm>
            <a:off x="1143000" y="2773945"/>
            <a:ext cx="4914900" cy="437171"/>
          </a:xfrm>
        </p:spPr>
        <p:txBody>
          <a:bodyPr anchor="b">
            <a:spAutoFit/>
          </a:bodyPr>
          <a:lstStyle>
            <a:lvl1pPr>
              <a:defRPr sz="2700" b="1" i="0" spc="0">
                <a:solidFill>
                  <a:srgbClr val="0053C3"/>
                </a:solidFill>
              </a:defRPr>
            </a:lvl1pPr>
          </a:lstStyle>
          <a:p>
            <a:r>
              <a:rPr lang="en-US"/>
              <a:t>Click to edit Master title style</a:t>
            </a:r>
            <a:endParaRPr lang="en-US" dirty="0"/>
          </a:p>
        </p:txBody>
      </p:sp>
      <p:sp>
        <p:nvSpPr>
          <p:cNvPr id="23597" name="Rectangle 45"/>
          <p:cNvSpPr>
            <a:spLocks noGrp="1" noChangeArrowheads="1"/>
          </p:cNvSpPr>
          <p:nvPr>
            <p:ph type="subTitle" sz="quarter" idx="1"/>
          </p:nvPr>
        </p:nvSpPr>
        <p:spPr>
          <a:xfrm>
            <a:off x="1152525" y="3200401"/>
            <a:ext cx="3810000" cy="267766"/>
          </a:xfrm>
        </p:spPr>
        <p:txBody>
          <a:bodyPr/>
          <a:lstStyle>
            <a:lvl1pPr marL="0" indent="0">
              <a:lnSpc>
                <a:spcPct val="95000"/>
              </a:lnSpc>
              <a:spcBef>
                <a:spcPct val="0"/>
              </a:spcBef>
              <a:spcAft>
                <a:spcPct val="0"/>
              </a:spcAft>
              <a:buFont typeface="Wingdings" pitchFamily="2" charset="2"/>
              <a:buNone/>
              <a:defRPr sz="1200" baseline="0">
                <a:solidFill>
                  <a:schemeClr val="tx1"/>
                </a:solidFill>
                <a:latin typeface="Arial Narrow"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158481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3C3"/>
                </a:solidFill>
              </a:defRPr>
            </a:lvl1pPr>
          </a:lstStyle>
          <a:p>
            <a:r>
              <a:rPr lang="en-US"/>
              <a:t>Click to edit Master title style</a:t>
            </a:r>
            <a:endParaRPr lang="en-US" dirty="0"/>
          </a:p>
        </p:txBody>
      </p:sp>
      <p:sp>
        <p:nvSpPr>
          <p:cNvPr id="3" name="Content Placeholder 2"/>
          <p:cNvSpPr>
            <a:spLocks noGrp="1"/>
          </p:cNvSpPr>
          <p:nvPr>
            <p:ph idx="1"/>
          </p:nvPr>
        </p:nvSpPr>
        <p:spPr>
          <a:xfrm>
            <a:off x="638175" y="919162"/>
            <a:ext cx="8201025" cy="1524392"/>
          </a:xfrm>
        </p:spPr>
        <p:txBody>
          <a:bodyPr/>
          <a:lstStyle>
            <a:lvl1pPr>
              <a:buClr>
                <a:schemeClr val="accent2"/>
              </a:buClr>
              <a:defRPr/>
            </a:lvl1pPr>
            <a:lvl2pPr>
              <a:buClr>
                <a:schemeClr val="accent2"/>
              </a:buClr>
              <a:buFont typeface="Wingdings" pitchFamily="2" charset="2"/>
              <a:buChar char="§"/>
              <a:defRPr/>
            </a:lvl2pPr>
            <a:lvl3pPr>
              <a:buClr>
                <a:schemeClr val="accent2"/>
              </a:buClr>
              <a:buFont typeface="Arial" pitchFamily="34" charset="0"/>
              <a:buChar char="»"/>
              <a:defRPr/>
            </a:lvl3pPr>
            <a:lvl4pPr>
              <a:buClr>
                <a:schemeClr val="accent2"/>
              </a:buClr>
              <a:buFont typeface="Arial" pitchFamily="34" charset="0"/>
              <a:buChar char="»"/>
              <a:defRPr/>
            </a:lvl4pPr>
            <a:lvl5pPr>
              <a:buClr>
                <a:schemeClr val="accent2"/>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0545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5308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2" name="Rectangle 7"/>
          <p:cNvSpPr>
            <a:spLocks noChangeArrowheads="1"/>
          </p:cNvSpPr>
          <p:nvPr/>
        </p:nvSpPr>
        <p:spPr bwMode="auto">
          <a:xfrm>
            <a:off x="1" y="151210"/>
            <a:ext cx="530225" cy="32861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pPr algn="ctr" fontAlgn="base">
              <a:spcBef>
                <a:spcPct val="50000"/>
              </a:spcBef>
              <a:spcAft>
                <a:spcPct val="17000"/>
              </a:spcAft>
              <a:buClr>
                <a:srgbClr val="000000"/>
              </a:buClr>
              <a:buFont typeface="Wingdings" pitchFamily="2" charset="2"/>
              <a:buNone/>
            </a:pPr>
            <a:endParaRPr lang="en-US" sz="1050" dirty="0">
              <a:solidFill>
                <a:srgbClr val="292929"/>
              </a:solidFill>
            </a:endParaRPr>
          </a:p>
        </p:txBody>
      </p:sp>
      <p:sp>
        <p:nvSpPr>
          <p:cNvPr id="3" name="Rectangle 8"/>
          <p:cNvSpPr>
            <a:spLocks noChangeArrowheads="1"/>
          </p:cNvSpPr>
          <p:nvPr/>
        </p:nvSpPr>
        <p:spPr bwMode="auto">
          <a:xfrm>
            <a:off x="1" y="151210"/>
            <a:ext cx="530225" cy="32861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pPr algn="ctr" fontAlgn="base">
              <a:spcBef>
                <a:spcPct val="50000"/>
              </a:spcBef>
              <a:spcAft>
                <a:spcPct val="17000"/>
              </a:spcAft>
              <a:buClr>
                <a:srgbClr val="000000"/>
              </a:buClr>
              <a:buFont typeface="Wingdings" pitchFamily="2" charset="2"/>
              <a:buNone/>
            </a:pPr>
            <a:endParaRPr lang="en-US" sz="1050" dirty="0">
              <a:solidFill>
                <a:srgbClr val="292929"/>
              </a:solidFill>
            </a:endParaRPr>
          </a:p>
        </p:txBody>
      </p:sp>
    </p:spTree>
    <p:extLst>
      <p:ext uri="{BB962C8B-B14F-4D97-AF65-F5344CB8AC3E}">
        <p14:creationId xmlns:p14="http://schemas.microsoft.com/office/powerpoint/2010/main" val="173977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7"/>
          <p:cNvSpPr>
            <a:spLocks noChangeArrowheads="1"/>
          </p:cNvSpPr>
          <p:nvPr/>
        </p:nvSpPr>
        <p:spPr bwMode="auto">
          <a:xfrm>
            <a:off x="0" y="114300"/>
            <a:ext cx="584200" cy="400050"/>
          </a:xfrm>
          <a:prstGeom prst="rect">
            <a:avLst/>
          </a:prstGeom>
          <a:solidFill>
            <a:schemeClr val="bg1"/>
          </a:solidFill>
          <a:ln w="12700" algn="ctr">
            <a:solidFill>
              <a:schemeClr val="bg1"/>
            </a:solidFill>
            <a:round/>
            <a:headEnd/>
            <a:tailEnd/>
          </a:ln>
        </p:spPr>
        <p:txBody>
          <a:bodyPr wrap="none" anchor="ctr"/>
          <a:lstStyle/>
          <a:p>
            <a:pPr algn="ctr" fontAlgn="base">
              <a:spcBef>
                <a:spcPct val="50000"/>
              </a:spcBef>
              <a:spcAft>
                <a:spcPct val="17000"/>
              </a:spcAft>
              <a:buClr>
                <a:srgbClr val="000000"/>
              </a:buClr>
              <a:buFont typeface="Wingdings" pitchFamily="2" charset="2"/>
              <a:buNone/>
            </a:pPr>
            <a:endParaRPr lang="en-US" sz="1050" dirty="0">
              <a:solidFill>
                <a:srgbClr val="292929"/>
              </a:solidFill>
            </a:endParaRPr>
          </a:p>
        </p:txBody>
      </p:sp>
      <p:sp>
        <p:nvSpPr>
          <p:cNvPr id="5" name="Line 47"/>
          <p:cNvSpPr>
            <a:spLocks noChangeShapeType="1"/>
          </p:cNvSpPr>
          <p:nvPr/>
        </p:nvSpPr>
        <p:spPr bwMode="auto">
          <a:xfrm>
            <a:off x="733425" y="2146697"/>
            <a:ext cx="7677150" cy="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pPr algn="ctr" fontAlgn="base">
              <a:spcBef>
                <a:spcPct val="50000"/>
              </a:spcBef>
              <a:spcAft>
                <a:spcPct val="17000"/>
              </a:spcAft>
              <a:buClr>
                <a:srgbClr val="000000"/>
              </a:buClr>
              <a:buFont typeface="Wingdings" pitchFamily="2" charset="2"/>
              <a:buNone/>
            </a:pPr>
            <a:endParaRPr lang="en-US" sz="1050" dirty="0">
              <a:solidFill>
                <a:srgbClr val="292929"/>
              </a:solidFill>
            </a:endParaRPr>
          </a:p>
        </p:txBody>
      </p:sp>
      <p:sp>
        <p:nvSpPr>
          <p:cNvPr id="6" name="Rectangle 9"/>
          <p:cNvSpPr>
            <a:spLocks noChangeArrowheads="1"/>
          </p:cNvSpPr>
          <p:nvPr/>
        </p:nvSpPr>
        <p:spPr bwMode="auto">
          <a:xfrm>
            <a:off x="0" y="114300"/>
            <a:ext cx="584200" cy="400050"/>
          </a:xfrm>
          <a:prstGeom prst="rect">
            <a:avLst/>
          </a:prstGeom>
          <a:solidFill>
            <a:schemeClr val="bg1"/>
          </a:solidFill>
          <a:ln w="12700" algn="ctr">
            <a:solidFill>
              <a:schemeClr val="bg1"/>
            </a:solidFill>
            <a:round/>
            <a:headEnd/>
            <a:tailEnd/>
          </a:ln>
        </p:spPr>
        <p:txBody>
          <a:bodyPr wrap="none" anchor="ctr"/>
          <a:lstStyle/>
          <a:p>
            <a:pPr algn="ctr" fontAlgn="base">
              <a:spcBef>
                <a:spcPct val="50000"/>
              </a:spcBef>
              <a:spcAft>
                <a:spcPct val="17000"/>
              </a:spcAft>
              <a:buClr>
                <a:srgbClr val="000000"/>
              </a:buClr>
              <a:buFont typeface="Wingdings" pitchFamily="2" charset="2"/>
              <a:buNone/>
            </a:pPr>
            <a:endParaRPr lang="en-US" sz="1050" dirty="0">
              <a:solidFill>
                <a:srgbClr val="292929"/>
              </a:solidFill>
            </a:endParaRPr>
          </a:p>
        </p:txBody>
      </p:sp>
      <p:sp>
        <p:nvSpPr>
          <p:cNvPr id="7" name="Line 47"/>
          <p:cNvSpPr>
            <a:spLocks noChangeShapeType="1"/>
          </p:cNvSpPr>
          <p:nvPr/>
        </p:nvSpPr>
        <p:spPr bwMode="auto">
          <a:xfrm>
            <a:off x="733425" y="2146697"/>
            <a:ext cx="7677150" cy="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pPr algn="ctr" fontAlgn="base">
              <a:spcBef>
                <a:spcPct val="50000"/>
              </a:spcBef>
              <a:spcAft>
                <a:spcPct val="17000"/>
              </a:spcAft>
              <a:buClr>
                <a:srgbClr val="000000"/>
              </a:buClr>
              <a:buFont typeface="Wingdings" pitchFamily="2" charset="2"/>
              <a:buNone/>
            </a:pPr>
            <a:endParaRPr lang="en-US" sz="1050" dirty="0">
              <a:solidFill>
                <a:srgbClr val="292929"/>
              </a:solidFill>
            </a:endParaRPr>
          </a:p>
        </p:txBody>
      </p:sp>
      <p:sp>
        <p:nvSpPr>
          <p:cNvPr id="8" name="Rectangle 14"/>
          <p:cNvSpPr>
            <a:spLocks noChangeArrowheads="1"/>
          </p:cNvSpPr>
          <p:nvPr/>
        </p:nvSpPr>
        <p:spPr bwMode="auto">
          <a:xfrm>
            <a:off x="0" y="114300"/>
            <a:ext cx="584200" cy="400050"/>
          </a:xfrm>
          <a:prstGeom prst="rect">
            <a:avLst/>
          </a:prstGeom>
          <a:solidFill>
            <a:schemeClr val="bg1"/>
          </a:solidFill>
          <a:ln w="12700" algn="ctr">
            <a:solidFill>
              <a:schemeClr val="bg1"/>
            </a:solidFill>
            <a:round/>
            <a:headEnd/>
            <a:tailEnd/>
          </a:ln>
        </p:spPr>
        <p:txBody>
          <a:bodyPr wrap="none" anchor="ctr"/>
          <a:lstStyle/>
          <a:p>
            <a:pPr algn="ctr" fontAlgn="base">
              <a:spcBef>
                <a:spcPct val="50000"/>
              </a:spcBef>
              <a:spcAft>
                <a:spcPct val="17000"/>
              </a:spcAft>
              <a:buClr>
                <a:srgbClr val="000000"/>
              </a:buClr>
              <a:buFont typeface="Wingdings" pitchFamily="2" charset="2"/>
              <a:buNone/>
            </a:pPr>
            <a:endParaRPr lang="en-US" sz="1050" dirty="0">
              <a:solidFill>
                <a:srgbClr val="292929"/>
              </a:solidFill>
            </a:endParaRPr>
          </a:p>
        </p:txBody>
      </p:sp>
      <p:sp>
        <p:nvSpPr>
          <p:cNvPr id="9" name="Line 47"/>
          <p:cNvSpPr>
            <a:spLocks noChangeShapeType="1"/>
          </p:cNvSpPr>
          <p:nvPr/>
        </p:nvSpPr>
        <p:spPr bwMode="auto">
          <a:xfrm>
            <a:off x="733425" y="2146697"/>
            <a:ext cx="7677150" cy="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pPr algn="ctr" fontAlgn="base">
              <a:spcBef>
                <a:spcPct val="50000"/>
              </a:spcBef>
              <a:spcAft>
                <a:spcPct val="17000"/>
              </a:spcAft>
              <a:buClr>
                <a:srgbClr val="000000"/>
              </a:buClr>
              <a:buFont typeface="Wingdings" pitchFamily="2" charset="2"/>
              <a:buNone/>
            </a:pPr>
            <a:endParaRPr lang="en-US" sz="1050" dirty="0">
              <a:solidFill>
                <a:srgbClr val="292929"/>
              </a:solidFill>
            </a:endParaRPr>
          </a:p>
        </p:txBody>
      </p:sp>
      <p:sp>
        <p:nvSpPr>
          <p:cNvPr id="2" name="Title 1"/>
          <p:cNvSpPr>
            <a:spLocks noGrp="1"/>
          </p:cNvSpPr>
          <p:nvPr>
            <p:ph type="title"/>
          </p:nvPr>
        </p:nvSpPr>
        <p:spPr>
          <a:xfrm>
            <a:off x="722313" y="2143126"/>
            <a:ext cx="7688262" cy="1021556"/>
          </a:xfrm>
        </p:spPr>
        <p:txBody>
          <a:bodyPr/>
          <a:lstStyle>
            <a:lvl1pPr algn="l">
              <a:defRPr sz="30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722313" y="1843044"/>
            <a:ext cx="7688262" cy="300082"/>
          </a:xfrm>
        </p:spPr>
        <p:txBody>
          <a:bodyPr anchor="b"/>
          <a:lstStyle>
            <a:lvl1pPr marL="0" indent="0">
              <a:buNone/>
              <a:defRPr sz="1500" baseline="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935909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2300" y="1135857"/>
            <a:ext cx="3873500" cy="1867371"/>
          </a:xfrm>
        </p:spPr>
        <p:txBody>
          <a:bodyPr/>
          <a:lstStyle>
            <a:lvl1pPr>
              <a:defRPr sz="2100"/>
            </a:lvl1pPr>
            <a:lvl2pPr>
              <a:buClr>
                <a:schemeClr val="accent2"/>
              </a:buClr>
              <a:defRPr sz="1800"/>
            </a:lvl2pPr>
            <a:lvl3pPr>
              <a:defRPr sz="1500"/>
            </a:lvl3pPr>
            <a:lvl4pPr>
              <a:buClr>
                <a:schemeClr val="accent2"/>
              </a:buClr>
              <a:buFont typeface="Arial" pitchFamily="34" charset="0"/>
              <a:buChar char="»"/>
              <a:defRPr sz="1350"/>
            </a:lvl4pPr>
            <a:lvl5pPr>
              <a:buClr>
                <a:schemeClr val="accent2"/>
              </a:buClr>
              <a:buFont typeface="Arial" pitchFamily="34" charset="0"/>
              <a:buChar cha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35857"/>
            <a:ext cx="4191000" cy="1576522"/>
          </a:xfrm>
        </p:spPr>
        <p:txBody>
          <a:bodyPr/>
          <a:lstStyle>
            <a:lvl1pPr>
              <a:defRPr sz="2100"/>
            </a:lvl1pPr>
            <a:lvl2pPr>
              <a:buClr>
                <a:schemeClr val="accent2"/>
              </a:buClr>
              <a:defRPr sz="1800"/>
            </a:lvl2pPr>
            <a:lvl3pPr>
              <a:defRPr sz="1500"/>
            </a:lvl3pPr>
            <a:lvl4pPr>
              <a:buClr>
                <a:schemeClr val="accent2"/>
              </a:buClr>
              <a:buFont typeface="Arial" pitchFamily="34" charset="0"/>
              <a:buChar char="»"/>
              <a:defRPr sz="1350"/>
            </a:lvl4pPr>
            <a:lvl5pPr>
              <a:buClr>
                <a:schemeClr val="accent2"/>
              </a:buClr>
              <a:buFont typeface="Arial" pitchFamily="34" charset="0"/>
              <a:buChar cha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657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4525" y="134541"/>
            <a:ext cx="8194675" cy="8572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35000" y="1125218"/>
            <a:ext cx="3862388" cy="3416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5000" y="1466850"/>
            <a:ext cx="3862388" cy="1384546"/>
          </a:xfrm>
        </p:spPr>
        <p:txBody>
          <a:bodyPr/>
          <a:lstStyle>
            <a:lvl1pPr>
              <a:defRPr sz="1800"/>
            </a:lvl1pPr>
            <a:lvl2pPr>
              <a:defRPr sz="1500"/>
            </a:lvl2pPr>
            <a:lvl3pPr>
              <a:defRPr sz="1350"/>
            </a:lvl3pPr>
            <a:lvl4pPr>
              <a:buClr>
                <a:schemeClr val="accent2"/>
              </a:buClr>
              <a:buFont typeface="Arial" pitchFamily="34" charset="0"/>
              <a:buChar char="»"/>
              <a:defRPr sz="1200"/>
            </a:lvl4pPr>
            <a:lvl5pPr>
              <a:buFont typeface="Arial" pitchFamily="34" charset="0"/>
              <a:buChar cha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25218"/>
            <a:ext cx="4194175" cy="3416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466849"/>
            <a:ext cx="4194175" cy="1384546"/>
          </a:xfrm>
        </p:spPr>
        <p:txBody>
          <a:bodyPr/>
          <a:lstStyle>
            <a:lvl1pPr>
              <a:defRPr sz="1800"/>
            </a:lvl1pPr>
            <a:lvl2pPr>
              <a:defRPr sz="1500"/>
            </a:lvl2pPr>
            <a:lvl3pPr>
              <a:defRPr sz="1350"/>
            </a:lvl3pPr>
            <a:lvl4pPr>
              <a:buClr>
                <a:schemeClr val="accent2"/>
              </a:buClr>
              <a:buFont typeface="Arial" pitchFamily="34" charset="0"/>
              <a:buChar char="»"/>
              <a:defRPr sz="1200"/>
            </a:lvl4pPr>
            <a:lvl5pPr>
              <a:buFont typeface="Arial" pitchFamily="34" charset="0"/>
              <a:buChar cha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1179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bg1"/>
        </a:solidFill>
        <a:effectLst/>
      </p:bgPr>
    </p:bg>
    <p:spTree>
      <p:nvGrpSpPr>
        <p:cNvPr id="1" name=""/>
        <p:cNvGrpSpPr/>
        <p:nvPr/>
      </p:nvGrpSpPr>
      <p:grpSpPr>
        <a:xfrm>
          <a:off x="0" y="0"/>
          <a:ext cx="0" cy="0"/>
          <a:chOff x="0" y="0"/>
          <a:chExt cx="0" cy="0"/>
        </a:xfrm>
      </p:grpSpPr>
      <p:pic>
        <p:nvPicPr>
          <p:cNvPr id="11"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2695"/>
            <a:ext cx="9144000" cy="1138844"/>
          </a:xfrm>
          <a:prstGeom prst="rect">
            <a:avLst/>
          </a:prstGeom>
        </p:spPr>
      </p:pic>
      <p:sp>
        <p:nvSpPr>
          <p:cNvPr id="2" name="Title 1"/>
          <p:cNvSpPr>
            <a:spLocks noGrp="1"/>
          </p:cNvSpPr>
          <p:nvPr>
            <p:ph type="title" hasCustomPrompt="1"/>
          </p:nvPr>
        </p:nvSpPr>
        <p:spPr>
          <a:xfrm>
            <a:off x="465521" y="1644242"/>
            <a:ext cx="6971533" cy="397586"/>
          </a:xfrm>
        </p:spPr>
        <p:txBody>
          <a:bodyPr anchor="b"/>
          <a:lstStyle>
            <a:lvl1pPr>
              <a:defRPr sz="2000" baseline="0">
                <a:solidFill>
                  <a:schemeClr val="bg1"/>
                </a:solidFill>
              </a:defRPr>
            </a:lvl1pPr>
          </a:lstStyle>
          <a:p>
            <a:r>
              <a:rPr lang="en-US" dirty="0"/>
              <a:t>Click to edit title</a:t>
            </a:r>
          </a:p>
        </p:txBody>
      </p:sp>
      <p:sp>
        <p:nvSpPr>
          <p:cNvPr id="4" name="Text Placeholder 2"/>
          <p:cNvSpPr>
            <a:spLocks noGrp="1"/>
          </p:cNvSpPr>
          <p:nvPr>
            <p:ph type="body" sz="quarter" idx="10" hasCustomPrompt="1"/>
          </p:nvPr>
        </p:nvSpPr>
        <p:spPr>
          <a:xfrm>
            <a:off x="465138" y="2041730"/>
            <a:ext cx="6972300" cy="276999"/>
          </a:xfrm>
        </p:spPr>
        <p:txBody>
          <a:bodyPr anchor="t">
            <a:spAutoFit/>
          </a:bodyPr>
          <a:lstStyle>
            <a:lvl1pPr marL="0" indent="0" algn="r">
              <a:lnSpc>
                <a:spcPct val="100000"/>
              </a:lnSpc>
              <a:buFont typeface="Arial" pitchFamily="34" charset="0"/>
              <a:buNone/>
              <a:defRPr sz="1200" b="1" i="0" cap="all" baseline="0">
                <a:solidFill>
                  <a:schemeClr val="bg1"/>
                </a:solidFill>
              </a:defRPr>
            </a:lvl1pPr>
          </a:lstStyle>
          <a:p>
            <a:pPr lvl="0"/>
            <a:r>
              <a:rPr lang="en-US" dirty="0"/>
              <a:t>Click to edit subtitle</a:t>
            </a:r>
          </a:p>
        </p:txBody>
      </p:sp>
      <p:sp>
        <p:nvSpPr>
          <p:cNvPr id="10" name="TextBox 3"/>
          <p:cNvSpPr txBox="1"/>
          <p:nvPr/>
        </p:nvSpPr>
        <p:spPr>
          <a:xfrm>
            <a:off x="0" y="4928056"/>
            <a:ext cx="1931989" cy="215444"/>
          </a:xfrm>
          <a:prstGeom prst="rect">
            <a:avLst/>
          </a:prstGeom>
          <a:noFill/>
        </p:spPr>
        <p:txBody>
          <a:bodyPr wrap="square" anchor="ctr">
            <a:spAutoFit/>
          </a:bodyPr>
          <a:lstStyle/>
          <a:p>
            <a:pPr algn="l" defTabSz="274320" eaLnBrk="0" hangingPunct="0">
              <a:defRPr/>
            </a:pPr>
            <a:br>
              <a:rPr lang="en-US" sz="400" b="0" kern="300" spc="50" baseline="0" dirty="0">
                <a:solidFill>
                  <a:schemeClr val="bg2">
                    <a:lumMod val="40000"/>
                    <a:lumOff val="60000"/>
                  </a:schemeClr>
                </a:solidFill>
                <a:latin typeface="Arial"/>
                <a:ea typeface="ＭＳ Ｐゴシック" pitchFamily="34" charset="-128"/>
                <a:cs typeface="Arial"/>
              </a:rPr>
            </a:br>
            <a:r>
              <a:rPr lang="en-US" sz="400" b="0" kern="300" spc="50" baseline="0" dirty="0">
                <a:solidFill>
                  <a:schemeClr val="bg2">
                    <a:lumMod val="40000"/>
                    <a:lumOff val="60000"/>
                  </a:schemeClr>
                </a:solidFill>
                <a:latin typeface="Arial"/>
                <a:ea typeface="ＭＳ Ｐゴシック" pitchFamily="34" charset="-128"/>
                <a:cs typeface="Arial"/>
              </a:rPr>
              <a:t>Copyright © 2012, SAS Institute Inc. All rights reserved.</a:t>
            </a:r>
          </a:p>
        </p:txBody>
      </p:sp>
      <p:cxnSp>
        <p:nvCxnSpPr>
          <p:cNvPr id="5" name="Straight Connector 4"/>
          <p:cNvCxnSpPr/>
          <p:nvPr/>
        </p:nvCxnSpPr>
        <p:spPr bwMode="auto">
          <a:xfrm>
            <a:off x="7670800" y="1425734"/>
            <a:ext cx="0" cy="1143000"/>
          </a:xfrm>
          <a:prstGeom prst="line">
            <a:avLst/>
          </a:prstGeom>
          <a:solidFill>
            <a:schemeClr val="accent1"/>
          </a:solidFill>
          <a:ln w="12700" cap="flat" cmpd="sng" algn="ctr">
            <a:gradFill flip="none" rotWithShape="1">
              <a:gsLst>
                <a:gs pos="0">
                  <a:schemeClr val="accent1"/>
                </a:gs>
                <a:gs pos="100000">
                  <a:schemeClr val="accent1">
                    <a:alpha val="0"/>
                  </a:schemeClr>
                </a:gs>
              </a:gsLst>
              <a:lin ang="5400000" scaled="1"/>
              <a:tileRect/>
            </a:gradFill>
            <a:prstDash val="solid"/>
            <a:round/>
            <a:headEnd type="none" w="med" len="med"/>
            <a:tailEnd type="none" w="med" len="med"/>
          </a:ln>
          <a:effectLst/>
        </p:spPr>
      </p:cxnSp>
      <p:pic>
        <p:nvPicPr>
          <p:cNvPr id="7"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838" y="1804735"/>
            <a:ext cx="725467" cy="386136"/>
          </a:xfrm>
          <a:prstGeom prst="rect">
            <a:avLst/>
          </a:prstGeom>
        </p:spPr>
      </p:pic>
    </p:spTree>
    <p:extLst>
      <p:ext uri="{BB962C8B-B14F-4D97-AF65-F5344CB8AC3E}">
        <p14:creationId xmlns:p14="http://schemas.microsoft.com/office/powerpoint/2010/main" val="426539757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Black Background">
    <p:bg>
      <p:bgPr>
        <a:solidFill>
          <a:srgbClr val="000000"/>
        </a:solidFill>
        <a:effectLst/>
      </p:bgPr>
    </p:bg>
    <p:spTree>
      <p:nvGrpSpPr>
        <p:cNvPr id="1" name=""/>
        <p:cNvGrpSpPr/>
        <p:nvPr/>
      </p:nvGrpSpPr>
      <p:grpSpPr>
        <a:xfrm>
          <a:off x="0" y="0"/>
          <a:ext cx="0" cy="0"/>
          <a:chOff x="0" y="0"/>
          <a:chExt cx="0" cy="0"/>
        </a:xfrm>
      </p:grpSpPr>
      <p:sp>
        <p:nvSpPr>
          <p:cNvPr id="2" name="Slide Number Placeholder 7"/>
          <p:cNvSpPr txBox="1">
            <a:spLocks/>
          </p:cNvSpPr>
          <p:nvPr/>
        </p:nvSpPr>
        <p:spPr bwMode="auto">
          <a:xfrm>
            <a:off x="8591550" y="4907757"/>
            <a:ext cx="552450" cy="23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rgbClr val="292929"/>
                </a:solidFill>
                <a:latin typeface="Arial" pitchFamily="34" charset="0"/>
              </a:defRPr>
            </a:lvl1pPr>
            <a:lvl2pPr marL="742950" indent="-285750" eaLnBrk="0" hangingPunct="0">
              <a:defRPr sz="1400">
                <a:solidFill>
                  <a:srgbClr val="292929"/>
                </a:solidFill>
                <a:latin typeface="Arial" pitchFamily="34" charset="0"/>
              </a:defRPr>
            </a:lvl2pPr>
            <a:lvl3pPr marL="1143000" indent="-228600" eaLnBrk="0" hangingPunct="0">
              <a:defRPr sz="1400">
                <a:solidFill>
                  <a:srgbClr val="292929"/>
                </a:solidFill>
                <a:latin typeface="Arial" pitchFamily="34" charset="0"/>
              </a:defRPr>
            </a:lvl3pPr>
            <a:lvl4pPr marL="1600200" indent="-228600" eaLnBrk="0" hangingPunct="0">
              <a:defRPr sz="1400">
                <a:solidFill>
                  <a:srgbClr val="292929"/>
                </a:solidFill>
                <a:latin typeface="Arial" pitchFamily="34" charset="0"/>
              </a:defRPr>
            </a:lvl4pPr>
            <a:lvl5pPr marL="2057400" indent="-228600" eaLnBrk="0" hangingPunct="0">
              <a:defRPr sz="1400">
                <a:solidFill>
                  <a:srgbClr val="292929"/>
                </a:solidFill>
                <a:latin typeface="Arial" pitchFamily="34" charset="0"/>
              </a:defRPr>
            </a:lvl5pPr>
            <a:lvl6pPr marL="25146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6pPr>
            <a:lvl7pPr marL="29718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7pPr>
            <a:lvl8pPr marL="34290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8pPr>
            <a:lvl9pPr marL="38862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9pPr>
          </a:lstStyle>
          <a:p>
            <a:pPr algn="r" eaLnBrk="1" fontAlgn="base" hangingPunct="1">
              <a:spcBef>
                <a:spcPct val="50000"/>
              </a:spcBef>
              <a:spcAft>
                <a:spcPct val="17000"/>
              </a:spcAft>
              <a:buClr>
                <a:srgbClr val="000000"/>
              </a:buClr>
              <a:buFont typeface="Wingdings" pitchFamily="2" charset="2"/>
              <a:buNone/>
              <a:defRPr/>
            </a:pPr>
            <a:fld id="{F10821AE-2962-4116-8512-7E98799A39B9}" type="slidenum">
              <a:rPr lang="en-US" sz="600" smtClean="0">
                <a:solidFill>
                  <a:srgbClr val="5E5E5E"/>
                </a:solidFill>
              </a:rPr>
              <a:pPr algn="r" eaLnBrk="1" fontAlgn="base" hangingPunct="1">
                <a:spcBef>
                  <a:spcPct val="50000"/>
                </a:spcBef>
                <a:spcAft>
                  <a:spcPct val="17000"/>
                </a:spcAft>
                <a:buClr>
                  <a:srgbClr val="000000"/>
                </a:buClr>
                <a:buFont typeface="Wingdings" pitchFamily="2" charset="2"/>
                <a:buNone/>
                <a:defRPr/>
              </a:pPr>
              <a:t>‹#›</a:t>
            </a:fld>
            <a:endParaRPr lang="en-US" sz="600" dirty="0">
              <a:solidFill>
                <a:srgbClr val="5E5E5E"/>
              </a:solidFill>
            </a:endParaRPr>
          </a:p>
        </p:txBody>
      </p:sp>
      <p:sp>
        <p:nvSpPr>
          <p:cNvPr id="3" name="Rectangle 8"/>
          <p:cNvSpPr>
            <a:spLocks noChangeArrowheads="1"/>
          </p:cNvSpPr>
          <p:nvPr/>
        </p:nvSpPr>
        <p:spPr bwMode="auto">
          <a:xfrm>
            <a:off x="2819400" y="49149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fontAlgn="base" hangingPunct="0">
              <a:spcBef>
                <a:spcPct val="50000"/>
              </a:spcBef>
              <a:spcAft>
                <a:spcPct val="17000"/>
              </a:spcAft>
              <a:buClr>
                <a:srgbClr val="000000"/>
              </a:buClr>
              <a:buFont typeface="Wingdings" pitchFamily="2" charset="2"/>
              <a:buNone/>
            </a:pPr>
            <a:br>
              <a:rPr lang="en-US" sz="450" b="1" dirty="0">
                <a:solidFill>
                  <a:srgbClr val="404040"/>
                </a:solidFill>
              </a:rPr>
            </a:br>
            <a:r>
              <a:rPr lang="en-US" sz="450" b="1" dirty="0">
                <a:solidFill>
                  <a:srgbClr val="404040"/>
                </a:solidFill>
              </a:rPr>
              <a:t>Copyright © 2010, SAS Institute Inc. All rights reserved.</a:t>
            </a:r>
          </a:p>
        </p:txBody>
      </p:sp>
    </p:spTree>
    <p:extLst>
      <p:ext uri="{BB962C8B-B14F-4D97-AF65-F5344CB8AC3E}">
        <p14:creationId xmlns:p14="http://schemas.microsoft.com/office/powerpoint/2010/main" val="862469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White Background">
    <p:spTree>
      <p:nvGrpSpPr>
        <p:cNvPr id="1" name=""/>
        <p:cNvGrpSpPr/>
        <p:nvPr/>
      </p:nvGrpSpPr>
      <p:grpSpPr>
        <a:xfrm>
          <a:off x="0" y="0"/>
          <a:ext cx="0" cy="0"/>
          <a:chOff x="0" y="0"/>
          <a:chExt cx="0" cy="0"/>
        </a:xfrm>
      </p:grpSpPr>
      <p:sp>
        <p:nvSpPr>
          <p:cNvPr id="2" name="Slide Number Placeholder 7"/>
          <p:cNvSpPr txBox="1">
            <a:spLocks/>
          </p:cNvSpPr>
          <p:nvPr/>
        </p:nvSpPr>
        <p:spPr bwMode="auto">
          <a:xfrm>
            <a:off x="8591550" y="4907757"/>
            <a:ext cx="552450" cy="23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rgbClr val="292929"/>
                </a:solidFill>
                <a:latin typeface="Arial" pitchFamily="34" charset="0"/>
              </a:defRPr>
            </a:lvl1pPr>
            <a:lvl2pPr marL="742950" indent="-285750" eaLnBrk="0" hangingPunct="0">
              <a:defRPr sz="1400">
                <a:solidFill>
                  <a:srgbClr val="292929"/>
                </a:solidFill>
                <a:latin typeface="Arial" pitchFamily="34" charset="0"/>
              </a:defRPr>
            </a:lvl2pPr>
            <a:lvl3pPr marL="1143000" indent="-228600" eaLnBrk="0" hangingPunct="0">
              <a:defRPr sz="1400">
                <a:solidFill>
                  <a:srgbClr val="292929"/>
                </a:solidFill>
                <a:latin typeface="Arial" pitchFamily="34" charset="0"/>
              </a:defRPr>
            </a:lvl3pPr>
            <a:lvl4pPr marL="1600200" indent="-228600" eaLnBrk="0" hangingPunct="0">
              <a:defRPr sz="1400">
                <a:solidFill>
                  <a:srgbClr val="292929"/>
                </a:solidFill>
                <a:latin typeface="Arial" pitchFamily="34" charset="0"/>
              </a:defRPr>
            </a:lvl4pPr>
            <a:lvl5pPr marL="2057400" indent="-228600" eaLnBrk="0" hangingPunct="0">
              <a:defRPr sz="1400">
                <a:solidFill>
                  <a:srgbClr val="292929"/>
                </a:solidFill>
                <a:latin typeface="Arial" pitchFamily="34" charset="0"/>
              </a:defRPr>
            </a:lvl5pPr>
            <a:lvl6pPr marL="25146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6pPr>
            <a:lvl7pPr marL="29718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7pPr>
            <a:lvl8pPr marL="34290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8pPr>
            <a:lvl9pPr marL="38862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9pPr>
          </a:lstStyle>
          <a:p>
            <a:pPr algn="r" eaLnBrk="1" fontAlgn="base" hangingPunct="1">
              <a:spcBef>
                <a:spcPct val="50000"/>
              </a:spcBef>
              <a:spcAft>
                <a:spcPct val="17000"/>
              </a:spcAft>
              <a:buClr>
                <a:srgbClr val="000000"/>
              </a:buClr>
              <a:buFont typeface="Wingdings" pitchFamily="2" charset="2"/>
              <a:buNone/>
              <a:defRPr/>
            </a:pPr>
            <a:fld id="{C2EE89D4-F059-4DB6-AEA9-10ED10830793}" type="slidenum">
              <a:rPr lang="en-US" sz="600" smtClean="0">
                <a:solidFill>
                  <a:srgbClr val="BFBFBF"/>
                </a:solidFill>
              </a:rPr>
              <a:pPr algn="r" eaLnBrk="1" fontAlgn="base" hangingPunct="1">
                <a:spcBef>
                  <a:spcPct val="50000"/>
                </a:spcBef>
                <a:spcAft>
                  <a:spcPct val="17000"/>
                </a:spcAft>
                <a:buClr>
                  <a:srgbClr val="000000"/>
                </a:buClr>
                <a:buFont typeface="Wingdings" pitchFamily="2" charset="2"/>
                <a:buNone/>
                <a:defRPr/>
              </a:pPr>
              <a:t>‹#›</a:t>
            </a:fld>
            <a:endParaRPr lang="en-US" sz="600" dirty="0">
              <a:solidFill>
                <a:srgbClr val="BFBFBF"/>
              </a:solidFill>
            </a:endParaRPr>
          </a:p>
        </p:txBody>
      </p:sp>
      <p:sp>
        <p:nvSpPr>
          <p:cNvPr id="3" name="Rectangle 8"/>
          <p:cNvSpPr>
            <a:spLocks noChangeArrowheads="1"/>
          </p:cNvSpPr>
          <p:nvPr/>
        </p:nvSpPr>
        <p:spPr bwMode="auto">
          <a:xfrm>
            <a:off x="2819400" y="49149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fontAlgn="base" hangingPunct="0">
              <a:spcBef>
                <a:spcPct val="50000"/>
              </a:spcBef>
              <a:spcAft>
                <a:spcPct val="17000"/>
              </a:spcAft>
              <a:buClr>
                <a:srgbClr val="000000"/>
              </a:buClr>
              <a:buFont typeface="Wingdings" pitchFamily="2" charset="2"/>
              <a:buNone/>
            </a:pPr>
            <a:r>
              <a:rPr lang="en-US" sz="450" b="1" dirty="0">
                <a:solidFill>
                  <a:srgbClr val="D9D9D9"/>
                </a:solidFill>
              </a:rPr>
              <a:t>Copyright © 2010 SAS Institute Inc. All rights reserved.</a:t>
            </a:r>
            <a:endParaRPr lang="en-US" sz="450" dirty="0">
              <a:solidFill>
                <a:srgbClr val="D9D9D9"/>
              </a:solidFill>
              <a:latin typeface="Times New Roman" pitchFamily="18" charset="0"/>
            </a:endParaRPr>
          </a:p>
        </p:txBody>
      </p:sp>
    </p:spTree>
    <p:extLst>
      <p:ext uri="{BB962C8B-B14F-4D97-AF65-F5344CB8AC3E}">
        <p14:creationId xmlns:p14="http://schemas.microsoft.com/office/powerpoint/2010/main" val="3905548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iv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533400" y="4914900"/>
            <a:ext cx="2362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fontAlgn="base" hangingPunct="0">
              <a:spcBef>
                <a:spcPct val="50000"/>
              </a:spcBef>
              <a:spcAft>
                <a:spcPct val="17000"/>
              </a:spcAft>
              <a:buClr>
                <a:srgbClr val="000000"/>
              </a:buClr>
              <a:buFont typeface="Wingdings" pitchFamily="2" charset="2"/>
              <a:buNone/>
            </a:pPr>
            <a:endParaRPr lang="en-US" sz="450" dirty="0">
              <a:solidFill>
                <a:srgbClr val="4A91D4"/>
              </a:solidFill>
              <a:latin typeface="Times New Roman" pitchFamily="18" charset="0"/>
              <a:ea typeface="ＭＳ Ｐゴシック" pitchFamily="34" charset="-128"/>
            </a:endParaRPr>
          </a:p>
        </p:txBody>
      </p:sp>
      <p:sp>
        <p:nvSpPr>
          <p:cNvPr id="5" name="Line 47"/>
          <p:cNvSpPr>
            <a:spLocks noChangeShapeType="1"/>
          </p:cNvSpPr>
          <p:nvPr/>
        </p:nvSpPr>
        <p:spPr bwMode="auto">
          <a:xfrm>
            <a:off x="1252538" y="3198019"/>
            <a:ext cx="480536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algn="ctr" fontAlgn="base">
              <a:spcBef>
                <a:spcPct val="50000"/>
              </a:spcBef>
              <a:spcAft>
                <a:spcPct val="17000"/>
              </a:spcAft>
              <a:buClr>
                <a:srgbClr val="000000"/>
              </a:buClr>
              <a:buFont typeface="Wingdings" pitchFamily="2" charset="2"/>
              <a:buNone/>
            </a:pPr>
            <a:endParaRPr lang="en-US" sz="1050" dirty="0">
              <a:solidFill>
                <a:srgbClr val="292929"/>
              </a:solidFill>
            </a:endParaRPr>
          </a:p>
        </p:txBody>
      </p:sp>
      <p:sp>
        <p:nvSpPr>
          <p:cNvPr id="6" name="Rectangle 9"/>
          <p:cNvSpPr>
            <a:spLocks noChangeArrowheads="1"/>
          </p:cNvSpPr>
          <p:nvPr/>
        </p:nvSpPr>
        <p:spPr bwMode="auto">
          <a:xfrm>
            <a:off x="2819400" y="49149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fontAlgn="base" hangingPunct="0">
              <a:spcBef>
                <a:spcPct val="50000"/>
              </a:spcBef>
              <a:spcAft>
                <a:spcPct val="17000"/>
              </a:spcAft>
              <a:buClr>
                <a:srgbClr val="000000"/>
              </a:buClr>
              <a:buFont typeface="Wingdings" pitchFamily="2" charset="2"/>
              <a:buNone/>
            </a:pPr>
            <a:r>
              <a:rPr lang="en-US" sz="450" b="1" dirty="0">
                <a:solidFill>
                  <a:srgbClr val="00539B"/>
                </a:solidFill>
              </a:rPr>
              <a:t>Company Confidential - For Internal Use Only</a:t>
            </a:r>
            <a:br>
              <a:rPr lang="en-US" sz="450" b="1" dirty="0">
                <a:solidFill>
                  <a:srgbClr val="00539B"/>
                </a:solidFill>
              </a:rPr>
            </a:br>
            <a:r>
              <a:rPr lang="en-US" sz="450" b="1" dirty="0">
                <a:solidFill>
                  <a:srgbClr val="00539B"/>
                </a:solidFill>
              </a:rPr>
              <a:t>Copyright © 2010, SAS Institute Inc. All rights reserved.</a:t>
            </a:r>
          </a:p>
        </p:txBody>
      </p:sp>
      <p:sp>
        <p:nvSpPr>
          <p:cNvPr id="23596" name="Rectangle 44"/>
          <p:cNvSpPr>
            <a:spLocks noGrp="1" noChangeArrowheads="1"/>
          </p:cNvSpPr>
          <p:nvPr>
            <p:ph type="ctrTitle" sz="quarter"/>
          </p:nvPr>
        </p:nvSpPr>
        <p:spPr>
          <a:xfrm>
            <a:off x="1143000" y="2773945"/>
            <a:ext cx="4914900" cy="437171"/>
          </a:xfrm>
        </p:spPr>
        <p:txBody>
          <a:bodyPr anchor="b">
            <a:spAutoFit/>
          </a:bodyPr>
          <a:lstStyle>
            <a:lvl1pPr>
              <a:defRPr sz="2700" b="1" i="0" spc="0">
                <a:solidFill>
                  <a:schemeClr val="bg1"/>
                </a:solidFill>
              </a:defRPr>
            </a:lvl1pPr>
          </a:lstStyle>
          <a:p>
            <a:r>
              <a:rPr lang="en-US"/>
              <a:t>Click to edit Master title style</a:t>
            </a:r>
            <a:endParaRPr lang="en-US" dirty="0"/>
          </a:p>
        </p:txBody>
      </p:sp>
      <p:sp>
        <p:nvSpPr>
          <p:cNvPr id="23597" name="Rectangle 45"/>
          <p:cNvSpPr>
            <a:spLocks noGrp="1" noChangeArrowheads="1"/>
          </p:cNvSpPr>
          <p:nvPr>
            <p:ph type="subTitle" sz="quarter" idx="1"/>
          </p:nvPr>
        </p:nvSpPr>
        <p:spPr>
          <a:xfrm>
            <a:off x="1152525" y="3200401"/>
            <a:ext cx="3810000" cy="267766"/>
          </a:xfrm>
        </p:spPr>
        <p:txBody>
          <a:bodyPr/>
          <a:lstStyle>
            <a:lvl1pPr marL="0" indent="0">
              <a:lnSpc>
                <a:spcPct val="95000"/>
              </a:lnSpc>
              <a:spcBef>
                <a:spcPct val="0"/>
              </a:spcBef>
              <a:spcAft>
                <a:spcPct val="0"/>
              </a:spcAft>
              <a:buFont typeface="Wingdings" pitchFamily="2" charset="2"/>
              <a:buNone/>
              <a:defRPr sz="1200" baseline="0">
                <a:solidFill>
                  <a:schemeClr val="bg1"/>
                </a:solidFill>
                <a:latin typeface="Arial Narrow"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1025704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Full Coverage 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7"/>
          <p:cNvSpPr>
            <a:spLocks noChangeArrowheads="1"/>
          </p:cNvSpPr>
          <p:nvPr/>
        </p:nvSpPr>
        <p:spPr bwMode="auto">
          <a:xfrm>
            <a:off x="2819400" y="49149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fontAlgn="base" hangingPunct="0">
              <a:spcBef>
                <a:spcPct val="50000"/>
              </a:spcBef>
              <a:spcAft>
                <a:spcPct val="17000"/>
              </a:spcAft>
              <a:buClr>
                <a:srgbClr val="000000"/>
              </a:buClr>
              <a:buFont typeface="Wingdings" pitchFamily="2" charset="2"/>
              <a:buNone/>
            </a:pPr>
            <a:r>
              <a:rPr lang="en-US" sz="450" b="1" dirty="0">
                <a:solidFill>
                  <a:srgbClr val="00539B"/>
                </a:solidFill>
              </a:rPr>
              <a:t>Company Confidential - For Internal Use Only</a:t>
            </a:r>
            <a:br>
              <a:rPr lang="en-US" sz="450" b="1" dirty="0">
                <a:solidFill>
                  <a:srgbClr val="00539B"/>
                </a:solidFill>
              </a:rPr>
            </a:br>
            <a:r>
              <a:rPr lang="en-US" sz="450" b="1" dirty="0">
                <a:solidFill>
                  <a:srgbClr val="00539B"/>
                </a:solidFill>
              </a:rPr>
              <a:t>Copyright © 2010, SAS Institute Inc. All rights reserved.</a:t>
            </a:r>
          </a:p>
        </p:txBody>
      </p:sp>
      <p:sp>
        <p:nvSpPr>
          <p:cNvPr id="2" name="Title 1"/>
          <p:cNvSpPr>
            <a:spLocks noGrp="1"/>
          </p:cNvSpPr>
          <p:nvPr>
            <p:ph type="title"/>
          </p:nvPr>
        </p:nvSpPr>
        <p:spPr>
          <a:xfrm>
            <a:off x="1208088" y="1571625"/>
            <a:ext cx="5408612" cy="752475"/>
          </a:xfrm>
        </p:spPr>
        <p:txBody>
          <a:bodyPr anchor="ctr"/>
          <a:lstStyle>
            <a:lvl1pPr algn="l">
              <a:defRPr baseline="0">
                <a:solidFill>
                  <a:srgbClr val="FFFFFF"/>
                </a:solidFill>
              </a:defRPr>
            </a:lvl1pPr>
          </a:lstStyle>
          <a:p>
            <a:r>
              <a:rPr lang="en-US"/>
              <a:t>Click to edit Master title style</a:t>
            </a:r>
            <a:endParaRPr lang="en-US" dirty="0"/>
          </a:p>
        </p:txBody>
      </p:sp>
      <p:sp>
        <p:nvSpPr>
          <p:cNvPr id="14" name="Rectangle 45"/>
          <p:cNvSpPr>
            <a:spLocks noGrp="1" noChangeArrowheads="1"/>
          </p:cNvSpPr>
          <p:nvPr>
            <p:ph type="subTitle" sz="quarter" idx="1"/>
          </p:nvPr>
        </p:nvSpPr>
        <p:spPr>
          <a:xfrm>
            <a:off x="1203325" y="2464594"/>
            <a:ext cx="3810000" cy="267766"/>
          </a:xfrm>
        </p:spPr>
        <p:txBody>
          <a:bodyPr/>
          <a:lstStyle>
            <a:lvl1pPr marL="0" indent="0">
              <a:lnSpc>
                <a:spcPct val="95000"/>
              </a:lnSpc>
              <a:spcBef>
                <a:spcPct val="0"/>
              </a:spcBef>
              <a:spcAft>
                <a:spcPct val="0"/>
              </a:spcAft>
              <a:buFont typeface="Wingdings" pitchFamily="2" charset="2"/>
              <a:buNone/>
              <a:defRPr sz="1200" baseline="0">
                <a:solidFill>
                  <a:srgbClr val="D9D9D9"/>
                </a:solidFill>
                <a:latin typeface="Arial Narrow"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95412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AS Closing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7"/>
          <p:cNvSpPr>
            <a:spLocks noChangeArrowheads="1"/>
          </p:cNvSpPr>
          <p:nvPr/>
        </p:nvSpPr>
        <p:spPr bwMode="auto">
          <a:xfrm>
            <a:off x="2819400" y="49149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fontAlgn="base" hangingPunct="0">
              <a:spcBef>
                <a:spcPct val="50000"/>
              </a:spcBef>
              <a:spcAft>
                <a:spcPct val="17000"/>
              </a:spcAft>
              <a:buClr>
                <a:srgbClr val="000000"/>
              </a:buClr>
              <a:buFont typeface="Wingdings" pitchFamily="2" charset="2"/>
              <a:buNone/>
            </a:pPr>
            <a:r>
              <a:rPr lang="en-US" sz="450" b="1" dirty="0">
                <a:solidFill>
                  <a:srgbClr val="00539B"/>
                </a:solidFill>
              </a:rPr>
              <a:t>Company Confidential - For Internal Use Only</a:t>
            </a:r>
            <a:br>
              <a:rPr lang="en-US" sz="450" b="1" dirty="0">
                <a:solidFill>
                  <a:srgbClr val="00539B"/>
                </a:solidFill>
              </a:rPr>
            </a:br>
            <a:r>
              <a:rPr lang="en-US" sz="450" b="1" dirty="0">
                <a:solidFill>
                  <a:srgbClr val="00539B"/>
                </a:solidFill>
              </a:rPr>
              <a:t>Copyright © 2010, SAS Institute Inc. All rights reserved.</a:t>
            </a:r>
          </a:p>
        </p:txBody>
      </p:sp>
      <p:sp>
        <p:nvSpPr>
          <p:cNvPr id="2" name="Title 1"/>
          <p:cNvSpPr>
            <a:spLocks noGrp="1"/>
          </p:cNvSpPr>
          <p:nvPr>
            <p:ph type="title"/>
          </p:nvPr>
        </p:nvSpPr>
        <p:spPr>
          <a:xfrm>
            <a:off x="1208088" y="1571625"/>
            <a:ext cx="5408612" cy="752475"/>
          </a:xfrm>
        </p:spPr>
        <p:txBody>
          <a:bodyPr anchor="ctr"/>
          <a:lstStyle>
            <a:lvl1pPr algn="l">
              <a:defRPr baseline="0">
                <a:solidFill>
                  <a:srgbClr val="FFFFFF"/>
                </a:solidFill>
              </a:defRPr>
            </a:lvl1pPr>
          </a:lstStyle>
          <a:p>
            <a:r>
              <a:rPr lang="en-US"/>
              <a:t>Click to edit Master title style</a:t>
            </a:r>
            <a:endParaRPr lang="en-US" dirty="0"/>
          </a:p>
        </p:txBody>
      </p:sp>
      <p:sp>
        <p:nvSpPr>
          <p:cNvPr id="12" name="Text Placeholder 9"/>
          <p:cNvSpPr>
            <a:spLocks noGrp="1"/>
          </p:cNvSpPr>
          <p:nvPr>
            <p:ph type="body" sz="quarter" idx="10"/>
          </p:nvPr>
        </p:nvSpPr>
        <p:spPr>
          <a:xfrm>
            <a:off x="1206500" y="2724150"/>
            <a:ext cx="5410200" cy="1322285"/>
          </a:xfrm>
        </p:spPr>
        <p:txBody>
          <a:bodyPr/>
          <a:lstStyle>
            <a:lvl1pPr marL="0" indent="0">
              <a:lnSpc>
                <a:spcPct val="100000"/>
              </a:lnSpc>
              <a:spcBef>
                <a:spcPts val="0"/>
              </a:spcBef>
              <a:spcAft>
                <a:spcPts val="0"/>
              </a:spcAft>
              <a:buNone/>
              <a:defRPr sz="1350" b="0" baseline="0">
                <a:solidFill>
                  <a:schemeClr val="bg1"/>
                </a:solidFill>
                <a:latin typeface="+mj-lt"/>
              </a:defRPr>
            </a:lvl1pPr>
            <a:lvl2pPr marL="341710" indent="-166688">
              <a:buNone/>
              <a:defRPr sz="1350" b="0">
                <a:solidFill>
                  <a:schemeClr val="bg1"/>
                </a:solidFill>
                <a:latin typeface="+mj-lt"/>
              </a:defRPr>
            </a:lvl2pPr>
            <a:lvl3pPr marL="514350" indent="-172641">
              <a:buNone/>
              <a:defRPr sz="1350" b="0">
                <a:solidFill>
                  <a:schemeClr val="bg1"/>
                </a:solidFill>
                <a:latin typeface="+mj-lt"/>
              </a:defRPr>
            </a:lvl3pPr>
            <a:lvl4pPr marL="685800" indent="-171450">
              <a:buNone/>
              <a:defRPr sz="1350" b="0">
                <a:solidFill>
                  <a:schemeClr val="bg1"/>
                </a:solidFill>
                <a:latin typeface="+mj-lt"/>
              </a:defRPr>
            </a:lvl4pPr>
            <a:lvl5pPr marL="857250" indent="-171450">
              <a:buNone/>
              <a:tabLst/>
              <a:defRPr sz="1350" b="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242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AS Closing Slide Alternativ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7"/>
          <p:cNvSpPr>
            <a:spLocks noChangeArrowheads="1"/>
          </p:cNvSpPr>
          <p:nvPr/>
        </p:nvSpPr>
        <p:spPr bwMode="auto">
          <a:xfrm>
            <a:off x="2819400" y="49149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fontAlgn="base" hangingPunct="0">
              <a:spcBef>
                <a:spcPct val="50000"/>
              </a:spcBef>
              <a:spcAft>
                <a:spcPct val="17000"/>
              </a:spcAft>
              <a:buClr>
                <a:srgbClr val="000000"/>
              </a:buClr>
              <a:buFont typeface="Wingdings" pitchFamily="2" charset="2"/>
              <a:buNone/>
            </a:pPr>
            <a:r>
              <a:rPr lang="en-US" sz="450" b="1" dirty="0">
                <a:solidFill>
                  <a:srgbClr val="00539B"/>
                </a:solidFill>
              </a:rPr>
              <a:t>Company Confidential - For Internal Use Only</a:t>
            </a:r>
            <a:br>
              <a:rPr lang="en-US" sz="450" b="1" dirty="0">
                <a:solidFill>
                  <a:srgbClr val="00539B"/>
                </a:solidFill>
              </a:rPr>
            </a:br>
            <a:r>
              <a:rPr lang="en-US" sz="450" b="1" dirty="0">
                <a:solidFill>
                  <a:srgbClr val="00539B"/>
                </a:solidFill>
              </a:rPr>
              <a:t>Copyright © 2010, SAS Institute Inc. All rights reserved.</a:t>
            </a:r>
          </a:p>
        </p:txBody>
      </p:sp>
      <p:sp>
        <p:nvSpPr>
          <p:cNvPr id="2" name="Title 1"/>
          <p:cNvSpPr>
            <a:spLocks noGrp="1"/>
          </p:cNvSpPr>
          <p:nvPr>
            <p:ph type="title"/>
          </p:nvPr>
        </p:nvSpPr>
        <p:spPr>
          <a:xfrm>
            <a:off x="2213769" y="4419600"/>
            <a:ext cx="4748212" cy="390525"/>
          </a:xfrm>
        </p:spPr>
        <p:txBody>
          <a:bodyPr/>
          <a:lstStyle>
            <a:lvl1pPr algn="ctr">
              <a:defRPr sz="2100" baseline="0">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0"/>
          </p:nvPr>
        </p:nvSpPr>
        <p:spPr>
          <a:xfrm>
            <a:off x="1603375" y="2714625"/>
            <a:ext cx="5969000" cy="1322285"/>
          </a:xfrm>
        </p:spPr>
        <p:txBody>
          <a:bodyPr/>
          <a:lstStyle>
            <a:lvl1pPr marL="0" indent="0" algn="ctr">
              <a:lnSpc>
                <a:spcPct val="100000"/>
              </a:lnSpc>
              <a:spcBef>
                <a:spcPts val="0"/>
              </a:spcBef>
              <a:spcAft>
                <a:spcPts val="0"/>
              </a:spcAft>
              <a:buNone/>
              <a:defRPr sz="1350" b="0" baseline="0">
                <a:solidFill>
                  <a:schemeClr val="bg1"/>
                </a:solidFill>
                <a:latin typeface="+mj-lt"/>
              </a:defRPr>
            </a:lvl1pPr>
            <a:lvl2pPr>
              <a:buNone/>
              <a:defRPr sz="1350" b="0">
                <a:solidFill>
                  <a:schemeClr val="bg1"/>
                </a:solidFill>
                <a:latin typeface="+mj-lt"/>
              </a:defRPr>
            </a:lvl2pPr>
            <a:lvl3pPr>
              <a:buNone/>
              <a:defRPr sz="1350" b="0">
                <a:solidFill>
                  <a:schemeClr val="bg1"/>
                </a:solidFill>
                <a:latin typeface="+mj-lt"/>
              </a:defRPr>
            </a:lvl3pPr>
            <a:lvl4pPr>
              <a:buNone/>
              <a:defRPr sz="1350" b="0">
                <a:solidFill>
                  <a:schemeClr val="bg1"/>
                </a:solidFill>
                <a:latin typeface="+mj-lt"/>
              </a:defRPr>
            </a:lvl4pPr>
            <a:lvl5pPr>
              <a:buNone/>
              <a:defRPr sz="1350" b="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386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749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7188" y="457200"/>
            <a:ext cx="8686800" cy="857250"/>
          </a:xfrm>
        </p:spPr>
        <p:txBody>
          <a:bodyPr/>
          <a:lstStyle/>
          <a:p>
            <a:r>
              <a:rPr lang="en-US"/>
              <a:t>Click to edit Master title style</a:t>
            </a:r>
          </a:p>
        </p:txBody>
      </p:sp>
      <p:sp>
        <p:nvSpPr>
          <p:cNvPr id="3" name="Table Placeholder 2"/>
          <p:cNvSpPr>
            <a:spLocks noGrp="1"/>
          </p:cNvSpPr>
          <p:nvPr>
            <p:ph type="tbl" idx="1"/>
          </p:nvPr>
        </p:nvSpPr>
        <p:spPr>
          <a:xfrm>
            <a:off x="990600" y="1543050"/>
            <a:ext cx="7162800" cy="341632"/>
          </a:xfrm>
        </p:spPr>
        <p:txBody>
          <a:bodyPr/>
          <a:lstStyle/>
          <a:p>
            <a:pPr lvl="0"/>
            <a:endParaRPr lang="en-US" noProof="0" dirty="0"/>
          </a:p>
        </p:txBody>
      </p:sp>
    </p:spTree>
    <p:extLst>
      <p:ext uri="{BB962C8B-B14F-4D97-AF65-F5344CB8AC3E}">
        <p14:creationId xmlns:p14="http://schemas.microsoft.com/office/powerpoint/2010/main" val="1319595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a:xfrm>
            <a:off x="7269163" y="4877992"/>
            <a:ext cx="1693862" cy="202406"/>
          </a:xfrm>
          <a:prstGeom prst="rect">
            <a:avLst/>
          </a:prstGeom>
        </p:spPr>
        <p:txBody>
          <a:bodyPr/>
          <a:lstStyle/>
          <a:p>
            <a:pPr algn="ctr" fontAlgn="base">
              <a:spcBef>
                <a:spcPct val="50000"/>
              </a:spcBef>
              <a:spcAft>
                <a:spcPct val="17000"/>
              </a:spcAft>
              <a:buClr>
                <a:srgbClr val="000000"/>
              </a:buClr>
              <a:buFont typeface="Wingdings" pitchFamily="2" charset="2"/>
              <a:buNone/>
              <a:defRPr/>
            </a:pPr>
            <a:fld id="{0169D522-F9B5-42C5-A279-865C38980FC9}" type="slidenum">
              <a:rPr lang="en-US" sz="1050" smtClean="0">
                <a:solidFill>
                  <a:srgbClr val="292929"/>
                </a:solidFill>
              </a:rPr>
              <a:pPr algn="ctr" fontAlgn="base">
                <a:spcBef>
                  <a:spcPct val="50000"/>
                </a:spcBef>
                <a:spcAft>
                  <a:spcPct val="17000"/>
                </a:spcAft>
                <a:buClr>
                  <a:srgbClr val="000000"/>
                </a:buClr>
                <a:buFont typeface="Wingdings" pitchFamily="2" charset="2"/>
                <a:buNone/>
                <a:defRPr/>
              </a:pPr>
              <a:t>‹#›</a:t>
            </a:fld>
            <a:endParaRPr lang="en-US" sz="1050" dirty="0">
              <a:solidFill>
                <a:srgbClr val="292929"/>
              </a:solidFill>
            </a:endParaRPr>
          </a:p>
        </p:txBody>
      </p:sp>
      <p:pic>
        <p:nvPicPr>
          <p:cNvPr id="30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1" y="4857749"/>
            <a:ext cx="8260415"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731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AS - Content - Bl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bg1"/>
                </a:solidFill>
              </a:defRPr>
            </a:lvl1pPr>
          </a:lstStyle>
          <a:p>
            <a:r>
              <a:rPr lang="en-US" dirty="0"/>
              <a:t>Click to Edit Title</a:t>
            </a:r>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lumMod val="40000"/>
                    <a:lumOff val="60000"/>
                  </a:schemeClr>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1016459"/>
            <a:ext cx="7891272" cy="3642853"/>
          </a:xfrm>
        </p:spPr>
        <p:txBody>
          <a:bodyPr wrap="square" anchor="t" anchorCtr="0">
            <a:normAutofit/>
          </a:bodyPr>
          <a:lstStyle>
            <a:lvl1pPr>
              <a:buClr>
                <a:schemeClr val="accent2"/>
              </a:buClr>
              <a:defRPr baseline="0">
                <a:solidFill>
                  <a:schemeClr val="bg1"/>
                </a:solidFill>
              </a:defRPr>
            </a:lvl1pPr>
            <a:lvl2pPr>
              <a:buClr>
                <a:schemeClr val="bg1">
                  <a:lumMod val="75000"/>
                </a:schemeClr>
              </a:buClr>
              <a:defRPr baseline="0">
                <a:solidFill>
                  <a:schemeClr val="bg1">
                    <a:lumMod val="75000"/>
                  </a:schemeClr>
                </a:solidFill>
              </a:defRPr>
            </a:lvl2pPr>
            <a:lvl3pPr>
              <a:buClr>
                <a:schemeClr val="bg1">
                  <a:lumMod val="75000"/>
                </a:schemeClr>
              </a:buClr>
              <a:defRPr baseline="0">
                <a:solidFill>
                  <a:schemeClr val="bg1">
                    <a:lumMod val="7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1" name="Slide Number Placeholder 4"/>
          <p:cNvSpPr>
            <a:spLocks noGrp="1"/>
          </p:cNvSpPr>
          <p:nvPr>
            <p:ph type="sldNum" sz="quarter" idx="14"/>
          </p:nvPr>
        </p:nvSpPr>
        <p:spPr/>
        <p:txBody>
          <a:bodyPr/>
          <a:lstStyle/>
          <a:p>
            <a:fld id="{4976208B-6111-490B-8CEC-FFB249DB2100}" type="slidenum">
              <a:rPr lang="en-US" smtClean="0"/>
              <a:pPr/>
              <a:t>‹#›</a:t>
            </a:fld>
            <a:endParaRPr lang="en-US" dirty="0"/>
          </a:p>
        </p:txBody>
      </p:sp>
      <p:grpSp>
        <p:nvGrpSpPr>
          <p:cNvPr id="17" name="Group 16"/>
          <p:cNvGrpSpPr/>
          <p:nvPr userDrawn="1"/>
        </p:nvGrpSpPr>
        <p:grpSpPr>
          <a:xfrm>
            <a:off x="8427835" y="4765184"/>
            <a:ext cx="526892" cy="220528"/>
            <a:chOff x="6145213" y="4384676"/>
            <a:chExt cx="1582738" cy="649287"/>
          </a:xfrm>
          <a:solidFill>
            <a:schemeClr val="bg1"/>
          </a:solidFill>
        </p:grpSpPr>
        <p:sp>
          <p:nvSpPr>
            <p:cNvPr id="18" name="Freeform 17"/>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Footer Placeholder 1">
            <a:extLst>
              <a:ext uri="{FF2B5EF4-FFF2-40B4-BE49-F238E27FC236}">
                <a16:creationId xmlns:a16="http://schemas.microsoft.com/office/drawing/2014/main" id="{CBEEF479-8AC2-4287-9479-D3D93C821B29}"/>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218434380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818" y="141044"/>
            <a:ext cx="2515438" cy="584775"/>
          </a:xfrm>
        </p:spPr>
        <p:txBody>
          <a:bodyPr/>
          <a:lstStyle/>
          <a:p>
            <a:r>
              <a:rPr lang="en-US" dirty="0"/>
              <a:t>Click to edit title</a:t>
            </a:r>
          </a:p>
        </p:txBody>
      </p:sp>
      <p:sp>
        <p:nvSpPr>
          <p:cNvPr id="5" name="Text Placeholder 2"/>
          <p:cNvSpPr>
            <a:spLocks noGrp="1"/>
          </p:cNvSpPr>
          <p:nvPr>
            <p:ph type="body" sz="quarter" idx="11" hasCustomPrompt="1"/>
          </p:nvPr>
        </p:nvSpPr>
        <p:spPr>
          <a:xfrm flipH="1">
            <a:off x="2635256" y="264154"/>
            <a:ext cx="6061271" cy="338554"/>
          </a:xfrm>
        </p:spPr>
        <p:txBody>
          <a:bodyPr wrap="square" anchor="ctr">
            <a:spAutoFit/>
          </a:bodyPr>
          <a:lstStyle>
            <a:lvl1pPr marL="0" indent="0" algn="l">
              <a:lnSpc>
                <a:spcPct val="100000"/>
              </a:lnSpc>
              <a:buFont typeface="Arial" pitchFamily="34" charset="0"/>
              <a:buNone/>
              <a:defRPr sz="1600" b="1" cap="all" baseline="0">
                <a:solidFill>
                  <a:schemeClr val="tx2">
                    <a:lumMod val="50000"/>
                  </a:schemeClr>
                </a:solidFill>
                <a:latin typeface="+mn-lt"/>
              </a:defRPr>
            </a:lvl1pPr>
          </a:lstStyle>
          <a:p>
            <a:pPr lvl="0"/>
            <a:r>
              <a:rPr lang="en-US" dirty="0"/>
              <a:t>Click to edit subtitle</a:t>
            </a:r>
          </a:p>
        </p:txBody>
      </p:sp>
      <p:cxnSp>
        <p:nvCxnSpPr>
          <p:cNvPr id="8" name="Straight Connector 3"/>
          <p:cNvCxnSpPr/>
          <p:nvPr/>
        </p:nvCxnSpPr>
        <p:spPr bwMode="auto">
          <a:xfrm>
            <a:off x="2635256" y="0"/>
            <a:ext cx="0" cy="914400"/>
          </a:xfrm>
          <a:prstGeom prst="line">
            <a:avLst/>
          </a:prstGeom>
          <a:solidFill>
            <a:schemeClr val="accent1"/>
          </a:solidFill>
          <a:ln w="12700" cap="flat" cmpd="sng" algn="ctr">
            <a:gradFill flip="none" rotWithShape="1">
              <a:gsLst>
                <a:gs pos="0">
                  <a:schemeClr val="bg2"/>
                </a:gs>
                <a:gs pos="100000">
                  <a:schemeClr val="bg2">
                    <a:alpha val="0"/>
                  </a:schemeClr>
                </a:gs>
              </a:gsLst>
              <a:lin ang="5400000" scaled="1"/>
              <a:tileRect/>
            </a:gradFill>
            <a:prstDash val="solid"/>
            <a:round/>
            <a:headEnd type="none" w="med" len="med"/>
            <a:tailEnd type="none" w="med" len="med"/>
          </a:ln>
          <a:effectLst/>
        </p:spPr>
      </p:cxnSp>
    </p:spTree>
    <p:extLst>
      <p:ext uri="{BB962C8B-B14F-4D97-AF65-F5344CB8AC3E}">
        <p14:creationId xmlns:p14="http://schemas.microsoft.com/office/powerpoint/2010/main" val="19183242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AS - Title &amp; Subtitle - Blue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bg1"/>
                </a:solidFill>
              </a:defRPr>
            </a:lvl1pPr>
          </a:lstStyle>
          <a:p>
            <a:r>
              <a:rPr lang="en-US" dirty="0"/>
              <a:t>Click to Edit Title</a:t>
            </a:r>
          </a:p>
        </p:txBody>
      </p:sp>
      <p:sp>
        <p:nvSpPr>
          <p:cNvPr id="7"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lumMod val="40000"/>
                    <a:lumOff val="60000"/>
                  </a:schemeClr>
                </a:solidFill>
                <a:latin typeface="+mj-lt"/>
              </a:defRPr>
            </a:lvl1pPr>
          </a:lstStyle>
          <a:p>
            <a:pPr lvl="0"/>
            <a:r>
              <a:rPr lang="en-US" dirty="0"/>
              <a:t>Click to edit subtitle</a:t>
            </a:r>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9" name="Freeform 8"/>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Slide Number Placeholder 4">
            <a:extLst>
              <a:ext uri="{FF2B5EF4-FFF2-40B4-BE49-F238E27FC236}">
                <a16:creationId xmlns:a16="http://schemas.microsoft.com/office/drawing/2014/main" id="{244DB657-2F83-4A8C-8740-BF4E5F150568}"/>
              </a:ext>
            </a:extLst>
          </p:cNvPr>
          <p:cNvSpPr>
            <a:spLocks noGrp="1"/>
          </p:cNvSpPr>
          <p:nvPr>
            <p:ph type="sldNum" sz="quarter" idx="14"/>
          </p:nvPr>
        </p:nvSpPr>
        <p:spPr>
          <a:xfrm>
            <a:off x="4114800" y="4690030"/>
            <a:ext cx="914400" cy="230832"/>
          </a:xfrm>
        </p:spPr>
        <p:txBody>
          <a:bodyPr/>
          <a:lstStyle/>
          <a:p>
            <a:fld id="{4976208B-6111-490B-8CEC-FFB249DB2100}" type="slidenum">
              <a:rPr lang="en-US" smtClean="0"/>
              <a:pPr/>
              <a:t>‹#›</a:t>
            </a:fld>
            <a:endParaRPr lang="en-US" dirty="0"/>
          </a:p>
        </p:txBody>
      </p:sp>
      <p:sp>
        <p:nvSpPr>
          <p:cNvPr id="16" name="Footer Placeholder 1">
            <a:extLst>
              <a:ext uri="{FF2B5EF4-FFF2-40B4-BE49-F238E27FC236}">
                <a16:creationId xmlns:a16="http://schemas.microsoft.com/office/drawing/2014/main" id="{73BE58C5-E035-4F4B-8A07-FCC4F9E1C5A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352941232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AS - Title Only -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bg1"/>
                </a:solidFill>
              </a:defRPr>
            </a:lvl1pPr>
          </a:lstStyle>
          <a:p>
            <a:r>
              <a:rPr lang="en-US" dirty="0"/>
              <a:t>Click to Edit Title</a:t>
            </a:r>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9" name="Freeform 8"/>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Slide Number Placeholder 4">
            <a:extLst>
              <a:ext uri="{FF2B5EF4-FFF2-40B4-BE49-F238E27FC236}">
                <a16:creationId xmlns:a16="http://schemas.microsoft.com/office/drawing/2014/main" id="{00FBF7E3-65EF-4FCE-81B5-8D6252DF3129}"/>
              </a:ext>
            </a:extLst>
          </p:cNvPr>
          <p:cNvSpPr>
            <a:spLocks noGrp="1"/>
          </p:cNvSpPr>
          <p:nvPr>
            <p:ph type="sldNum" sz="quarter" idx="14"/>
          </p:nvPr>
        </p:nvSpPr>
        <p:spPr>
          <a:xfrm>
            <a:off x="4114800" y="4690030"/>
            <a:ext cx="914400" cy="230832"/>
          </a:xfrm>
        </p:spPr>
        <p:txBody>
          <a:bodyPr/>
          <a:lstStyle/>
          <a:p>
            <a:fld id="{4976208B-6111-490B-8CEC-FFB249DB2100}" type="slidenum">
              <a:rPr lang="en-US" smtClean="0"/>
              <a:pPr/>
              <a:t>‹#›</a:t>
            </a:fld>
            <a:endParaRPr lang="en-US" dirty="0"/>
          </a:p>
        </p:txBody>
      </p:sp>
      <p:sp>
        <p:nvSpPr>
          <p:cNvPr id="16" name="Footer Placeholder 1">
            <a:extLst>
              <a:ext uri="{FF2B5EF4-FFF2-40B4-BE49-F238E27FC236}">
                <a16:creationId xmlns:a16="http://schemas.microsoft.com/office/drawing/2014/main" id="{F68EED56-C56B-4CD8-BBC0-188D8D2878C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312499191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AS - Comparison -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bg1"/>
                </a:solidFill>
              </a:defRPr>
            </a:lvl1pPr>
          </a:lstStyle>
          <a:p>
            <a:r>
              <a:rPr lang="en-US" dirty="0"/>
              <a:t>Click to Edit Title</a:t>
            </a:r>
          </a:p>
        </p:txBody>
      </p:sp>
      <p:sp>
        <p:nvSpPr>
          <p:cNvPr id="5" name="Text Placeholder 2"/>
          <p:cNvSpPr>
            <a:spLocks noGrp="1"/>
          </p:cNvSpPr>
          <p:nvPr>
            <p:ph type="body" sz="quarter" idx="3" hasCustomPrompt="1"/>
          </p:nvPr>
        </p:nvSpPr>
        <p:spPr>
          <a:xfrm>
            <a:off x="627641"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lumMod val="40000"/>
                    <a:lumOff val="6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buClr>
                <a:schemeClr val="accent2"/>
              </a:buClr>
              <a:defRPr sz="2000" baseline="0">
                <a:solidFill>
                  <a:schemeClr val="bg1"/>
                </a:solidFill>
                <a:latin typeface="+mn-lt"/>
              </a:defRPr>
            </a:lvl1pPr>
            <a:lvl2pPr>
              <a:buClr>
                <a:schemeClr val="bg1">
                  <a:lumMod val="75000"/>
                </a:schemeClr>
              </a:buClr>
              <a:defRPr sz="1800" baseline="0">
                <a:solidFill>
                  <a:schemeClr val="bg1">
                    <a:lumMod val="75000"/>
                  </a:schemeClr>
                </a:solidFill>
                <a:latin typeface="+mn-lt"/>
              </a:defRPr>
            </a:lvl2pPr>
            <a:lvl3pPr>
              <a:buClr>
                <a:schemeClr val="bg1">
                  <a:lumMod val="75000"/>
                </a:schemeClr>
              </a:buClr>
              <a:defRPr sz="1400" baseline="0">
                <a:solidFill>
                  <a:schemeClr val="bg1">
                    <a:lumMod val="75000"/>
                  </a:schemeClr>
                </a:solidFill>
                <a:latin typeface="+mn-lt"/>
              </a:defRPr>
            </a:lvl3pPr>
            <a:lvl4pPr>
              <a:defRPr sz="1200" baseline="0">
                <a:latin typeface="+mj-lt"/>
              </a:defRPr>
            </a:lvl4pPr>
            <a:lvl5pPr>
              <a:defRPr sz="1000" baseline="0">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1014984"/>
            <a:ext cx="3886200" cy="3639312"/>
          </a:xfrm>
        </p:spPr>
        <p:txBody>
          <a:bodyPr wrap="square">
            <a:normAutofit/>
          </a:bodyPr>
          <a:lstStyle>
            <a:lvl1pPr marL="182880" indent="-182880">
              <a:defRPr lang="en-US" sz="2000" b="0" kern="1200" cap="none" baseline="0" dirty="0" smtClean="0">
                <a:solidFill>
                  <a:schemeClr val="bg1"/>
                </a:solidFill>
                <a:latin typeface="+mn-lt"/>
                <a:ea typeface="+mn-ea"/>
                <a:cs typeface="+mn-cs"/>
              </a:defRPr>
            </a:lvl1pPr>
            <a:lvl2pPr marL="365760" indent="-182880">
              <a:defRPr lang="en-US" sz="1800" kern="1200" baseline="0" dirty="0" smtClean="0">
                <a:solidFill>
                  <a:schemeClr val="bg1">
                    <a:lumMod val="75000"/>
                  </a:schemeClr>
                </a:solidFill>
                <a:latin typeface="+mn-lt"/>
                <a:ea typeface="+mn-ea"/>
                <a:cs typeface="+mn-cs"/>
              </a:defRPr>
            </a:lvl2pPr>
            <a:lvl3pPr marL="548640" indent="-182880">
              <a:defRPr lang="en-US" sz="1400" kern="1200" baseline="0" dirty="0" smtClean="0">
                <a:solidFill>
                  <a:schemeClr val="bg1">
                    <a:lumMod val="75000"/>
                  </a:schemeClr>
                </a:solidFill>
                <a:latin typeface="+mn-lt"/>
                <a:ea typeface="+mn-ea"/>
                <a:cs typeface="+mn-cs"/>
              </a:defRPr>
            </a:lvl3pPr>
            <a:lvl4pPr>
              <a:defRPr baseline="0">
                <a:latin typeface="+mj-lt"/>
              </a:defRPr>
            </a:lvl4pPr>
            <a:lvl5pPr>
              <a:defRPr baseline="0">
                <a:latin typeface="+mj-lt"/>
              </a:defRPr>
            </a:lvl5pPr>
          </a:lstStyle>
          <a:p>
            <a:pPr marL="182880" lvl="0" indent="-182880" algn="l" defTabSz="365760" rtl="0" eaLnBrk="1" latinLnBrk="0" hangingPunct="1">
              <a:lnSpc>
                <a:spcPct val="85000"/>
              </a:lnSpc>
              <a:spcBef>
                <a:spcPts val="800"/>
              </a:spcBef>
              <a:spcAft>
                <a:spcPts val="0"/>
              </a:spcAft>
              <a:buClr>
                <a:schemeClr val="accent2"/>
              </a:buClr>
              <a:buSzPct val="80000"/>
              <a:buFont typeface="Arial" pitchFamily="34" charset="0"/>
              <a:buChar char="•"/>
            </a:pPr>
            <a:r>
              <a:rPr lang="en-US" dirty="0"/>
              <a:t>Click to add text or click an icon to add other content types.</a:t>
            </a:r>
          </a:p>
          <a:p>
            <a:pPr marL="365760" lvl="1" indent="-182880" algn="l" defTabSz="365760" rtl="0" eaLnBrk="1" latinLnBrk="0" hangingPunct="1">
              <a:lnSpc>
                <a:spcPct val="85000"/>
              </a:lnSpc>
              <a:spcBef>
                <a:spcPts val="800"/>
              </a:spcBef>
              <a:spcAft>
                <a:spcPts val="0"/>
              </a:spcAft>
              <a:buClr>
                <a:schemeClr val="bg1">
                  <a:lumMod val="75000"/>
                </a:schemeClr>
              </a:buClr>
              <a:buSzPct val="80000"/>
              <a:buFont typeface="Arial" pitchFamily="34" charset="0"/>
              <a:buChar char="•"/>
              <a:tabLst/>
            </a:pPr>
            <a:r>
              <a:rPr lang="en-US" dirty="0"/>
              <a:t>Second level</a:t>
            </a:r>
          </a:p>
          <a:p>
            <a:pPr marL="548640" lvl="2" indent="-182880" algn="l" defTabSz="365760" rtl="0" eaLnBrk="1" latinLnBrk="0" hangingPunct="1">
              <a:lnSpc>
                <a:spcPct val="85000"/>
              </a:lnSpc>
              <a:spcBef>
                <a:spcPts val="800"/>
              </a:spcBef>
              <a:spcAft>
                <a:spcPts val="0"/>
              </a:spcAft>
              <a:buClr>
                <a:schemeClr val="bg1">
                  <a:lumMod val="75000"/>
                </a:schemeClr>
              </a:buClr>
              <a:buSzPct val="100000"/>
              <a:buFont typeface="Calibri" panose="020F0502020204030204" pitchFamily="34" charset="0"/>
              <a:buChar char="-"/>
            </a:pPr>
            <a:r>
              <a:rPr lang="en-US" dirty="0"/>
              <a:t>Third level</a:t>
            </a:r>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9" name="Freeform 8"/>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Slide Number Placeholder 4">
            <a:extLst>
              <a:ext uri="{FF2B5EF4-FFF2-40B4-BE49-F238E27FC236}">
                <a16:creationId xmlns:a16="http://schemas.microsoft.com/office/drawing/2014/main" id="{1B4A3187-5117-4A5A-BFF7-C665909D6CA7}"/>
              </a:ext>
            </a:extLst>
          </p:cNvPr>
          <p:cNvSpPr>
            <a:spLocks noGrp="1"/>
          </p:cNvSpPr>
          <p:nvPr>
            <p:ph type="sldNum" sz="quarter" idx="14"/>
          </p:nvPr>
        </p:nvSpPr>
        <p:spPr>
          <a:xfrm>
            <a:off x="4114800" y="4690030"/>
            <a:ext cx="914400" cy="230832"/>
          </a:xfrm>
        </p:spPr>
        <p:txBody>
          <a:bodyPr/>
          <a:lstStyle/>
          <a:p>
            <a:fld id="{4976208B-6111-490B-8CEC-FFB249DB2100}" type="slidenum">
              <a:rPr lang="en-US" smtClean="0"/>
              <a:pPr/>
              <a:t>‹#›</a:t>
            </a:fld>
            <a:endParaRPr lang="en-US" dirty="0"/>
          </a:p>
        </p:txBody>
      </p:sp>
      <p:sp>
        <p:nvSpPr>
          <p:cNvPr id="16" name="Footer Placeholder 1">
            <a:extLst>
              <a:ext uri="{FF2B5EF4-FFF2-40B4-BE49-F238E27FC236}">
                <a16:creationId xmlns:a16="http://schemas.microsoft.com/office/drawing/2014/main" id="{6F5838BA-EAFC-4E25-8232-DAC9E50C4BCB}"/>
              </a:ext>
            </a:extLst>
          </p:cNvPr>
          <p:cNvSpPr>
            <a:spLocks noGrp="1"/>
          </p:cNvSpPr>
          <p:nvPr>
            <p:ph type="ftr" sz="quarter" idx="16"/>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97695354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AS - Two Content -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p:cNvSpPr/>
          <p:nvPr userDrawn="1"/>
        </p:nvSpPr>
        <p:spPr>
          <a:xfrm>
            <a:off x="0" y="1014983"/>
            <a:ext cx="9144000" cy="36393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bg1"/>
                </a:solidFill>
              </a:defRPr>
            </a:lvl1pPr>
          </a:lstStyle>
          <a:p>
            <a:r>
              <a:rPr lang="en-US" dirty="0"/>
              <a:t>Click to Edit Title</a:t>
            </a:r>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lumMod val="40000"/>
                    <a:lumOff val="60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buClr>
                <a:schemeClr val="bg1"/>
              </a:buClr>
              <a:buSzPct val="80000"/>
              <a:defRPr sz="2000" baseline="0">
                <a:solidFill>
                  <a:schemeClr val="bg1"/>
                </a:solidFill>
                <a:latin typeface="+mn-lt"/>
              </a:defRPr>
            </a:lvl1pPr>
            <a:lvl2pPr>
              <a:buClr>
                <a:schemeClr val="bg1"/>
              </a:buClr>
              <a:buSzPct val="80000"/>
              <a:defRPr sz="1800" baseline="0">
                <a:solidFill>
                  <a:schemeClr val="bg1"/>
                </a:solidFill>
                <a:latin typeface="+mn-lt"/>
              </a:defRPr>
            </a:lvl2pPr>
            <a:lvl3pPr>
              <a:buClr>
                <a:schemeClr val="bg1"/>
              </a:buClr>
              <a:buSzPct val="100000"/>
              <a:defRPr sz="1400" baseline="0">
                <a:solidFill>
                  <a:schemeClr val="bg1"/>
                </a:solidFill>
                <a:latin typeface="+mn-lt"/>
              </a:defRPr>
            </a:lvl3pPr>
            <a:lvl4pPr>
              <a:buClr>
                <a:schemeClr val="bg1"/>
              </a:buClr>
              <a:buSzPct val="100000"/>
              <a:defRPr sz="1200" baseline="0">
                <a:solidFill>
                  <a:schemeClr val="bg1"/>
                </a:solidFill>
                <a:latin typeface="+mj-lt"/>
              </a:defRPr>
            </a:lvl4pPr>
            <a:lvl5pPr marL="914400" indent="-182880">
              <a:buClr>
                <a:schemeClr val="bg1"/>
              </a:buClr>
              <a:buSzPct val="100000"/>
              <a:defRPr sz="1000" baseline="0">
                <a:solidFill>
                  <a:schemeClr val="bg1"/>
                </a:solidFill>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1014984"/>
            <a:ext cx="3886200" cy="3639312"/>
          </a:xfrm>
        </p:spPr>
        <p:txBody>
          <a:bodyPr vert="horz" wrap="square" lIns="91440" tIns="45720" rIns="91440" bIns="45720" rtlCol="0" anchor="t" anchorCtr="0">
            <a:normAutofit/>
          </a:bodyPr>
          <a:lstStyle>
            <a:lvl1pPr>
              <a:buClr>
                <a:schemeClr val="bg1"/>
              </a:buClr>
              <a:defRPr lang="en-US" dirty="0" smtClean="0">
                <a:solidFill>
                  <a:schemeClr val="bg1"/>
                </a:solidFill>
              </a:defRPr>
            </a:lvl1pPr>
            <a:lvl2pPr marL="182880" indent="-182880" defTabSz="365760">
              <a:lnSpc>
                <a:spcPct val="85000"/>
              </a:lnSpc>
              <a:spcBef>
                <a:spcPts val="800"/>
              </a:spcBef>
              <a:buClr>
                <a:schemeClr val="bg1"/>
              </a:buClr>
              <a:buFont typeface="Arial" panose="020B0604020202020204" pitchFamily="34" charset="0"/>
              <a:buChar char="•"/>
              <a:defRPr lang="en-US" sz="2000" dirty="0" smtClean="0">
                <a:solidFill>
                  <a:schemeClr val="bg1"/>
                </a:solidFill>
                <a:latin typeface="+mn-lt"/>
              </a:defRPr>
            </a:lvl2pPr>
            <a:lvl3pPr marL="365760" indent="-182880" defTabSz="365760">
              <a:lnSpc>
                <a:spcPct val="85000"/>
              </a:lnSpc>
              <a:spcBef>
                <a:spcPts val="800"/>
              </a:spcBef>
              <a:buClr>
                <a:schemeClr val="bg1"/>
              </a:buClr>
              <a:buSzPct val="80000"/>
              <a:buFont typeface="Arial" panose="020B0604020202020204" pitchFamily="34" charset="0"/>
              <a:buChar char="•"/>
              <a:defRPr lang="en-US" sz="1800" dirty="0" smtClean="0">
                <a:solidFill>
                  <a:schemeClr val="bg1"/>
                </a:solidFill>
                <a:latin typeface="+mn-lt"/>
              </a:defRPr>
            </a:lvl3pPr>
            <a:lvl4pPr marL="548640" defTabSz="365760">
              <a:lnSpc>
                <a:spcPct val="85000"/>
              </a:lnSpc>
              <a:spcBef>
                <a:spcPts val="800"/>
              </a:spcBef>
              <a:buClr>
                <a:schemeClr val="bg1"/>
              </a:buClr>
              <a:defRPr lang="en-US" sz="1400" dirty="0" smtClean="0">
                <a:solidFill>
                  <a:schemeClr val="bg1"/>
                </a:solidFill>
                <a:latin typeface="+mn-lt"/>
              </a:defRPr>
            </a:lvl4pPr>
            <a:lvl5pPr marL="731520" indent="-182880" defTabSz="365760">
              <a:buClr>
                <a:schemeClr val="bg1"/>
              </a:buClr>
              <a:defRPr lang="en-US" sz="1200" dirty="0">
                <a:solidFill>
                  <a:schemeClr val="bg1"/>
                </a:solidFill>
                <a:latin typeface="+mj-lt"/>
              </a:defRPr>
            </a:lvl5pPr>
            <a:lvl6pPr marL="914400" indent="-182880" defTabSz="365760">
              <a:buClr>
                <a:schemeClr val="bg1"/>
              </a:buClr>
              <a:buSzPct val="100000"/>
              <a:buFont typeface="Calibri" panose="020F0502020204030204" pitchFamily="34" charset="0"/>
              <a:buChar char="-"/>
              <a:defRPr>
                <a:solidFill>
                  <a:schemeClr val="bg1"/>
                </a:solidFill>
                <a:latin typeface="+mj-lt"/>
              </a:defRPr>
            </a:lvl6pPr>
          </a:lstStyle>
          <a:p>
            <a:pPr lvl="1"/>
            <a:r>
              <a:rPr lang="en-US" dirty="0"/>
              <a:t>Click to add text or click an icon to add other content types.</a:t>
            </a:r>
          </a:p>
          <a:p>
            <a:pPr lvl="2"/>
            <a:r>
              <a:rPr lang="en-US" dirty="0"/>
              <a:t>Second level</a:t>
            </a:r>
          </a:p>
          <a:p>
            <a:pPr lvl="3"/>
            <a:r>
              <a:rPr lang="en-US" dirty="0"/>
              <a:t>Third level</a:t>
            </a:r>
          </a:p>
        </p:txBody>
      </p:sp>
      <p:sp>
        <p:nvSpPr>
          <p:cNvPr id="10" name="Slide Number Placeholder 4">
            <a:extLst>
              <a:ext uri="{FF2B5EF4-FFF2-40B4-BE49-F238E27FC236}">
                <a16:creationId xmlns:a16="http://schemas.microsoft.com/office/drawing/2014/main" id="{E5A2D3F2-244E-4034-8E3F-39572679D638}"/>
              </a:ext>
            </a:extLst>
          </p:cNvPr>
          <p:cNvSpPr>
            <a:spLocks noGrp="1"/>
          </p:cNvSpPr>
          <p:nvPr>
            <p:ph type="sldNum" sz="quarter" idx="14"/>
          </p:nvPr>
        </p:nvSpPr>
        <p:spPr>
          <a:xfrm>
            <a:off x="4114800" y="4690030"/>
            <a:ext cx="914400" cy="230832"/>
          </a:xfrm>
        </p:spPr>
        <p:txBody>
          <a:bodyPr/>
          <a:lstStyle/>
          <a:p>
            <a:fld id="{4976208B-6111-490B-8CEC-FFB249DB2100}" type="slidenum">
              <a:rPr lang="en-US" smtClean="0"/>
              <a:pPr/>
              <a:t>‹#›</a:t>
            </a:fld>
            <a:endParaRPr lang="en-US" dirty="0"/>
          </a:p>
        </p:txBody>
      </p:sp>
      <p:sp>
        <p:nvSpPr>
          <p:cNvPr id="9" name="Footer Placeholder 1">
            <a:extLst>
              <a:ext uri="{FF2B5EF4-FFF2-40B4-BE49-F238E27FC236}">
                <a16:creationId xmlns:a16="http://schemas.microsoft.com/office/drawing/2014/main" id="{26B8D093-028F-4FDF-A4C0-55B809CC2A00}"/>
              </a:ext>
            </a:extLst>
          </p:cNvPr>
          <p:cNvSpPr>
            <a:spLocks noGrp="1"/>
          </p:cNvSpPr>
          <p:nvPr>
            <p:ph type="ftr" sz="quarter" idx="16"/>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18000854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AS - Content with Caption - Blue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userDrawn="1"/>
        </p:nvSpPr>
        <p:spPr>
          <a:xfrm>
            <a:off x="0" y="12357"/>
            <a:ext cx="3127248"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p:cNvSpPr>
            <a:spLocks noGrp="1"/>
          </p:cNvSpPr>
          <p:nvPr>
            <p:ph type="title" hasCustomPrompt="1"/>
          </p:nvPr>
        </p:nvSpPr>
        <p:spPr>
          <a:xfrm>
            <a:off x="0" y="228887"/>
            <a:ext cx="3127248" cy="369332"/>
          </a:xfrm>
        </p:spPr>
        <p:txBody>
          <a:bodyPr lIns="91440" rIns="91440" anchor="t" anchorCtr="0">
            <a:spAutoFit/>
          </a:bodyPr>
          <a:lstStyle>
            <a:lvl1pPr algn="ctr" defTabSz="182880">
              <a:spcBef>
                <a:spcPts val="0"/>
              </a:spcBef>
              <a:defRPr sz="1800" baseline="0">
                <a:solidFill>
                  <a:schemeClr val="accent1">
                    <a:lumMod val="40000"/>
                    <a:lumOff val="60000"/>
                  </a:schemeClr>
                </a:solidFill>
                <a:effectLst/>
                <a:latin typeface="+mj-lt"/>
              </a:defRPr>
            </a:lvl1pPr>
          </a:lstStyle>
          <a:p>
            <a:r>
              <a:rPr lang="en-US" dirty="0"/>
              <a:t>Click to Edit Title</a:t>
            </a:r>
          </a:p>
        </p:txBody>
      </p:sp>
      <p:sp>
        <p:nvSpPr>
          <p:cNvPr id="12" name="Text Placeholder 4"/>
          <p:cNvSpPr>
            <a:spLocks noGrp="1"/>
          </p:cNvSpPr>
          <p:nvPr>
            <p:ph type="body" sz="quarter" idx="13" hasCustomPrompt="1"/>
          </p:nvPr>
        </p:nvSpPr>
        <p:spPr>
          <a:xfrm>
            <a:off x="411480" y="996694"/>
            <a:ext cx="2304288" cy="615553"/>
          </a:xfrm>
        </p:spPr>
        <p:txBody>
          <a:bodyPr wrap="square" anchor="t" anchorCtr="0">
            <a:spAutoFit/>
          </a:bodyPr>
          <a:lstStyle>
            <a:lvl1pPr marL="0" indent="-182880" algn="l">
              <a:buFont typeface="Arial" pitchFamily="34" charset="0"/>
              <a:buNone/>
              <a:defRPr sz="2000" b="0" cap="none" baseline="0">
                <a:solidFill>
                  <a:schemeClr val="bg1">
                    <a:lumMod val="75000"/>
                  </a:schemeClr>
                </a:solidFill>
                <a:effectLst/>
                <a:latin typeface="+mn-lt"/>
              </a:defRPr>
            </a:lvl1pPr>
          </a:lstStyle>
          <a:p>
            <a:pPr lvl="0"/>
            <a:r>
              <a:rPr lang="en-US" dirty="0"/>
              <a:t>Click to edit caption text</a:t>
            </a:r>
          </a:p>
        </p:txBody>
      </p:sp>
      <p:grpSp>
        <p:nvGrpSpPr>
          <p:cNvPr id="8" name="Group 7"/>
          <p:cNvGrpSpPr/>
          <p:nvPr userDrawn="1"/>
        </p:nvGrpSpPr>
        <p:grpSpPr>
          <a:xfrm>
            <a:off x="8427835" y="4765184"/>
            <a:ext cx="526892" cy="220528"/>
            <a:chOff x="6145213" y="4384676"/>
            <a:chExt cx="1582738" cy="649287"/>
          </a:xfrm>
          <a:solidFill>
            <a:schemeClr val="bg1"/>
          </a:solidFill>
        </p:grpSpPr>
        <p:sp>
          <p:nvSpPr>
            <p:cNvPr id="9" name="Freeform 8"/>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Title 1"/>
          <p:cNvSpPr txBox="1">
            <a:spLocks/>
          </p:cNvSpPr>
          <p:nvPr userDrawn="1"/>
        </p:nvSpPr>
        <p:spPr>
          <a:xfrm>
            <a:off x="3127248" y="192024"/>
            <a:ext cx="6016752" cy="430887"/>
          </a:xfrm>
          <a:prstGeom prst="rect">
            <a:avLst/>
          </a:prstGeom>
        </p:spPr>
        <p:txBody>
          <a:bodyPr vert="horz" wrap="square" lIns="182880" tIns="45720" rIns="182880" bIns="45720" rtlCol="0" anchor="b" anchorCtr="0">
            <a:noAutofit/>
          </a:bodyPr>
          <a:lstStyle>
            <a:lvl1pPr algn="ctr" defTabSz="182880" rtl="0" eaLnBrk="1" latinLnBrk="0" hangingPunct="1">
              <a:spcBef>
                <a:spcPct val="0"/>
              </a:spcBef>
              <a:buNone/>
              <a:defRPr lang="en-US" sz="2200" kern="1200" cap="none" baseline="0">
                <a:solidFill>
                  <a:schemeClr val="bg1"/>
                </a:solidFill>
                <a:latin typeface="+mj-lt"/>
                <a:ea typeface="+mj-ea"/>
                <a:cs typeface="+mj-cs"/>
              </a:defRPr>
            </a:lvl1pPr>
          </a:lstStyle>
          <a:p>
            <a:r>
              <a:rPr lang="en-US"/>
              <a:t>Click to Edit Title</a:t>
            </a:r>
            <a:endParaRPr lang="en-US" dirty="0"/>
          </a:p>
        </p:txBody>
      </p:sp>
      <p:sp>
        <p:nvSpPr>
          <p:cNvPr id="19" name="Text Placeholder 2"/>
          <p:cNvSpPr>
            <a:spLocks noGrp="1"/>
          </p:cNvSpPr>
          <p:nvPr>
            <p:ph type="body" sz="quarter" idx="11" hasCustomPrompt="1"/>
          </p:nvPr>
        </p:nvSpPr>
        <p:spPr>
          <a:xfrm>
            <a:off x="3127248" y="637660"/>
            <a:ext cx="6016752" cy="274320"/>
          </a:xfrm>
        </p:spPr>
        <p:txBody>
          <a:bodyPr wrap="square" lIns="182880" rIns="182880" anchor="ctr" anchorCtr="0">
            <a:noAutofit/>
          </a:bodyPr>
          <a:lstStyle>
            <a:lvl1pPr marL="0" indent="0" algn="ctr">
              <a:lnSpc>
                <a:spcPct val="100000"/>
              </a:lnSpc>
              <a:spcBef>
                <a:spcPts val="0"/>
              </a:spcBef>
              <a:buFont typeface="Arial" pitchFamily="34" charset="0"/>
              <a:buNone/>
              <a:defRPr sz="1800" b="0" cap="none" baseline="0">
                <a:solidFill>
                  <a:schemeClr val="accent1">
                    <a:lumMod val="40000"/>
                    <a:lumOff val="60000"/>
                  </a:schemeClr>
                </a:solidFill>
                <a:effectLst/>
                <a:latin typeface="+mj-lt"/>
              </a:defRPr>
            </a:lvl1pPr>
          </a:lstStyle>
          <a:p>
            <a:pPr lvl="0"/>
            <a:r>
              <a:rPr lang="en-US" dirty="0"/>
              <a:t>Click to edit subtitle</a:t>
            </a:r>
          </a:p>
        </p:txBody>
      </p:sp>
      <p:sp>
        <p:nvSpPr>
          <p:cNvPr id="20" name="Content Placeholder 3"/>
          <p:cNvSpPr>
            <a:spLocks noGrp="1"/>
          </p:cNvSpPr>
          <p:nvPr>
            <p:ph sz="quarter" idx="15" hasCustomPrompt="1"/>
          </p:nvPr>
        </p:nvSpPr>
        <p:spPr>
          <a:xfrm>
            <a:off x="3127248" y="920337"/>
            <a:ext cx="6016752" cy="4215653"/>
          </a:xfrm>
        </p:spPr>
        <p:txBody>
          <a:bodyPr wrap="square" lIns="365760" rIns="274320" bIns="91440" anchor="t" anchorCtr="0">
            <a:normAutofit/>
          </a:bodyPr>
          <a:lstStyle>
            <a:lvl1pPr>
              <a:buClr>
                <a:schemeClr val="accent2"/>
              </a:buClr>
              <a:defRPr sz="2000" baseline="0">
                <a:solidFill>
                  <a:schemeClr val="bg1"/>
                </a:solidFill>
              </a:defRPr>
            </a:lvl1pPr>
            <a:lvl2pPr>
              <a:buClr>
                <a:schemeClr val="bg1">
                  <a:lumMod val="75000"/>
                </a:schemeClr>
              </a:buClr>
              <a:defRPr baseline="0">
                <a:solidFill>
                  <a:schemeClr val="bg1">
                    <a:lumMod val="75000"/>
                  </a:schemeClr>
                </a:solidFill>
              </a:defRPr>
            </a:lvl2pPr>
            <a:lvl3pPr>
              <a:buClr>
                <a:schemeClr val="bg1">
                  <a:lumMod val="75000"/>
                </a:schemeClr>
              </a:buClr>
              <a:defRPr baseline="0">
                <a:solidFill>
                  <a:schemeClr val="bg1">
                    <a:lumMod val="75000"/>
                  </a:schemeClr>
                </a:solidFill>
              </a:defRPr>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22" name="Slide Number Placeholder 4">
            <a:extLst>
              <a:ext uri="{FF2B5EF4-FFF2-40B4-BE49-F238E27FC236}">
                <a16:creationId xmlns:a16="http://schemas.microsoft.com/office/drawing/2014/main" id="{24334468-0B30-4342-B5AA-54EDDC75D9C3}"/>
              </a:ext>
            </a:extLst>
          </p:cNvPr>
          <p:cNvSpPr>
            <a:spLocks noGrp="1"/>
          </p:cNvSpPr>
          <p:nvPr>
            <p:ph type="sldNum" sz="quarter" idx="14"/>
          </p:nvPr>
        </p:nvSpPr>
        <p:spPr>
          <a:xfrm>
            <a:off x="4114800" y="4690030"/>
            <a:ext cx="914400" cy="230832"/>
          </a:xfrm>
        </p:spPr>
        <p:txBody>
          <a:bodyPr/>
          <a:lstStyle/>
          <a:p>
            <a:fld id="{4976208B-6111-490B-8CEC-FFB249DB2100}" type="slidenum">
              <a:rPr lang="en-US" smtClean="0"/>
              <a:pPr/>
              <a:t>‹#›</a:t>
            </a:fld>
            <a:endParaRPr lang="en-US" dirty="0"/>
          </a:p>
        </p:txBody>
      </p:sp>
      <p:sp>
        <p:nvSpPr>
          <p:cNvPr id="21" name="Footer Placeholder 1">
            <a:extLst>
              <a:ext uri="{FF2B5EF4-FFF2-40B4-BE49-F238E27FC236}">
                <a16:creationId xmlns:a16="http://schemas.microsoft.com/office/drawing/2014/main" id="{1CECCEB9-D7C8-4BF6-90AB-56634093D21C}"/>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350619869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AS - Case Study Only - Blue 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16" name="Rectangle 15"/>
          <p:cNvSpPr/>
          <p:nvPr userDrawn="1"/>
        </p:nvSpPr>
        <p:spPr>
          <a:xfrm>
            <a:off x="6515100" y="0"/>
            <a:ext cx="26289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nvGrpSpPr>
          <p:cNvPr id="19" name="Group 18"/>
          <p:cNvGrpSpPr/>
          <p:nvPr userDrawn="1"/>
        </p:nvGrpSpPr>
        <p:grpSpPr>
          <a:xfrm>
            <a:off x="8427835" y="4765184"/>
            <a:ext cx="526892" cy="220528"/>
            <a:chOff x="6145213" y="4384676"/>
            <a:chExt cx="1582738" cy="649287"/>
          </a:xfrm>
          <a:solidFill>
            <a:schemeClr val="bg1"/>
          </a:solidFill>
        </p:grpSpPr>
        <p:sp>
          <p:nvSpPr>
            <p:cNvPr id="2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hasCustomPrompt="1"/>
          </p:nvPr>
        </p:nvSpPr>
        <p:spPr>
          <a:xfrm>
            <a:off x="0" y="192024"/>
            <a:ext cx="6016752" cy="430887"/>
          </a:xfrm>
        </p:spPr>
        <p:txBody>
          <a:bodyPr lIns="182880" rIns="182880" anchor="b" anchorCtr="0">
            <a:noAutofit/>
          </a:bodyPr>
          <a:lstStyle>
            <a:lvl1pPr algn="ctr">
              <a:defRPr sz="2200" baseline="0">
                <a:solidFill>
                  <a:schemeClr val="bg1"/>
                </a:solidFill>
              </a:defRPr>
            </a:lvl1pPr>
          </a:lstStyle>
          <a:p>
            <a:r>
              <a:rPr lang="en-US" dirty="0"/>
              <a:t>Click to Edit Title</a:t>
            </a:r>
          </a:p>
        </p:txBody>
      </p:sp>
      <p:sp>
        <p:nvSpPr>
          <p:cNvPr id="21" name="Text Placeholder 2"/>
          <p:cNvSpPr>
            <a:spLocks noGrp="1"/>
          </p:cNvSpPr>
          <p:nvPr>
            <p:ph type="body" sz="quarter" idx="11" hasCustomPrompt="1"/>
          </p:nvPr>
        </p:nvSpPr>
        <p:spPr>
          <a:xfrm>
            <a:off x="0" y="637660"/>
            <a:ext cx="6016752" cy="274320"/>
          </a:xfrm>
        </p:spPr>
        <p:txBody>
          <a:bodyPr wrap="square" lIns="182880" rIns="182880" anchor="ctr" anchorCtr="0">
            <a:noAutofit/>
          </a:bodyPr>
          <a:lstStyle>
            <a:lvl1pPr marL="0" indent="0" algn="ctr">
              <a:lnSpc>
                <a:spcPct val="100000"/>
              </a:lnSpc>
              <a:spcBef>
                <a:spcPts val="0"/>
              </a:spcBef>
              <a:buFont typeface="Arial" pitchFamily="34" charset="0"/>
              <a:buNone/>
              <a:defRPr sz="1800" b="0" cap="none" baseline="0">
                <a:solidFill>
                  <a:schemeClr val="accent1">
                    <a:lumMod val="40000"/>
                    <a:lumOff val="60000"/>
                  </a:schemeClr>
                </a:solidFill>
                <a:effectLst/>
                <a:latin typeface="+mj-lt"/>
              </a:defRPr>
            </a:lvl1pPr>
          </a:lstStyle>
          <a:p>
            <a:pPr lvl="0"/>
            <a:r>
              <a:rPr lang="en-US" dirty="0"/>
              <a:t>Click to edit subtitle</a:t>
            </a:r>
          </a:p>
        </p:txBody>
      </p:sp>
      <p:sp>
        <p:nvSpPr>
          <p:cNvPr id="5" name="Content Placeholder 3"/>
          <p:cNvSpPr>
            <a:spLocks noGrp="1"/>
          </p:cNvSpPr>
          <p:nvPr>
            <p:ph sz="quarter" idx="15" hasCustomPrompt="1"/>
          </p:nvPr>
        </p:nvSpPr>
        <p:spPr>
          <a:xfrm>
            <a:off x="0" y="920337"/>
            <a:ext cx="6016752" cy="4215653"/>
          </a:xfrm>
        </p:spPr>
        <p:txBody>
          <a:bodyPr wrap="square" lIns="365760" rIns="274320" bIns="91440" anchor="t" anchorCtr="0">
            <a:normAutofit/>
          </a:bodyPr>
          <a:lstStyle>
            <a:lvl1pPr>
              <a:buClr>
                <a:schemeClr val="accent2"/>
              </a:buClr>
              <a:defRPr sz="2000" baseline="0">
                <a:solidFill>
                  <a:schemeClr val="bg1"/>
                </a:solidFill>
              </a:defRPr>
            </a:lvl1pPr>
            <a:lvl2pPr>
              <a:buClr>
                <a:schemeClr val="bg1">
                  <a:lumMod val="75000"/>
                </a:schemeClr>
              </a:buClr>
              <a:defRPr baseline="0">
                <a:solidFill>
                  <a:schemeClr val="bg1">
                    <a:lumMod val="75000"/>
                  </a:schemeClr>
                </a:solidFill>
              </a:defRPr>
            </a:lvl2pPr>
            <a:lvl3pPr>
              <a:buClr>
                <a:schemeClr val="bg1">
                  <a:lumMod val="75000"/>
                </a:schemeClr>
              </a:buClr>
              <a:defRPr baseline="0">
                <a:solidFill>
                  <a:schemeClr val="bg1">
                    <a:lumMod val="75000"/>
                  </a:schemeClr>
                </a:solidFill>
              </a:defRPr>
            </a:lvl3pPr>
            <a:lvl4pPr>
              <a:defRPr baseline="0"/>
            </a:lvl4pPr>
            <a:lvl5pPr>
              <a:defRPr baseline="0"/>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29" name="Text Placeholder 2"/>
          <p:cNvSpPr>
            <a:spLocks noGrp="1"/>
          </p:cNvSpPr>
          <p:nvPr>
            <p:ph type="body" sz="quarter" idx="18"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accent1">
                    <a:lumMod val="40000"/>
                    <a:lumOff val="60000"/>
                  </a:schemeClr>
                </a:solidFill>
                <a:effectLst/>
                <a:latin typeface="+mj-lt"/>
              </a:defRPr>
            </a:lvl1pPr>
          </a:lstStyle>
          <a:p>
            <a:pPr lvl="0"/>
            <a:r>
              <a:rPr lang="en-US" dirty="0"/>
              <a:t>Click to Edit Industry</a:t>
            </a:r>
          </a:p>
        </p:txBody>
      </p:sp>
      <p:sp>
        <p:nvSpPr>
          <p:cNvPr id="30" name="Text Placeholder 4"/>
          <p:cNvSpPr>
            <a:spLocks noGrp="1"/>
          </p:cNvSpPr>
          <p:nvPr>
            <p:ph type="body" sz="quarter" idx="14" hasCustomPrompt="1"/>
          </p:nvPr>
        </p:nvSpPr>
        <p:spPr>
          <a:xfrm>
            <a:off x="6602878" y="776288"/>
            <a:ext cx="2448000" cy="2867308"/>
          </a:xfrm>
        </p:spPr>
        <p:txBody>
          <a:bodyPr wrap="square" anchor="t">
            <a:normAutofit/>
          </a:bodyPr>
          <a:lstStyle>
            <a:lvl1pPr marL="0" indent="-182880">
              <a:lnSpc>
                <a:spcPct val="85000"/>
              </a:lnSpc>
              <a:buFont typeface="Arial" pitchFamily="34" charset="0"/>
              <a:buNone/>
              <a:defRPr sz="1600" b="0" cap="none" baseline="0">
                <a:solidFill>
                  <a:schemeClr val="bg1">
                    <a:lumMod val="75000"/>
                  </a:schemeClr>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31" name="Text Placeholder 5"/>
          <p:cNvSpPr>
            <a:spLocks noGrp="1"/>
          </p:cNvSpPr>
          <p:nvPr>
            <p:ph type="body" sz="quarter" idx="16" hasCustomPrompt="1"/>
          </p:nvPr>
        </p:nvSpPr>
        <p:spPr>
          <a:xfrm>
            <a:off x="6598393" y="3649609"/>
            <a:ext cx="2450592" cy="286232"/>
          </a:xfrm>
        </p:spPr>
        <p:txBody>
          <a:bodyPr anchor="b" anchorCtr="0">
            <a:normAutofit/>
          </a:bodyPr>
          <a:lstStyle>
            <a:lvl1pPr marL="0" indent="0" algn="l">
              <a:lnSpc>
                <a:spcPct val="85000"/>
              </a:lnSpc>
              <a:buNone/>
              <a:defRPr sz="1400" b="0">
                <a:solidFill>
                  <a:schemeClr val="bg1"/>
                </a:solidFill>
                <a:effectLst/>
                <a:latin typeface="+mn-lt"/>
              </a:defRPr>
            </a:lvl1pPr>
          </a:lstStyle>
          <a:p>
            <a:pPr lvl="0"/>
            <a:r>
              <a:rPr lang="en-US" dirty="0"/>
              <a:t>Spokesperson’s Name</a:t>
            </a:r>
          </a:p>
        </p:txBody>
      </p:sp>
      <p:sp>
        <p:nvSpPr>
          <p:cNvPr id="32" name="Text Placeholder 6"/>
          <p:cNvSpPr>
            <a:spLocks noGrp="1"/>
          </p:cNvSpPr>
          <p:nvPr>
            <p:ph type="body" sz="quarter" idx="19" hasCustomPrompt="1"/>
          </p:nvPr>
        </p:nvSpPr>
        <p:spPr>
          <a:xfrm>
            <a:off x="6598393" y="3941853"/>
            <a:ext cx="2450592" cy="501885"/>
          </a:xfrm>
        </p:spPr>
        <p:txBody>
          <a:bodyPr wrap="square" anchor="t">
            <a:normAutofit/>
          </a:bodyPr>
          <a:lstStyle>
            <a:lvl1pPr marL="182880" indent="0" algn="l">
              <a:lnSpc>
                <a:spcPct val="85000"/>
              </a:lnSpc>
              <a:buNone/>
              <a:defRPr sz="1200">
                <a:solidFill>
                  <a:schemeClr val="bg1">
                    <a:lumMod val="85000"/>
                  </a:schemeClr>
                </a:solidFill>
                <a:effectLst/>
              </a:defRPr>
            </a:lvl1pPr>
          </a:lstStyle>
          <a:p>
            <a:pPr lvl="0"/>
            <a:r>
              <a:rPr lang="en-US" dirty="0"/>
              <a:t>Spokesperson’s Job Title</a:t>
            </a:r>
          </a:p>
        </p:txBody>
      </p:sp>
      <p:sp>
        <p:nvSpPr>
          <p:cNvPr id="33" name="Text Placeholder 7"/>
          <p:cNvSpPr>
            <a:spLocks noGrp="1"/>
          </p:cNvSpPr>
          <p:nvPr>
            <p:ph type="body" sz="quarter" idx="20"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a:t>Partner Name</a:t>
            </a:r>
          </a:p>
        </p:txBody>
      </p:sp>
      <p:sp>
        <p:nvSpPr>
          <p:cNvPr id="28" name="Slide Number Placeholder 4">
            <a:extLst>
              <a:ext uri="{FF2B5EF4-FFF2-40B4-BE49-F238E27FC236}">
                <a16:creationId xmlns:a16="http://schemas.microsoft.com/office/drawing/2014/main" id="{B279F9BF-EB2A-44BB-9789-9D5C0DC359E9}"/>
              </a:ext>
            </a:extLst>
          </p:cNvPr>
          <p:cNvSpPr>
            <a:spLocks noGrp="1"/>
          </p:cNvSpPr>
          <p:nvPr>
            <p:ph type="sldNum" sz="quarter" idx="21"/>
          </p:nvPr>
        </p:nvSpPr>
        <p:spPr>
          <a:xfrm>
            <a:off x="4114800" y="4690030"/>
            <a:ext cx="914400" cy="230832"/>
          </a:xfrm>
        </p:spPr>
        <p:txBody>
          <a:bodyPr/>
          <a:lstStyle/>
          <a:p>
            <a:fld id="{4976208B-6111-490B-8CEC-FFB249DB2100}" type="slidenum">
              <a:rPr lang="en-US" smtClean="0"/>
              <a:pPr/>
              <a:t>‹#›</a:t>
            </a:fld>
            <a:endParaRPr lang="en-US" dirty="0"/>
          </a:p>
        </p:txBody>
      </p:sp>
      <p:sp>
        <p:nvSpPr>
          <p:cNvPr id="36" name="Footer Placeholder 1">
            <a:extLst>
              <a:ext uri="{FF2B5EF4-FFF2-40B4-BE49-F238E27FC236}">
                <a16:creationId xmlns:a16="http://schemas.microsoft.com/office/drawing/2014/main" id="{05DCD700-51C3-4EB4-9A8F-03095044C92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428327425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AS - Main Customer Success Layout Blue 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19" name="Rectangle 18"/>
          <p:cNvSpPr/>
          <p:nvPr userDrawn="1"/>
        </p:nvSpPr>
        <p:spPr>
          <a:xfrm>
            <a:off x="6510268" y="0"/>
            <a:ext cx="263373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p:cNvSpPr>
            <a:spLocks noGrp="1"/>
          </p:cNvSpPr>
          <p:nvPr>
            <p:ph type="title" hasCustomPrompt="1"/>
          </p:nvPr>
        </p:nvSpPr>
        <p:spPr>
          <a:xfrm>
            <a:off x="0" y="192024"/>
            <a:ext cx="6510269" cy="429768"/>
          </a:xfrm>
        </p:spPr>
        <p:txBody>
          <a:bodyPr lIns="182880" rIns="182880"/>
          <a:lstStyle>
            <a:lvl1pPr algn="ctr">
              <a:defRPr sz="2200" baseline="0">
                <a:solidFill>
                  <a:schemeClr val="bg1"/>
                </a:solidFill>
                <a:latin typeface="+mj-lt"/>
              </a:defRPr>
            </a:lvl1pPr>
          </a:lstStyle>
          <a:p>
            <a:r>
              <a:rPr lang="en-US" dirty="0"/>
              <a:t>Click to Edit Title</a:t>
            </a:r>
          </a:p>
        </p:txBody>
      </p:sp>
      <p:sp>
        <p:nvSpPr>
          <p:cNvPr id="21" name="Text Placeholder 2"/>
          <p:cNvSpPr>
            <a:spLocks noGrp="1"/>
          </p:cNvSpPr>
          <p:nvPr>
            <p:ph type="body" sz="quarter" idx="11"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accent1">
                    <a:lumMod val="40000"/>
                    <a:lumOff val="60000"/>
                  </a:schemeClr>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643345"/>
            <a:ext cx="6510270" cy="3977640"/>
          </a:xfrm>
        </p:spPr>
        <p:txBody>
          <a:bodyPr wrap="square" lIns="365760" rIns="274320" anchor="t">
            <a:normAutofit/>
          </a:bodyPr>
          <a:lstStyle>
            <a:lvl1pPr>
              <a:buClr>
                <a:schemeClr val="accent2"/>
              </a:buClr>
              <a:defRPr sz="2000" baseline="0">
                <a:solidFill>
                  <a:schemeClr val="bg1"/>
                </a:solidFill>
                <a:latin typeface="+mn-lt"/>
              </a:defRPr>
            </a:lvl1pPr>
            <a:lvl2pPr>
              <a:buClr>
                <a:schemeClr val="bg1">
                  <a:lumMod val="75000"/>
                </a:schemeClr>
              </a:buClr>
              <a:defRPr baseline="0">
                <a:solidFill>
                  <a:schemeClr val="bg1">
                    <a:lumMod val="75000"/>
                  </a:schemeClr>
                </a:solidFill>
                <a:latin typeface="+mn-lt"/>
              </a:defRPr>
            </a:lvl2pPr>
            <a:lvl3pPr>
              <a:buClr>
                <a:schemeClr val="bg1">
                  <a:lumMod val="75000"/>
                </a:schemeClr>
              </a:buClr>
              <a:defRPr baseline="0">
                <a:solidFill>
                  <a:schemeClr val="bg1">
                    <a:lumMod val="75000"/>
                  </a:schemeClr>
                </a:solidFill>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776288"/>
            <a:ext cx="2448000" cy="1869230"/>
          </a:xfrm>
        </p:spPr>
        <p:txBody>
          <a:bodyPr wrap="square" anchor="t">
            <a:spAutoFit/>
          </a:bodyPr>
          <a:lstStyle>
            <a:lvl1pPr marL="0" indent="-182880">
              <a:lnSpc>
                <a:spcPct val="85000"/>
              </a:lnSpc>
              <a:buFont typeface="Arial" pitchFamily="34" charset="0"/>
              <a:buNone/>
              <a:defRPr sz="1600" b="0" cap="none" baseline="0">
                <a:solidFill>
                  <a:schemeClr val="bg1">
                    <a:lumMod val="75000"/>
                  </a:schemeClr>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spAutoFit/>
          </a:bodyPr>
          <a:lstStyle>
            <a:lvl1pPr marL="0" indent="0" algn="l">
              <a:lnSpc>
                <a:spcPct val="85000"/>
              </a:lnSpc>
              <a:buNone/>
              <a:defRPr sz="1400" b="0">
                <a:solidFill>
                  <a:schemeClr val="bg1">
                    <a:lumMod val="75000"/>
                  </a:schemeClr>
                </a:solidFill>
                <a:effectLst/>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598393" y="3941854"/>
            <a:ext cx="2450592" cy="258532"/>
          </a:xfrm>
        </p:spPr>
        <p:txBody>
          <a:bodyPr wrap="square" anchor="t">
            <a:spAutoFit/>
          </a:bodyPr>
          <a:lstStyle>
            <a:lvl1pPr marL="182880" indent="0" algn="l">
              <a:lnSpc>
                <a:spcPct val="85000"/>
              </a:lnSpc>
              <a:buNone/>
              <a:defRPr sz="1200">
                <a:solidFill>
                  <a:schemeClr val="bg1">
                    <a:lumMod val="75000"/>
                  </a:schemeClr>
                </a:solidFill>
                <a:effectLst/>
              </a:defRPr>
            </a:lvl1pPr>
          </a:lstStyle>
          <a:p>
            <a:pPr lvl="0"/>
            <a:r>
              <a:rPr lang="en-US" dirty="0"/>
              <a:t>Spokesperson’s Job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pPr/>
              <a:t>‹#›</a:t>
            </a:fld>
            <a:endParaRPr lang="en-US" dirty="0"/>
          </a:p>
        </p:txBody>
      </p:sp>
      <p:grpSp>
        <p:nvGrpSpPr>
          <p:cNvPr id="23" name="Group 22"/>
          <p:cNvGrpSpPr/>
          <p:nvPr userDrawn="1"/>
        </p:nvGrpSpPr>
        <p:grpSpPr>
          <a:xfrm>
            <a:off x="8427835" y="4765184"/>
            <a:ext cx="526892" cy="220528"/>
            <a:chOff x="6145213" y="4384676"/>
            <a:chExt cx="1582738" cy="649287"/>
          </a:xfrm>
          <a:solidFill>
            <a:schemeClr val="bg1"/>
          </a:solidFill>
        </p:grpSpPr>
        <p:sp>
          <p:nvSpPr>
            <p:cNvPr id="24"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1">
            <a:extLst>
              <a:ext uri="{FF2B5EF4-FFF2-40B4-BE49-F238E27FC236}">
                <a16:creationId xmlns:a16="http://schemas.microsoft.com/office/drawing/2014/main" id="{0EDF2830-051A-467F-9888-128DF8FAA53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271058234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AS - Section Header - Dark Blue">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2998"/>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spcBef>
                <a:spcPts val="800"/>
              </a:spcBef>
              <a:buFont typeface="Arial" pitchFamily="34" charset="0"/>
              <a:buNone/>
              <a:defRPr sz="2000" b="0" i="0" cap="none" baseline="0">
                <a:solidFill>
                  <a:schemeClr val="bg1"/>
                </a:solidFill>
                <a:latin typeface="+mn-lt"/>
              </a:defRPr>
            </a:lvl1pPr>
          </a:lstStyle>
          <a:p>
            <a:pPr lvl="0"/>
            <a:r>
              <a:rPr lang="en-US" dirty="0"/>
              <a:t>Click to edit 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1"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Slide Number Placeholder 4">
            <a:extLst>
              <a:ext uri="{FF2B5EF4-FFF2-40B4-BE49-F238E27FC236}">
                <a16:creationId xmlns:a16="http://schemas.microsoft.com/office/drawing/2014/main" id="{3C21DB71-F348-44D2-8DCA-45E89CD9BB75}"/>
              </a:ext>
            </a:extLst>
          </p:cNvPr>
          <p:cNvSpPr>
            <a:spLocks noGrp="1"/>
          </p:cNvSpPr>
          <p:nvPr>
            <p:ph type="sldNum" sz="quarter" idx="14"/>
          </p:nvPr>
        </p:nvSpPr>
        <p:spPr>
          <a:xfrm>
            <a:off x="4114800" y="4690030"/>
            <a:ext cx="914400" cy="230832"/>
          </a:xfrm>
        </p:spPr>
        <p:txBody>
          <a:bodyPr/>
          <a:lstStyle/>
          <a:p>
            <a:fld id="{4976208B-6111-490B-8CEC-FFB249DB2100}" type="slidenum">
              <a:rPr lang="en-US" smtClean="0"/>
              <a:pPr/>
              <a:t>‹#›</a:t>
            </a:fld>
            <a:endParaRPr lang="en-US" dirty="0"/>
          </a:p>
        </p:txBody>
      </p:sp>
      <p:sp>
        <p:nvSpPr>
          <p:cNvPr id="20" name="Footer Placeholder 1">
            <a:extLst>
              <a:ext uri="{FF2B5EF4-FFF2-40B4-BE49-F238E27FC236}">
                <a16:creationId xmlns:a16="http://schemas.microsoft.com/office/drawing/2014/main" id="{D51A206D-00EF-4B05-94A6-8226F02EFBB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167603382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SAS - 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a:xfrm>
            <a:off x="8017883" y="4527567"/>
            <a:ext cx="844014" cy="449260"/>
            <a:chOff x="7048500" y="4889500"/>
            <a:chExt cx="1622426" cy="863600"/>
          </a:xfrm>
        </p:grpSpPr>
        <p:sp>
          <p:nvSpPr>
            <p:cNvPr id="11" name="Freeform 6"/>
            <p:cNvSpPr>
              <a:spLocks/>
            </p:cNvSpPr>
            <p:nvPr userDrawn="1"/>
          </p:nvSpPr>
          <p:spPr bwMode="auto">
            <a:xfrm>
              <a:off x="7089775" y="5645150"/>
              <a:ext cx="87313" cy="100013"/>
            </a:xfrm>
            <a:custGeom>
              <a:avLst/>
              <a:gdLst>
                <a:gd name="T0" fmla="*/ 0 w 218"/>
                <a:gd name="T1" fmla="*/ 0 h 249"/>
                <a:gd name="T2" fmla="*/ 218 w 218"/>
                <a:gd name="T3" fmla="*/ 0 h 249"/>
                <a:gd name="T4" fmla="*/ 218 w 218"/>
                <a:gd name="T5" fmla="*/ 63 h 249"/>
                <a:gd name="T6" fmla="*/ 147 w 218"/>
                <a:gd name="T7" fmla="*/ 63 h 249"/>
                <a:gd name="T8" fmla="*/ 147 w 218"/>
                <a:gd name="T9" fmla="*/ 249 h 249"/>
                <a:gd name="T10" fmla="*/ 71 w 218"/>
                <a:gd name="T11" fmla="*/ 249 h 249"/>
                <a:gd name="T12" fmla="*/ 71 w 218"/>
                <a:gd name="T13" fmla="*/ 63 h 249"/>
                <a:gd name="T14" fmla="*/ 0 w 218"/>
                <a:gd name="T15" fmla="*/ 63 h 249"/>
                <a:gd name="T16" fmla="*/ 0 w 218"/>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49">
                  <a:moveTo>
                    <a:pt x="0" y="0"/>
                  </a:moveTo>
                  <a:lnTo>
                    <a:pt x="218" y="0"/>
                  </a:lnTo>
                  <a:lnTo>
                    <a:pt x="218" y="63"/>
                  </a:lnTo>
                  <a:lnTo>
                    <a:pt x="147" y="63"/>
                  </a:lnTo>
                  <a:lnTo>
                    <a:pt x="147" y="249"/>
                  </a:lnTo>
                  <a:lnTo>
                    <a:pt x="71" y="249"/>
                  </a:lnTo>
                  <a:lnTo>
                    <a:pt x="71"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7185025" y="5645150"/>
              <a:ext cx="88900" cy="100013"/>
            </a:xfrm>
            <a:custGeom>
              <a:avLst/>
              <a:gdLst>
                <a:gd name="T0" fmla="*/ 0 w 227"/>
                <a:gd name="T1" fmla="*/ 0 h 249"/>
                <a:gd name="T2" fmla="*/ 77 w 227"/>
                <a:gd name="T3" fmla="*/ 0 h 249"/>
                <a:gd name="T4" fmla="*/ 77 w 227"/>
                <a:gd name="T5" fmla="*/ 86 h 249"/>
                <a:gd name="T6" fmla="*/ 149 w 227"/>
                <a:gd name="T7" fmla="*/ 86 h 249"/>
                <a:gd name="T8" fmla="*/ 149 w 227"/>
                <a:gd name="T9" fmla="*/ 0 h 249"/>
                <a:gd name="T10" fmla="*/ 227 w 227"/>
                <a:gd name="T11" fmla="*/ 0 h 249"/>
                <a:gd name="T12" fmla="*/ 227 w 227"/>
                <a:gd name="T13" fmla="*/ 249 h 249"/>
                <a:gd name="T14" fmla="*/ 149 w 227"/>
                <a:gd name="T15" fmla="*/ 249 h 249"/>
                <a:gd name="T16" fmla="*/ 149 w 227"/>
                <a:gd name="T17" fmla="*/ 150 h 249"/>
                <a:gd name="T18" fmla="*/ 77 w 227"/>
                <a:gd name="T19" fmla="*/ 150 h 249"/>
                <a:gd name="T20" fmla="*/ 77 w 227"/>
                <a:gd name="T21" fmla="*/ 249 h 249"/>
                <a:gd name="T22" fmla="*/ 0 w 227"/>
                <a:gd name="T23" fmla="*/ 249 h 249"/>
                <a:gd name="T24" fmla="*/ 0 w 227"/>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49">
                  <a:moveTo>
                    <a:pt x="0" y="0"/>
                  </a:moveTo>
                  <a:lnTo>
                    <a:pt x="77" y="0"/>
                  </a:lnTo>
                  <a:lnTo>
                    <a:pt x="77" y="86"/>
                  </a:lnTo>
                  <a:lnTo>
                    <a:pt x="149" y="86"/>
                  </a:lnTo>
                  <a:lnTo>
                    <a:pt x="149" y="0"/>
                  </a:lnTo>
                  <a:lnTo>
                    <a:pt x="227" y="0"/>
                  </a:lnTo>
                  <a:lnTo>
                    <a:pt x="227" y="249"/>
                  </a:lnTo>
                  <a:lnTo>
                    <a:pt x="149" y="249"/>
                  </a:lnTo>
                  <a:lnTo>
                    <a:pt x="149" y="150"/>
                  </a:lnTo>
                  <a:lnTo>
                    <a:pt x="77" y="150"/>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285038" y="5645150"/>
              <a:ext cx="82550" cy="100013"/>
            </a:xfrm>
            <a:custGeom>
              <a:avLst/>
              <a:gdLst>
                <a:gd name="T0" fmla="*/ 0 w 212"/>
                <a:gd name="T1" fmla="*/ 0 h 249"/>
                <a:gd name="T2" fmla="*/ 208 w 212"/>
                <a:gd name="T3" fmla="*/ 0 h 249"/>
                <a:gd name="T4" fmla="*/ 208 w 212"/>
                <a:gd name="T5" fmla="*/ 63 h 249"/>
                <a:gd name="T6" fmla="*/ 78 w 212"/>
                <a:gd name="T7" fmla="*/ 63 h 249"/>
                <a:gd name="T8" fmla="*/ 78 w 212"/>
                <a:gd name="T9" fmla="*/ 94 h 249"/>
                <a:gd name="T10" fmla="*/ 196 w 212"/>
                <a:gd name="T11" fmla="*/ 94 h 249"/>
                <a:gd name="T12" fmla="*/ 196 w 212"/>
                <a:gd name="T13" fmla="*/ 154 h 249"/>
                <a:gd name="T14" fmla="*/ 78 w 212"/>
                <a:gd name="T15" fmla="*/ 154 h 249"/>
                <a:gd name="T16" fmla="*/ 78 w 212"/>
                <a:gd name="T17" fmla="*/ 185 h 249"/>
                <a:gd name="T18" fmla="*/ 212 w 212"/>
                <a:gd name="T19" fmla="*/ 185 h 249"/>
                <a:gd name="T20" fmla="*/ 212 w 212"/>
                <a:gd name="T21" fmla="*/ 249 h 249"/>
                <a:gd name="T22" fmla="*/ 0 w 212"/>
                <a:gd name="T23" fmla="*/ 249 h 249"/>
                <a:gd name="T24" fmla="*/ 0 w 212"/>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49">
                  <a:moveTo>
                    <a:pt x="0" y="0"/>
                  </a:moveTo>
                  <a:lnTo>
                    <a:pt x="208" y="0"/>
                  </a:lnTo>
                  <a:lnTo>
                    <a:pt x="208" y="63"/>
                  </a:lnTo>
                  <a:lnTo>
                    <a:pt x="78" y="63"/>
                  </a:lnTo>
                  <a:lnTo>
                    <a:pt x="78" y="94"/>
                  </a:lnTo>
                  <a:lnTo>
                    <a:pt x="196" y="94"/>
                  </a:lnTo>
                  <a:lnTo>
                    <a:pt x="196" y="154"/>
                  </a:lnTo>
                  <a:lnTo>
                    <a:pt x="78" y="154"/>
                  </a:lnTo>
                  <a:lnTo>
                    <a:pt x="78" y="185"/>
                  </a:lnTo>
                  <a:lnTo>
                    <a:pt x="212" y="185"/>
                  </a:lnTo>
                  <a:lnTo>
                    <a:pt x="212"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7426325" y="5645150"/>
              <a:ext cx="87313" cy="100013"/>
            </a:xfrm>
            <a:custGeom>
              <a:avLst/>
              <a:gdLst>
                <a:gd name="T0" fmla="*/ 77 w 221"/>
                <a:gd name="T1" fmla="*/ 63 h 249"/>
                <a:gd name="T2" fmla="*/ 77 w 221"/>
                <a:gd name="T3" fmla="*/ 114 h 249"/>
                <a:gd name="T4" fmla="*/ 107 w 221"/>
                <a:gd name="T5" fmla="*/ 114 h 249"/>
                <a:gd name="T6" fmla="*/ 117 w 221"/>
                <a:gd name="T7" fmla="*/ 114 h 249"/>
                <a:gd name="T8" fmla="*/ 126 w 221"/>
                <a:gd name="T9" fmla="*/ 113 h 249"/>
                <a:gd name="T10" fmla="*/ 135 w 221"/>
                <a:gd name="T11" fmla="*/ 111 h 249"/>
                <a:gd name="T12" fmla="*/ 142 w 221"/>
                <a:gd name="T13" fmla="*/ 106 h 249"/>
                <a:gd name="T14" fmla="*/ 146 w 221"/>
                <a:gd name="T15" fmla="*/ 98 h 249"/>
                <a:gd name="T16" fmla="*/ 148 w 221"/>
                <a:gd name="T17" fmla="*/ 87 h 249"/>
                <a:gd name="T18" fmla="*/ 146 w 221"/>
                <a:gd name="T19" fmla="*/ 76 h 249"/>
                <a:gd name="T20" fmla="*/ 141 w 221"/>
                <a:gd name="T21" fmla="*/ 69 h 249"/>
                <a:gd name="T22" fmla="*/ 132 w 221"/>
                <a:gd name="T23" fmla="*/ 66 h 249"/>
                <a:gd name="T24" fmla="*/ 122 w 221"/>
                <a:gd name="T25" fmla="*/ 63 h 249"/>
                <a:gd name="T26" fmla="*/ 111 w 221"/>
                <a:gd name="T27" fmla="*/ 63 h 249"/>
                <a:gd name="T28" fmla="*/ 77 w 221"/>
                <a:gd name="T29" fmla="*/ 63 h 249"/>
                <a:gd name="T30" fmla="*/ 0 w 221"/>
                <a:gd name="T31" fmla="*/ 0 h 249"/>
                <a:gd name="T32" fmla="*/ 128 w 221"/>
                <a:gd name="T33" fmla="*/ 0 h 249"/>
                <a:gd name="T34" fmla="*/ 152 w 221"/>
                <a:gd name="T35" fmla="*/ 1 h 249"/>
                <a:gd name="T36" fmla="*/ 172 w 221"/>
                <a:gd name="T37" fmla="*/ 7 h 249"/>
                <a:gd name="T38" fmla="*/ 188 w 221"/>
                <a:gd name="T39" fmla="*/ 17 h 249"/>
                <a:gd name="T40" fmla="*/ 201 w 221"/>
                <a:gd name="T41" fmla="*/ 28 h 249"/>
                <a:gd name="T42" fmla="*/ 209 w 221"/>
                <a:gd name="T43" fmla="*/ 42 h 249"/>
                <a:gd name="T44" fmla="*/ 216 w 221"/>
                <a:gd name="T45" fmla="*/ 56 h 249"/>
                <a:gd name="T46" fmla="*/ 219 w 221"/>
                <a:gd name="T47" fmla="*/ 71 h 249"/>
                <a:gd name="T48" fmla="*/ 221 w 221"/>
                <a:gd name="T49" fmla="*/ 84 h 249"/>
                <a:gd name="T50" fmla="*/ 218 w 221"/>
                <a:gd name="T51" fmla="*/ 108 h 249"/>
                <a:gd name="T52" fmla="*/ 212 w 221"/>
                <a:gd name="T53" fmla="*/ 129 h 249"/>
                <a:gd name="T54" fmla="*/ 201 w 221"/>
                <a:gd name="T55" fmla="*/ 145 h 249"/>
                <a:gd name="T56" fmla="*/ 186 w 221"/>
                <a:gd name="T57" fmla="*/ 158 h 249"/>
                <a:gd name="T58" fmla="*/ 167 w 221"/>
                <a:gd name="T59" fmla="*/ 167 h 249"/>
                <a:gd name="T60" fmla="*/ 146 w 221"/>
                <a:gd name="T61" fmla="*/ 172 h 249"/>
                <a:gd name="T62" fmla="*/ 122 w 221"/>
                <a:gd name="T63" fmla="*/ 174 h 249"/>
                <a:gd name="T64" fmla="*/ 77 w 221"/>
                <a:gd name="T65" fmla="*/ 174 h 249"/>
                <a:gd name="T66" fmla="*/ 77 w 221"/>
                <a:gd name="T67" fmla="*/ 249 h 249"/>
                <a:gd name="T68" fmla="*/ 0 w 221"/>
                <a:gd name="T69" fmla="*/ 249 h 249"/>
                <a:gd name="T70" fmla="*/ 0 w 221"/>
                <a:gd name="T7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249">
                  <a:moveTo>
                    <a:pt x="77" y="63"/>
                  </a:moveTo>
                  <a:lnTo>
                    <a:pt x="77" y="114"/>
                  </a:lnTo>
                  <a:lnTo>
                    <a:pt x="107" y="114"/>
                  </a:lnTo>
                  <a:lnTo>
                    <a:pt x="117" y="114"/>
                  </a:lnTo>
                  <a:lnTo>
                    <a:pt x="126" y="113"/>
                  </a:lnTo>
                  <a:lnTo>
                    <a:pt x="135" y="111"/>
                  </a:lnTo>
                  <a:lnTo>
                    <a:pt x="142" y="106"/>
                  </a:lnTo>
                  <a:lnTo>
                    <a:pt x="146" y="98"/>
                  </a:lnTo>
                  <a:lnTo>
                    <a:pt x="148" y="87"/>
                  </a:lnTo>
                  <a:lnTo>
                    <a:pt x="146" y="76"/>
                  </a:lnTo>
                  <a:lnTo>
                    <a:pt x="141" y="69"/>
                  </a:lnTo>
                  <a:lnTo>
                    <a:pt x="132" y="66"/>
                  </a:lnTo>
                  <a:lnTo>
                    <a:pt x="122" y="63"/>
                  </a:lnTo>
                  <a:lnTo>
                    <a:pt x="111" y="63"/>
                  </a:lnTo>
                  <a:lnTo>
                    <a:pt x="77" y="63"/>
                  </a:lnTo>
                  <a:close/>
                  <a:moveTo>
                    <a:pt x="0" y="0"/>
                  </a:moveTo>
                  <a:lnTo>
                    <a:pt x="128" y="0"/>
                  </a:lnTo>
                  <a:lnTo>
                    <a:pt x="152" y="1"/>
                  </a:lnTo>
                  <a:lnTo>
                    <a:pt x="172" y="7"/>
                  </a:lnTo>
                  <a:lnTo>
                    <a:pt x="188" y="17"/>
                  </a:lnTo>
                  <a:lnTo>
                    <a:pt x="201" y="28"/>
                  </a:lnTo>
                  <a:lnTo>
                    <a:pt x="209" y="42"/>
                  </a:lnTo>
                  <a:lnTo>
                    <a:pt x="216" y="56"/>
                  </a:lnTo>
                  <a:lnTo>
                    <a:pt x="219" y="71"/>
                  </a:lnTo>
                  <a:lnTo>
                    <a:pt x="221" y="84"/>
                  </a:lnTo>
                  <a:lnTo>
                    <a:pt x="218" y="108"/>
                  </a:lnTo>
                  <a:lnTo>
                    <a:pt x="212" y="129"/>
                  </a:lnTo>
                  <a:lnTo>
                    <a:pt x="201" y="145"/>
                  </a:lnTo>
                  <a:lnTo>
                    <a:pt x="186" y="158"/>
                  </a:lnTo>
                  <a:lnTo>
                    <a:pt x="167" y="167"/>
                  </a:lnTo>
                  <a:lnTo>
                    <a:pt x="146" y="172"/>
                  </a:lnTo>
                  <a:lnTo>
                    <a:pt x="122" y="174"/>
                  </a:lnTo>
                  <a:lnTo>
                    <a:pt x="77" y="174"/>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noEditPoints="1"/>
            </p:cNvSpPr>
            <p:nvPr userDrawn="1"/>
          </p:nvSpPr>
          <p:spPr bwMode="auto">
            <a:xfrm>
              <a:off x="7516813" y="5643563"/>
              <a:ext cx="100013" cy="103188"/>
            </a:xfrm>
            <a:custGeom>
              <a:avLst/>
              <a:gdLst>
                <a:gd name="T0" fmla="*/ 126 w 253"/>
                <a:gd name="T1" fmla="*/ 63 h 262"/>
                <a:gd name="T2" fmla="*/ 117 w 253"/>
                <a:gd name="T3" fmla="*/ 64 h 262"/>
                <a:gd name="T4" fmla="*/ 108 w 253"/>
                <a:gd name="T5" fmla="*/ 66 h 262"/>
                <a:gd name="T6" fmla="*/ 98 w 253"/>
                <a:gd name="T7" fmla="*/ 71 h 262"/>
                <a:gd name="T8" fmla="*/ 90 w 253"/>
                <a:gd name="T9" fmla="*/ 80 h 262"/>
                <a:gd name="T10" fmla="*/ 84 w 253"/>
                <a:gd name="T11" fmla="*/ 93 h 262"/>
                <a:gd name="T12" fmla="*/ 79 w 253"/>
                <a:gd name="T13" fmla="*/ 110 h 262"/>
                <a:gd name="T14" fmla="*/ 76 w 253"/>
                <a:gd name="T15" fmla="*/ 131 h 262"/>
                <a:gd name="T16" fmla="*/ 79 w 253"/>
                <a:gd name="T17" fmla="*/ 152 h 262"/>
                <a:gd name="T18" fmla="*/ 84 w 253"/>
                <a:gd name="T19" fmla="*/ 169 h 262"/>
                <a:gd name="T20" fmla="*/ 90 w 253"/>
                <a:gd name="T21" fmla="*/ 181 h 262"/>
                <a:gd name="T22" fmla="*/ 98 w 253"/>
                <a:gd name="T23" fmla="*/ 191 h 262"/>
                <a:gd name="T24" fmla="*/ 108 w 253"/>
                <a:gd name="T25" fmla="*/ 196 h 262"/>
                <a:gd name="T26" fmla="*/ 117 w 253"/>
                <a:gd name="T27" fmla="*/ 199 h 262"/>
                <a:gd name="T28" fmla="*/ 126 w 253"/>
                <a:gd name="T29" fmla="*/ 200 h 262"/>
                <a:gd name="T30" fmla="*/ 136 w 253"/>
                <a:gd name="T31" fmla="*/ 199 h 262"/>
                <a:gd name="T32" fmla="*/ 144 w 253"/>
                <a:gd name="T33" fmla="*/ 196 h 262"/>
                <a:gd name="T34" fmla="*/ 154 w 253"/>
                <a:gd name="T35" fmla="*/ 191 h 262"/>
                <a:gd name="T36" fmla="*/ 163 w 253"/>
                <a:gd name="T37" fmla="*/ 181 h 262"/>
                <a:gd name="T38" fmla="*/ 169 w 253"/>
                <a:gd name="T39" fmla="*/ 169 h 262"/>
                <a:gd name="T40" fmla="*/ 174 w 253"/>
                <a:gd name="T41" fmla="*/ 152 h 262"/>
                <a:gd name="T42" fmla="*/ 176 w 253"/>
                <a:gd name="T43" fmla="*/ 131 h 262"/>
                <a:gd name="T44" fmla="*/ 174 w 253"/>
                <a:gd name="T45" fmla="*/ 110 h 262"/>
                <a:gd name="T46" fmla="*/ 169 w 253"/>
                <a:gd name="T47" fmla="*/ 93 h 262"/>
                <a:gd name="T48" fmla="*/ 163 w 253"/>
                <a:gd name="T49" fmla="*/ 80 h 262"/>
                <a:gd name="T50" fmla="*/ 154 w 253"/>
                <a:gd name="T51" fmla="*/ 71 h 262"/>
                <a:gd name="T52" fmla="*/ 144 w 253"/>
                <a:gd name="T53" fmla="*/ 66 h 262"/>
                <a:gd name="T54" fmla="*/ 136 w 253"/>
                <a:gd name="T55" fmla="*/ 64 h 262"/>
                <a:gd name="T56" fmla="*/ 126 w 253"/>
                <a:gd name="T57" fmla="*/ 63 h 262"/>
                <a:gd name="T58" fmla="*/ 126 w 253"/>
                <a:gd name="T59" fmla="*/ 0 h 262"/>
                <a:gd name="T60" fmla="*/ 157 w 253"/>
                <a:gd name="T61" fmla="*/ 3 h 262"/>
                <a:gd name="T62" fmla="*/ 184 w 253"/>
                <a:gd name="T63" fmla="*/ 13 h 262"/>
                <a:gd name="T64" fmla="*/ 208 w 253"/>
                <a:gd name="T65" fmla="*/ 28 h 262"/>
                <a:gd name="T66" fmla="*/ 227 w 253"/>
                <a:gd name="T67" fmla="*/ 48 h 262"/>
                <a:gd name="T68" fmla="*/ 241 w 253"/>
                <a:gd name="T69" fmla="*/ 71 h 262"/>
                <a:gd name="T70" fmla="*/ 250 w 253"/>
                <a:gd name="T71" fmla="*/ 100 h 262"/>
                <a:gd name="T72" fmla="*/ 253 w 253"/>
                <a:gd name="T73" fmla="*/ 131 h 262"/>
                <a:gd name="T74" fmla="*/ 250 w 253"/>
                <a:gd name="T75" fmla="*/ 162 h 262"/>
                <a:gd name="T76" fmla="*/ 241 w 253"/>
                <a:gd name="T77" fmla="*/ 191 h 262"/>
                <a:gd name="T78" fmla="*/ 227 w 253"/>
                <a:gd name="T79" fmla="*/ 215 h 262"/>
                <a:gd name="T80" fmla="*/ 208 w 253"/>
                <a:gd name="T81" fmla="*/ 235 h 262"/>
                <a:gd name="T82" fmla="*/ 184 w 253"/>
                <a:gd name="T83" fmla="*/ 250 h 262"/>
                <a:gd name="T84" fmla="*/ 157 w 253"/>
                <a:gd name="T85" fmla="*/ 260 h 262"/>
                <a:gd name="T86" fmla="*/ 126 w 253"/>
                <a:gd name="T87" fmla="*/ 262 h 262"/>
                <a:gd name="T88" fmla="*/ 96 w 253"/>
                <a:gd name="T89" fmla="*/ 260 h 262"/>
                <a:gd name="T90" fmla="*/ 69 w 253"/>
                <a:gd name="T91" fmla="*/ 250 h 262"/>
                <a:gd name="T92" fmla="*/ 45 w 253"/>
                <a:gd name="T93" fmla="*/ 235 h 262"/>
                <a:gd name="T94" fmla="*/ 25 w 253"/>
                <a:gd name="T95" fmla="*/ 215 h 262"/>
                <a:gd name="T96" fmla="*/ 11 w 253"/>
                <a:gd name="T97" fmla="*/ 191 h 262"/>
                <a:gd name="T98" fmla="*/ 3 w 253"/>
                <a:gd name="T99" fmla="*/ 162 h 262"/>
                <a:gd name="T100" fmla="*/ 0 w 253"/>
                <a:gd name="T101" fmla="*/ 131 h 262"/>
                <a:gd name="T102" fmla="*/ 3 w 253"/>
                <a:gd name="T103" fmla="*/ 100 h 262"/>
                <a:gd name="T104" fmla="*/ 11 w 253"/>
                <a:gd name="T105" fmla="*/ 71 h 262"/>
                <a:gd name="T106" fmla="*/ 25 w 253"/>
                <a:gd name="T107" fmla="*/ 48 h 262"/>
                <a:gd name="T108" fmla="*/ 45 w 253"/>
                <a:gd name="T109" fmla="*/ 28 h 262"/>
                <a:gd name="T110" fmla="*/ 69 w 253"/>
                <a:gd name="T111" fmla="*/ 13 h 262"/>
                <a:gd name="T112" fmla="*/ 96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7" y="64"/>
                  </a:lnTo>
                  <a:lnTo>
                    <a:pt x="108" y="66"/>
                  </a:lnTo>
                  <a:lnTo>
                    <a:pt x="98" y="71"/>
                  </a:lnTo>
                  <a:lnTo>
                    <a:pt x="90" y="80"/>
                  </a:lnTo>
                  <a:lnTo>
                    <a:pt x="84" y="93"/>
                  </a:lnTo>
                  <a:lnTo>
                    <a:pt x="79" y="110"/>
                  </a:lnTo>
                  <a:lnTo>
                    <a:pt x="76" y="131"/>
                  </a:lnTo>
                  <a:lnTo>
                    <a:pt x="79" y="152"/>
                  </a:lnTo>
                  <a:lnTo>
                    <a:pt x="84" y="169"/>
                  </a:lnTo>
                  <a:lnTo>
                    <a:pt x="90" y="181"/>
                  </a:lnTo>
                  <a:lnTo>
                    <a:pt x="98" y="191"/>
                  </a:lnTo>
                  <a:lnTo>
                    <a:pt x="108" y="196"/>
                  </a:lnTo>
                  <a:lnTo>
                    <a:pt x="117" y="199"/>
                  </a:lnTo>
                  <a:lnTo>
                    <a:pt x="126" y="200"/>
                  </a:lnTo>
                  <a:lnTo>
                    <a:pt x="136" y="199"/>
                  </a:lnTo>
                  <a:lnTo>
                    <a:pt x="144" y="196"/>
                  </a:lnTo>
                  <a:lnTo>
                    <a:pt x="154" y="191"/>
                  </a:lnTo>
                  <a:lnTo>
                    <a:pt x="163" y="181"/>
                  </a:lnTo>
                  <a:lnTo>
                    <a:pt x="169" y="169"/>
                  </a:lnTo>
                  <a:lnTo>
                    <a:pt x="174" y="152"/>
                  </a:lnTo>
                  <a:lnTo>
                    <a:pt x="176" y="131"/>
                  </a:lnTo>
                  <a:lnTo>
                    <a:pt x="174" y="110"/>
                  </a:lnTo>
                  <a:lnTo>
                    <a:pt x="169" y="93"/>
                  </a:lnTo>
                  <a:lnTo>
                    <a:pt x="163" y="80"/>
                  </a:lnTo>
                  <a:lnTo>
                    <a:pt x="154" y="71"/>
                  </a:lnTo>
                  <a:lnTo>
                    <a:pt x="144" y="66"/>
                  </a:lnTo>
                  <a:lnTo>
                    <a:pt x="136" y="64"/>
                  </a:lnTo>
                  <a:lnTo>
                    <a:pt x="126" y="63"/>
                  </a:lnTo>
                  <a:close/>
                  <a:moveTo>
                    <a:pt x="126" y="0"/>
                  </a:moveTo>
                  <a:lnTo>
                    <a:pt x="157" y="3"/>
                  </a:lnTo>
                  <a:lnTo>
                    <a:pt x="184" y="13"/>
                  </a:lnTo>
                  <a:lnTo>
                    <a:pt x="208" y="28"/>
                  </a:lnTo>
                  <a:lnTo>
                    <a:pt x="227" y="48"/>
                  </a:lnTo>
                  <a:lnTo>
                    <a:pt x="241" y="71"/>
                  </a:lnTo>
                  <a:lnTo>
                    <a:pt x="250" y="100"/>
                  </a:lnTo>
                  <a:lnTo>
                    <a:pt x="253" y="131"/>
                  </a:lnTo>
                  <a:lnTo>
                    <a:pt x="250" y="162"/>
                  </a:lnTo>
                  <a:lnTo>
                    <a:pt x="241" y="191"/>
                  </a:lnTo>
                  <a:lnTo>
                    <a:pt x="227" y="215"/>
                  </a:lnTo>
                  <a:lnTo>
                    <a:pt x="208" y="235"/>
                  </a:lnTo>
                  <a:lnTo>
                    <a:pt x="184" y="250"/>
                  </a:lnTo>
                  <a:lnTo>
                    <a:pt x="157" y="260"/>
                  </a:lnTo>
                  <a:lnTo>
                    <a:pt x="126" y="262"/>
                  </a:lnTo>
                  <a:lnTo>
                    <a:pt x="96" y="260"/>
                  </a:lnTo>
                  <a:lnTo>
                    <a:pt x="69" y="250"/>
                  </a:lnTo>
                  <a:lnTo>
                    <a:pt x="45" y="235"/>
                  </a:lnTo>
                  <a:lnTo>
                    <a:pt x="25" y="215"/>
                  </a:lnTo>
                  <a:lnTo>
                    <a:pt x="11" y="191"/>
                  </a:lnTo>
                  <a:lnTo>
                    <a:pt x="3" y="162"/>
                  </a:lnTo>
                  <a:lnTo>
                    <a:pt x="0" y="131"/>
                  </a:lnTo>
                  <a:lnTo>
                    <a:pt x="3" y="100"/>
                  </a:lnTo>
                  <a:lnTo>
                    <a:pt x="11" y="71"/>
                  </a:lnTo>
                  <a:lnTo>
                    <a:pt x="25" y="48"/>
                  </a:lnTo>
                  <a:lnTo>
                    <a:pt x="45" y="28"/>
                  </a:lnTo>
                  <a:lnTo>
                    <a:pt x="69" y="13"/>
                  </a:lnTo>
                  <a:lnTo>
                    <a:pt x="96"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7612063" y="5645150"/>
              <a:ext cx="136525" cy="100013"/>
            </a:xfrm>
            <a:custGeom>
              <a:avLst/>
              <a:gdLst>
                <a:gd name="T0" fmla="*/ 0 w 342"/>
                <a:gd name="T1" fmla="*/ 0 h 249"/>
                <a:gd name="T2" fmla="*/ 76 w 342"/>
                <a:gd name="T3" fmla="*/ 0 h 249"/>
                <a:gd name="T4" fmla="*/ 107 w 342"/>
                <a:gd name="T5" fmla="*/ 154 h 249"/>
                <a:gd name="T6" fmla="*/ 107 w 342"/>
                <a:gd name="T7" fmla="*/ 154 h 249"/>
                <a:gd name="T8" fmla="*/ 137 w 342"/>
                <a:gd name="T9" fmla="*/ 0 h 249"/>
                <a:gd name="T10" fmla="*/ 205 w 342"/>
                <a:gd name="T11" fmla="*/ 0 h 249"/>
                <a:gd name="T12" fmla="*/ 235 w 342"/>
                <a:gd name="T13" fmla="*/ 155 h 249"/>
                <a:gd name="T14" fmla="*/ 235 w 342"/>
                <a:gd name="T15" fmla="*/ 155 h 249"/>
                <a:gd name="T16" fmla="*/ 266 w 342"/>
                <a:gd name="T17" fmla="*/ 0 h 249"/>
                <a:gd name="T18" fmla="*/ 342 w 342"/>
                <a:gd name="T19" fmla="*/ 0 h 249"/>
                <a:gd name="T20" fmla="*/ 273 w 342"/>
                <a:gd name="T21" fmla="*/ 249 h 249"/>
                <a:gd name="T22" fmla="*/ 198 w 342"/>
                <a:gd name="T23" fmla="*/ 249 h 249"/>
                <a:gd name="T24" fmla="*/ 171 w 342"/>
                <a:gd name="T25" fmla="*/ 97 h 249"/>
                <a:gd name="T26" fmla="*/ 171 w 342"/>
                <a:gd name="T27" fmla="*/ 97 h 249"/>
                <a:gd name="T28" fmla="*/ 144 w 342"/>
                <a:gd name="T29" fmla="*/ 249 h 249"/>
                <a:gd name="T30" fmla="*/ 69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7" y="154"/>
                  </a:lnTo>
                  <a:lnTo>
                    <a:pt x="107" y="154"/>
                  </a:lnTo>
                  <a:lnTo>
                    <a:pt x="137" y="0"/>
                  </a:lnTo>
                  <a:lnTo>
                    <a:pt x="205" y="0"/>
                  </a:lnTo>
                  <a:lnTo>
                    <a:pt x="235" y="155"/>
                  </a:lnTo>
                  <a:lnTo>
                    <a:pt x="235" y="155"/>
                  </a:lnTo>
                  <a:lnTo>
                    <a:pt x="266" y="0"/>
                  </a:lnTo>
                  <a:lnTo>
                    <a:pt x="342" y="0"/>
                  </a:lnTo>
                  <a:lnTo>
                    <a:pt x="273" y="249"/>
                  </a:lnTo>
                  <a:lnTo>
                    <a:pt x="198" y="249"/>
                  </a:lnTo>
                  <a:lnTo>
                    <a:pt x="171" y="97"/>
                  </a:lnTo>
                  <a:lnTo>
                    <a:pt x="171" y="97"/>
                  </a:lnTo>
                  <a:lnTo>
                    <a:pt x="144" y="249"/>
                  </a:lnTo>
                  <a:lnTo>
                    <a:pt x="69"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7751763" y="5645150"/>
              <a:ext cx="84138" cy="100013"/>
            </a:xfrm>
            <a:custGeom>
              <a:avLst/>
              <a:gdLst>
                <a:gd name="T0" fmla="*/ 0 w 211"/>
                <a:gd name="T1" fmla="*/ 0 h 249"/>
                <a:gd name="T2" fmla="*/ 207 w 211"/>
                <a:gd name="T3" fmla="*/ 0 h 249"/>
                <a:gd name="T4" fmla="*/ 207 w 211"/>
                <a:gd name="T5" fmla="*/ 63 h 249"/>
                <a:gd name="T6" fmla="*/ 78 w 211"/>
                <a:gd name="T7" fmla="*/ 63 h 249"/>
                <a:gd name="T8" fmla="*/ 78 w 211"/>
                <a:gd name="T9" fmla="*/ 94 h 249"/>
                <a:gd name="T10" fmla="*/ 196 w 211"/>
                <a:gd name="T11" fmla="*/ 94 h 249"/>
                <a:gd name="T12" fmla="*/ 196 w 211"/>
                <a:gd name="T13" fmla="*/ 154 h 249"/>
                <a:gd name="T14" fmla="*/ 78 w 211"/>
                <a:gd name="T15" fmla="*/ 154 h 249"/>
                <a:gd name="T16" fmla="*/ 78 w 211"/>
                <a:gd name="T17" fmla="*/ 185 h 249"/>
                <a:gd name="T18" fmla="*/ 211 w 211"/>
                <a:gd name="T19" fmla="*/ 185 h 249"/>
                <a:gd name="T20" fmla="*/ 211 w 211"/>
                <a:gd name="T21" fmla="*/ 249 h 249"/>
                <a:gd name="T22" fmla="*/ 0 w 211"/>
                <a:gd name="T23" fmla="*/ 249 h 249"/>
                <a:gd name="T24" fmla="*/ 0 w 211"/>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49">
                  <a:moveTo>
                    <a:pt x="0" y="0"/>
                  </a:moveTo>
                  <a:lnTo>
                    <a:pt x="207" y="0"/>
                  </a:lnTo>
                  <a:lnTo>
                    <a:pt x="207" y="63"/>
                  </a:lnTo>
                  <a:lnTo>
                    <a:pt x="78" y="63"/>
                  </a:lnTo>
                  <a:lnTo>
                    <a:pt x="78" y="94"/>
                  </a:lnTo>
                  <a:lnTo>
                    <a:pt x="196" y="94"/>
                  </a:lnTo>
                  <a:lnTo>
                    <a:pt x="196" y="154"/>
                  </a:lnTo>
                  <a:lnTo>
                    <a:pt x="78" y="154"/>
                  </a:lnTo>
                  <a:lnTo>
                    <a:pt x="78" y="185"/>
                  </a:lnTo>
                  <a:lnTo>
                    <a:pt x="211" y="185"/>
                  </a:lnTo>
                  <a:lnTo>
                    <a:pt x="211"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noEditPoints="1"/>
            </p:cNvSpPr>
            <p:nvPr userDrawn="1"/>
          </p:nvSpPr>
          <p:spPr bwMode="auto">
            <a:xfrm>
              <a:off x="7843838" y="5645150"/>
              <a:ext cx="93663" cy="100013"/>
            </a:xfrm>
            <a:custGeom>
              <a:avLst/>
              <a:gdLst>
                <a:gd name="T0" fmla="*/ 77 w 235"/>
                <a:gd name="T1" fmla="*/ 58 h 249"/>
                <a:gd name="T2" fmla="*/ 77 w 235"/>
                <a:gd name="T3" fmla="*/ 108 h 249"/>
                <a:gd name="T4" fmla="*/ 117 w 235"/>
                <a:gd name="T5" fmla="*/ 108 h 249"/>
                <a:gd name="T6" fmla="*/ 126 w 235"/>
                <a:gd name="T7" fmla="*/ 108 h 249"/>
                <a:gd name="T8" fmla="*/ 136 w 235"/>
                <a:gd name="T9" fmla="*/ 106 h 249"/>
                <a:gd name="T10" fmla="*/ 143 w 235"/>
                <a:gd name="T11" fmla="*/ 102 h 249"/>
                <a:gd name="T12" fmla="*/ 149 w 235"/>
                <a:gd name="T13" fmla="*/ 94 h 249"/>
                <a:gd name="T14" fmla="*/ 150 w 235"/>
                <a:gd name="T15" fmla="*/ 83 h 249"/>
                <a:gd name="T16" fmla="*/ 149 w 235"/>
                <a:gd name="T17" fmla="*/ 74 h 249"/>
                <a:gd name="T18" fmla="*/ 145 w 235"/>
                <a:gd name="T19" fmla="*/ 68 h 249"/>
                <a:gd name="T20" fmla="*/ 139 w 235"/>
                <a:gd name="T21" fmla="*/ 63 h 249"/>
                <a:gd name="T22" fmla="*/ 128 w 235"/>
                <a:gd name="T23" fmla="*/ 59 h 249"/>
                <a:gd name="T24" fmla="*/ 113 w 235"/>
                <a:gd name="T25" fmla="*/ 58 h 249"/>
                <a:gd name="T26" fmla="*/ 77 w 235"/>
                <a:gd name="T27" fmla="*/ 58 h 249"/>
                <a:gd name="T28" fmla="*/ 0 w 235"/>
                <a:gd name="T29" fmla="*/ 0 h 249"/>
                <a:gd name="T30" fmla="*/ 147 w 235"/>
                <a:gd name="T31" fmla="*/ 0 h 249"/>
                <a:gd name="T32" fmla="*/ 164 w 235"/>
                <a:gd name="T33" fmla="*/ 1 h 249"/>
                <a:gd name="T34" fmla="*/ 182 w 235"/>
                <a:gd name="T35" fmla="*/ 5 h 249"/>
                <a:gd name="T36" fmla="*/ 196 w 235"/>
                <a:gd name="T37" fmla="*/ 12 h 249"/>
                <a:gd name="T38" fmla="*/ 209 w 235"/>
                <a:gd name="T39" fmla="*/ 22 h 249"/>
                <a:gd name="T40" fmla="*/ 219 w 235"/>
                <a:gd name="T41" fmla="*/ 36 h 249"/>
                <a:gd name="T42" fmla="*/ 225 w 235"/>
                <a:gd name="T43" fmla="*/ 52 h 249"/>
                <a:gd name="T44" fmla="*/ 228 w 235"/>
                <a:gd name="T45" fmla="*/ 71 h 249"/>
                <a:gd name="T46" fmla="*/ 226 w 235"/>
                <a:gd name="T47" fmla="*/ 86 h 249"/>
                <a:gd name="T48" fmla="*/ 223 w 235"/>
                <a:gd name="T49" fmla="*/ 101 h 249"/>
                <a:gd name="T50" fmla="*/ 215 w 235"/>
                <a:gd name="T51" fmla="*/ 114 h 249"/>
                <a:gd name="T52" fmla="*/ 204 w 235"/>
                <a:gd name="T53" fmla="*/ 125 h 249"/>
                <a:gd name="T54" fmla="*/ 190 w 235"/>
                <a:gd name="T55" fmla="*/ 133 h 249"/>
                <a:gd name="T56" fmla="*/ 205 w 235"/>
                <a:gd name="T57" fmla="*/ 142 h 249"/>
                <a:gd name="T58" fmla="*/ 215 w 235"/>
                <a:gd name="T59" fmla="*/ 155 h 249"/>
                <a:gd name="T60" fmla="*/ 223 w 235"/>
                <a:gd name="T61" fmla="*/ 174 h 249"/>
                <a:gd name="T62" fmla="*/ 228 w 235"/>
                <a:gd name="T63" fmla="*/ 195 h 249"/>
                <a:gd name="T64" fmla="*/ 228 w 235"/>
                <a:gd name="T65" fmla="*/ 208 h 249"/>
                <a:gd name="T66" fmla="*/ 229 w 235"/>
                <a:gd name="T67" fmla="*/ 223 h 249"/>
                <a:gd name="T68" fmla="*/ 231 w 235"/>
                <a:gd name="T69" fmla="*/ 238 h 249"/>
                <a:gd name="T70" fmla="*/ 235 w 235"/>
                <a:gd name="T71" fmla="*/ 249 h 249"/>
                <a:gd name="T72" fmla="*/ 158 w 235"/>
                <a:gd name="T73" fmla="*/ 249 h 249"/>
                <a:gd name="T74" fmla="*/ 154 w 235"/>
                <a:gd name="T75" fmla="*/ 230 h 249"/>
                <a:gd name="T76" fmla="*/ 152 w 235"/>
                <a:gd name="T77" fmla="*/ 210 h 249"/>
                <a:gd name="T78" fmla="*/ 150 w 235"/>
                <a:gd name="T79" fmla="*/ 199 h 249"/>
                <a:gd name="T80" fmla="*/ 149 w 235"/>
                <a:gd name="T81" fmla="*/ 188 h 249"/>
                <a:gd name="T82" fmla="*/ 145 w 235"/>
                <a:gd name="T83" fmla="*/ 178 h 249"/>
                <a:gd name="T84" fmla="*/ 139 w 235"/>
                <a:gd name="T85" fmla="*/ 169 h 249"/>
                <a:gd name="T86" fmla="*/ 131 w 235"/>
                <a:gd name="T87" fmla="*/ 164 h 249"/>
                <a:gd name="T88" fmla="*/ 118 w 235"/>
                <a:gd name="T89" fmla="*/ 162 h 249"/>
                <a:gd name="T90" fmla="*/ 77 w 235"/>
                <a:gd name="T91" fmla="*/ 162 h 249"/>
                <a:gd name="T92" fmla="*/ 77 w 235"/>
                <a:gd name="T93" fmla="*/ 249 h 249"/>
                <a:gd name="T94" fmla="*/ 0 w 235"/>
                <a:gd name="T95" fmla="*/ 249 h 249"/>
                <a:gd name="T96" fmla="*/ 0 w 235"/>
                <a:gd name="T9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249">
                  <a:moveTo>
                    <a:pt x="77" y="58"/>
                  </a:moveTo>
                  <a:lnTo>
                    <a:pt x="77" y="108"/>
                  </a:lnTo>
                  <a:lnTo>
                    <a:pt x="117" y="108"/>
                  </a:lnTo>
                  <a:lnTo>
                    <a:pt x="126" y="108"/>
                  </a:lnTo>
                  <a:lnTo>
                    <a:pt x="136" y="106"/>
                  </a:lnTo>
                  <a:lnTo>
                    <a:pt x="143" y="102"/>
                  </a:lnTo>
                  <a:lnTo>
                    <a:pt x="149" y="94"/>
                  </a:lnTo>
                  <a:lnTo>
                    <a:pt x="150" y="83"/>
                  </a:lnTo>
                  <a:lnTo>
                    <a:pt x="149" y="74"/>
                  </a:lnTo>
                  <a:lnTo>
                    <a:pt x="145" y="68"/>
                  </a:lnTo>
                  <a:lnTo>
                    <a:pt x="139" y="63"/>
                  </a:lnTo>
                  <a:lnTo>
                    <a:pt x="128" y="59"/>
                  </a:lnTo>
                  <a:lnTo>
                    <a:pt x="113" y="58"/>
                  </a:lnTo>
                  <a:lnTo>
                    <a:pt x="77" y="58"/>
                  </a:lnTo>
                  <a:close/>
                  <a:moveTo>
                    <a:pt x="0" y="0"/>
                  </a:moveTo>
                  <a:lnTo>
                    <a:pt x="147" y="0"/>
                  </a:lnTo>
                  <a:lnTo>
                    <a:pt x="164" y="1"/>
                  </a:lnTo>
                  <a:lnTo>
                    <a:pt x="182" y="5"/>
                  </a:lnTo>
                  <a:lnTo>
                    <a:pt x="196" y="12"/>
                  </a:lnTo>
                  <a:lnTo>
                    <a:pt x="209" y="22"/>
                  </a:lnTo>
                  <a:lnTo>
                    <a:pt x="219" y="36"/>
                  </a:lnTo>
                  <a:lnTo>
                    <a:pt x="225" y="52"/>
                  </a:lnTo>
                  <a:lnTo>
                    <a:pt x="228" y="71"/>
                  </a:lnTo>
                  <a:lnTo>
                    <a:pt x="226" y="86"/>
                  </a:lnTo>
                  <a:lnTo>
                    <a:pt x="223" y="101"/>
                  </a:lnTo>
                  <a:lnTo>
                    <a:pt x="215" y="114"/>
                  </a:lnTo>
                  <a:lnTo>
                    <a:pt x="204" y="125"/>
                  </a:lnTo>
                  <a:lnTo>
                    <a:pt x="190" y="133"/>
                  </a:lnTo>
                  <a:lnTo>
                    <a:pt x="205" y="142"/>
                  </a:lnTo>
                  <a:lnTo>
                    <a:pt x="215" y="155"/>
                  </a:lnTo>
                  <a:lnTo>
                    <a:pt x="223" y="174"/>
                  </a:lnTo>
                  <a:lnTo>
                    <a:pt x="228" y="195"/>
                  </a:lnTo>
                  <a:lnTo>
                    <a:pt x="228" y="208"/>
                  </a:lnTo>
                  <a:lnTo>
                    <a:pt x="229" y="223"/>
                  </a:lnTo>
                  <a:lnTo>
                    <a:pt x="231" y="238"/>
                  </a:lnTo>
                  <a:lnTo>
                    <a:pt x="235" y="249"/>
                  </a:lnTo>
                  <a:lnTo>
                    <a:pt x="158" y="249"/>
                  </a:lnTo>
                  <a:lnTo>
                    <a:pt x="154" y="230"/>
                  </a:lnTo>
                  <a:lnTo>
                    <a:pt x="152" y="210"/>
                  </a:lnTo>
                  <a:lnTo>
                    <a:pt x="150" y="199"/>
                  </a:lnTo>
                  <a:lnTo>
                    <a:pt x="149" y="188"/>
                  </a:lnTo>
                  <a:lnTo>
                    <a:pt x="145" y="178"/>
                  </a:lnTo>
                  <a:lnTo>
                    <a:pt x="139" y="169"/>
                  </a:lnTo>
                  <a:lnTo>
                    <a:pt x="131" y="164"/>
                  </a:lnTo>
                  <a:lnTo>
                    <a:pt x="118" y="162"/>
                  </a:lnTo>
                  <a:lnTo>
                    <a:pt x="77" y="162"/>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7969250" y="5645150"/>
              <a:ext cx="87313" cy="100013"/>
            </a:xfrm>
            <a:custGeom>
              <a:avLst/>
              <a:gdLst>
                <a:gd name="T0" fmla="*/ 0 w 216"/>
                <a:gd name="T1" fmla="*/ 0 h 249"/>
                <a:gd name="T2" fmla="*/ 216 w 216"/>
                <a:gd name="T3" fmla="*/ 0 h 249"/>
                <a:gd name="T4" fmla="*/ 216 w 216"/>
                <a:gd name="T5" fmla="*/ 63 h 249"/>
                <a:gd name="T6" fmla="*/ 147 w 216"/>
                <a:gd name="T7" fmla="*/ 63 h 249"/>
                <a:gd name="T8" fmla="*/ 147 w 216"/>
                <a:gd name="T9" fmla="*/ 249 h 249"/>
                <a:gd name="T10" fmla="*/ 70 w 216"/>
                <a:gd name="T11" fmla="*/ 249 h 249"/>
                <a:gd name="T12" fmla="*/ 70 w 216"/>
                <a:gd name="T13" fmla="*/ 63 h 249"/>
                <a:gd name="T14" fmla="*/ 0 w 216"/>
                <a:gd name="T15" fmla="*/ 63 h 249"/>
                <a:gd name="T16" fmla="*/ 0 w 216"/>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49">
                  <a:moveTo>
                    <a:pt x="0" y="0"/>
                  </a:moveTo>
                  <a:lnTo>
                    <a:pt x="216" y="0"/>
                  </a:lnTo>
                  <a:lnTo>
                    <a:pt x="216" y="63"/>
                  </a:lnTo>
                  <a:lnTo>
                    <a:pt x="147" y="63"/>
                  </a:lnTo>
                  <a:lnTo>
                    <a:pt x="147" y="249"/>
                  </a:lnTo>
                  <a:lnTo>
                    <a:pt x="70" y="249"/>
                  </a:lnTo>
                  <a:lnTo>
                    <a:pt x="70"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noEditPoints="1"/>
            </p:cNvSpPr>
            <p:nvPr userDrawn="1"/>
          </p:nvSpPr>
          <p:spPr bwMode="auto">
            <a:xfrm>
              <a:off x="8054975" y="5643563"/>
              <a:ext cx="100013" cy="103188"/>
            </a:xfrm>
            <a:custGeom>
              <a:avLst/>
              <a:gdLst>
                <a:gd name="T0" fmla="*/ 126 w 253"/>
                <a:gd name="T1" fmla="*/ 63 h 262"/>
                <a:gd name="T2" fmla="*/ 118 w 253"/>
                <a:gd name="T3" fmla="*/ 64 h 262"/>
                <a:gd name="T4" fmla="*/ 108 w 253"/>
                <a:gd name="T5" fmla="*/ 66 h 262"/>
                <a:gd name="T6" fmla="*/ 99 w 253"/>
                <a:gd name="T7" fmla="*/ 71 h 262"/>
                <a:gd name="T8" fmla="*/ 90 w 253"/>
                <a:gd name="T9" fmla="*/ 80 h 262"/>
                <a:gd name="T10" fmla="*/ 83 w 253"/>
                <a:gd name="T11" fmla="*/ 93 h 262"/>
                <a:gd name="T12" fmla="*/ 79 w 253"/>
                <a:gd name="T13" fmla="*/ 110 h 262"/>
                <a:gd name="T14" fmla="*/ 77 w 253"/>
                <a:gd name="T15" fmla="*/ 131 h 262"/>
                <a:gd name="T16" fmla="*/ 79 w 253"/>
                <a:gd name="T17" fmla="*/ 152 h 262"/>
                <a:gd name="T18" fmla="*/ 83 w 253"/>
                <a:gd name="T19" fmla="*/ 169 h 262"/>
                <a:gd name="T20" fmla="*/ 90 w 253"/>
                <a:gd name="T21" fmla="*/ 181 h 262"/>
                <a:gd name="T22" fmla="*/ 99 w 253"/>
                <a:gd name="T23" fmla="*/ 191 h 262"/>
                <a:gd name="T24" fmla="*/ 108 w 253"/>
                <a:gd name="T25" fmla="*/ 196 h 262"/>
                <a:gd name="T26" fmla="*/ 118 w 253"/>
                <a:gd name="T27" fmla="*/ 199 h 262"/>
                <a:gd name="T28" fmla="*/ 126 w 253"/>
                <a:gd name="T29" fmla="*/ 200 h 262"/>
                <a:gd name="T30" fmla="*/ 135 w 253"/>
                <a:gd name="T31" fmla="*/ 199 h 262"/>
                <a:gd name="T32" fmla="*/ 145 w 253"/>
                <a:gd name="T33" fmla="*/ 196 h 262"/>
                <a:gd name="T34" fmla="*/ 154 w 253"/>
                <a:gd name="T35" fmla="*/ 191 h 262"/>
                <a:gd name="T36" fmla="*/ 162 w 253"/>
                <a:gd name="T37" fmla="*/ 181 h 262"/>
                <a:gd name="T38" fmla="*/ 170 w 253"/>
                <a:gd name="T39" fmla="*/ 169 h 262"/>
                <a:gd name="T40" fmla="*/ 175 w 253"/>
                <a:gd name="T41" fmla="*/ 152 h 262"/>
                <a:gd name="T42" fmla="*/ 176 w 253"/>
                <a:gd name="T43" fmla="*/ 131 h 262"/>
                <a:gd name="T44" fmla="*/ 175 w 253"/>
                <a:gd name="T45" fmla="*/ 110 h 262"/>
                <a:gd name="T46" fmla="*/ 170 w 253"/>
                <a:gd name="T47" fmla="*/ 93 h 262"/>
                <a:gd name="T48" fmla="*/ 162 w 253"/>
                <a:gd name="T49" fmla="*/ 80 h 262"/>
                <a:gd name="T50" fmla="*/ 154 w 253"/>
                <a:gd name="T51" fmla="*/ 71 h 262"/>
                <a:gd name="T52" fmla="*/ 145 w 253"/>
                <a:gd name="T53" fmla="*/ 66 h 262"/>
                <a:gd name="T54" fmla="*/ 135 w 253"/>
                <a:gd name="T55" fmla="*/ 64 h 262"/>
                <a:gd name="T56" fmla="*/ 126 w 253"/>
                <a:gd name="T57" fmla="*/ 63 h 262"/>
                <a:gd name="T58" fmla="*/ 126 w 253"/>
                <a:gd name="T59" fmla="*/ 0 h 262"/>
                <a:gd name="T60" fmla="*/ 157 w 253"/>
                <a:gd name="T61" fmla="*/ 3 h 262"/>
                <a:gd name="T62" fmla="*/ 185 w 253"/>
                <a:gd name="T63" fmla="*/ 13 h 262"/>
                <a:gd name="T64" fmla="*/ 208 w 253"/>
                <a:gd name="T65" fmla="*/ 28 h 262"/>
                <a:gd name="T66" fmla="*/ 227 w 253"/>
                <a:gd name="T67" fmla="*/ 48 h 262"/>
                <a:gd name="T68" fmla="*/ 241 w 253"/>
                <a:gd name="T69" fmla="*/ 71 h 262"/>
                <a:gd name="T70" fmla="*/ 251 w 253"/>
                <a:gd name="T71" fmla="*/ 100 h 262"/>
                <a:gd name="T72" fmla="*/ 253 w 253"/>
                <a:gd name="T73" fmla="*/ 131 h 262"/>
                <a:gd name="T74" fmla="*/ 251 w 253"/>
                <a:gd name="T75" fmla="*/ 162 h 262"/>
                <a:gd name="T76" fmla="*/ 241 w 253"/>
                <a:gd name="T77" fmla="*/ 191 h 262"/>
                <a:gd name="T78" fmla="*/ 227 w 253"/>
                <a:gd name="T79" fmla="*/ 215 h 262"/>
                <a:gd name="T80" fmla="*/ 208 w 253"/>
                <a:gd name="T81" fmla="*/ 235 h 262"/>
                <a:gd name="T82" fmla="*/ 185 w 253"/>
                <a:gd name="T83" fmla="*/ 250 h 262"/>
                <a:gd name="T84" fmla="*/ 157 w 253"/>
                <a:gd name="T85" fmla="*/ 260 h 262"/>
                <a:gd name="T86" fmla="*/ 126 w 253"/>
                <a:gd name="T87" fmla="*/ 262 h 262"/>
                <a:gd name="T88" fmla="*/ 95 w 253"/>
                <a:gd name="T89" fmla="*/ 260 h 262"/>
                <a:gd name="T90" fmla="*/ 68 w 253"/>
                <a:gd name="T91" fmla="*/ 250 h 262"/>
                <a:gd name="T92" fmla="*/ 44 w 253"/>
                <a:gd name="T93" fmla="*/ 235 h 262"/>
                <a:gd name="T94" fmla="*/ 26 w 253"/>
                <a:gd name="T95" fmla="*/ 215 h 262"/>
                <a:gd name="T96" fmla="*/ 12 w 253"/>
                <a:gd name="T97" fmla="*/ 191 h 262"/>
                <a:gd name="T98" fmla="*/ 3 w 253"/>
                <a:gd name="T99" fmla="*/ 162 h 262"/>
                <a:gd name="T100" fmla="*/ 0 w 253"/>
                <a:gd name="T101" fmla="*/ 131 h 262"/>
                <a:gd name="T102" fmla="*/ 3 w 253"/>
                <a:gd name="T103" fmla="*/ 100 h 262"/>
                <a:gd name="T104" fmla="*/ 12 w 253"/>
                <a:gd name="T105" fmla="*/ 71 h 262"/>
                <a:gd name="T106" fmla="*/ 26 w 253"/>
                <a:gd name="T107" fmla="*/ 48 h 262"/>
                <a:gd name="T108" fmla="*/ 44 w 253"/>
                <a:gd name="T109" fmla="*/ 28 h 262"/>
                <a:gd name="T110" fmla="*/ 68 w 253"/>
                <a:gd name="T111" fmla="*/ 13 h 262"/>
                <a:gd name="T112" fmla="*/ 95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8" y="64"/>
                  </a:lnTo>
                  <a:lnTo>
                    <a:pt x="108" y="66"/>
                  </a:lnTo>
                  <a:lnTo>
                    <a:pt x="99" y="71"/>
                  </a:lnTo>
                  <a:lnTo>
                    <a:pt x="90" y="80"/>
                  </a:lnTo>
                  <a:lnTo>
                    <a:pt x="83" y="93"/>
                  </a:lnTo>
                  <a:lnTo>
                    <a:pt x="79" y="110"/>
                  </a:lnTo>
                  <a:lnTo>
                    <a:pt x="77" y="131"/>
                  </a:lnTo>
                  <a:lnTo>
                    <a:pt x="79" y="152"/>
                  </a:lnTo>
                  <a:lnTo>
                    <a:pt x="83" y="169"/>
                  </a:lnTo>
                  <a:lnTo>
                    <a:pt x="90" y="181"/>
                  </a:lnTo>
                  <a:lnTo>
                    <a:pt x="99" y="191"/>
                  </a:lnTo>
                  <a:lnTo>
                    <a:pt x="108" y="196"/>
                  </a:lnTo>
                  <a:lnTo>
                    <a:pt x="118" y="199"/>
                  </a:lnTo>
                  <a:lnTo>
                    <a:pt x="126" y="200"/>
                  </a:lnTo>
                  <a:lnTo>
                    <a:pt x="135" y="199"/>
                  </a:lnTo>
                  <a:lnTo>
                    <a:pt x="145" y="196"/>
                  </a:lnTo>
                  <a:lnTo>
                    <a:pt x="154" y="191"/>
                  </a:lnTo>
                  <a:lnTo>
                    <a:pt x="162" y="181"/>
                  </a:lnTo>
                  <a:lnTo>
                    <a:pt x="170" y="169"/>
                  </a:lnTo>
                  <a:lnTo>
                    <a:pt x="175" y="152"/>
                  </a:lnTo>
                  <a:lnTo>
                    <a:pt x="176" y="131"/>
                  </a:lnTo>
                  <a:lnTo>
                    <a:pt x="175" y="110"/>
                  </a:lnTo>
                  <a:lnTo>
                    <a:pt x="170" y="93"/>
                  </a:lnTo>
                  <a:lnTo>
                    <a:pt x="162" y="80"/>
                  </a:lnTo>
                  <a:lnTo>
                    <a:pt x="154" y="71"/>
                  </a:lnTo>
                  <a:lnTo>
                    <a:pt x="145" y="66"/>
                  </a:lnTo>
                  <a:lnTo>
                    <a:pt x="135" y="64"/>
                  </a:lnTo>
                  <a:lnTo>
                    <a:pt x="126" y="63"/>
                  </a:lnTo>
                  <a:close/>
                  <a:moveTo>
                    <a:pt x="126" y="0"/>
                  </a:moveTo>
                  <a:lnTo>
                    <a:pt x="157" y="3"/>
                  </a:lnTo>
                  <a:lnTo>
                    <a:pt x="185" y="13"/>
                  </a:lnTo>
                  <a:lnTo>
                    <a:pt x="208" y="28"/>
                  </a:lnTo>
                  <a:lnTo>
                    <a:pt x="227" y="48"/>
                  </a:lnTo>
                  <a:lnTo>
                    <a:pt x="241" y="71"/>
                  </a:lnTo>
                  <a:lnTo>
                    <a:pt x="251" y="100"/>
                  </a:lnTo>
                  <a:lnTo>
                    <a:pt x="253" y="131"/>
                  </a:lnTo>
                  <a:lnTo>
                    <a:pt x="251" y="162"/>
                  </a:lnTo>
                  <a:lnTo>
                    <a:pt x="241" y="191"/>
                  </a:lnTo>
                  <a:lnTo>
                    <a:pt x="227" y="215"/>
                  </a:lnTo>
                  <a:lnTo>
                    <a:pt x="208" y="235"/>
                  </a:lnTo>
                  <a:lnTo>
                    <a:pt x="185" y="250"/>
                  </a:lnTo>
                  <a:lnTo>
                    <a:pt x="157" y="260"/>
                  </a:lnTo>
                  <a:lnTo>
                    <a:pt x="126" y="262"/>
                  </a:lnTo>
                  <a:lnTo>
                    <a:pt x="95" y="260"/>
                  </a:lnTo>
                  <a:lnTo>
                    <a:pt x="68" y="250"/>
                  </a:lnTo>
                  <a:lnTo>
                    <a:pt x="44" y="235"/>
                  </a:lnTo>
                  <a:lnTo>
                    <a:pt x="26" y="215"/>
                  </a:lnTo>
                  <a:lnTo>
                    <a:pt x="12" y="191"/>
                  </a:lnTo>
                  <a:lnTo>
                    <a:pt x="3" y="162"/>
                  </a:lnTo>
                  <a:lnTo>
                    <a:pt x="0" y="131"/>
                  </a:lnTo>
                  <a:lnTo>
                    <a:pt x="3" y="100"/>
                  </a:lnTo>
                  <a:lnTo>
                    <a:pt x="12" y="71"/>
                  </a:lnTo>
                  <a:lnTo>
                    <a:pt x="26" y="48"/>
                  </a:lnTo>
                  <a:lnTo>
                    <a:pt x="44" y="28"/>
                  </a:lnTo>
                  <a:lnTo>
                    <a:pt x="68" y="13"/>
                  </a:lnTo>
                  <a:lnTo>
                    <a:pt x="95"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8196263" y="5645150"/>
              <a:ext cx="101600" cy="100013"/>
            </a:xfrm>
            <a:custGeom>
              <a:avLst/>
              <a:gdLst>
                <a:gd name="T0" fmla="*/ 0 w 256"/>
                <a:gd name="T1" fmla="*/ 0 h 249"/>
                <a:gd name="T2" fmla="*/ 77 w 256"/>
                <a:gd name="T3" fmla="*/ 0 h 249"/>
                <a:gd name="T4" fmla="*/ 77 w 256"/>
                <a:gd name="T5" fmla="*/ 86 h 249"/>
                <a:gd name="T6" fmla="*/ 79 w 256"/>
                <a:gd name="T7" fmla="*/ 86 h 249"/>
                <a:gd name="T8" fmla="*/ 147 w 256"/>
                <a:gd name="T9" fmla="*/ 0 h 249"/>
                <a:gd name="T10" fmla="*/ 241 w 256"/>
                <a:gd name="T11" fmla="*/ 0 h 249"/>
                <a:gd name="T12" fmla="*/ 151 w 256"/>
                <a:gd name="T13" fmla="*/ 97 h 249"/>
                <a:gd name="T14" fmla="*/ 256 w 256"/>
                <a:gd name="T15" fmla="*/ 249 h 249"/>
                <a:gd name="T16" fmla="*/ 161 w 256"/>
                <a:gd name="T17" fmla="*/ 249 h 249"/>
                <a:gd name="T18" fmla="*/ 100 w 256"/>
                <a:gd name="T19" fmla="*/ 152 h 249"/>
                <a:gd name="T20" fmla="*/ 77 w 256"/>
                <a:gd name="T21" fmla="*/ 175 h 249"/>
                <a:gd name="T22" fmla="*/ 77 w 256"/>
                <a:gd name="T23" fmla="*/ 249 h 249"/>
                <a:gd name="T24" fmla="*/ 0 w 256"/>
                <a:gd name="T25" fmla="*/ 249 h 249"/>
                <a:gd name="T26" fmla="*/ 0 w 256"/>
                <a:gd name="T2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249">
                  <a:moveTo>
                    <a:pt x="0" y="0"/>
                  </a:moveTo>
                  <a:lnTo>
                    <a:pt x="77" y="0"/>
                  </a:lnTo>
                  <a:lnTo>
                    <a:pt x="77" y="86"/>
                  </a:lnTo>
                  <a:lnTo>
                    <a:pt x="79" y="86"/>
                  </a:lnTo>
                  <a:lnTo>
                    <a:pt x="147" y="0"/>
                  </a:lnTo>
                  <a:lnTo>
                    <a:pt x="241" y="0"/>
                  </a:lnTo>
                  <a:lnTo>
                    <a:pt x="151" y="97"/>
                  </a:lnTo>
                  <a:lnTo>
                    <a:pt x="256" y="249"/>
                  </a:lnTo>
                  <a:lnTo>
                    <a:pt x="161" y="249"/>
                  </a:lnTo>
                  <a:lnTo>
                    <a:pt x="100" y="152"/>
                  </a:lnTo>
                  <a:lnTo>
                    <a:pt x="77" y="175"/>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8299450" y="5645150"/>
              <a:ext cx="90488" cy="100013"/>
            </a:xfrm>
            <a:custGeom>
              <a:avLst/>
              <a:gdLst>
                <a:gd name="T0" fmla="*/ 0 w 225"/>
                <a:gd name="T1" fmla="*/ 0 h 249"/>
                <a:gd name="T2" fmla="*/ 79 w 225"/>
                <a:gd name="T3" fmla="*/ 0 h 249"/>
                <a:gd name="T4" fmla="*/ 152 w 225"/>
                <a:gd name="T5" fmla="*/ 133 h 249"/>
                <a:gd name="T6" fmla="*/ 153 w 225"/>
                <a:gd name="T7" fmla="*/ 133 h 249"/>
                <a:gd name="T8" fmla="*/ 153 w 225"/>
                <a:gd name="T9" fmla="*/ 0 h 249"/>
                <a:gd name="T10" fmla="*/ 225 w 225"/>
                <a:gd name="T11" fmla="*/ 0 h 249"/>
                <a:gd name="T12" fmla="*/ 225 w 225"/>
                <a:gd name="T13" fmla="*/ 249 h 249"/>
                <a:gd name="T14" fmla="*/ 150 w 225"/>
                <a:gd name="T15" fmla="*/ 249 h 249"/>
                <a:gd name="T16" fmla="*/ 73 w 225"/>
                <a:gd name="T17" fmla="*/ 113 h 249"/>
                <a:gd name="T18" fmla="*/ 73 w 225"/>
                <a:gd name="T19" fmla="*/ 113 h 249"/>
                <a:gd name="T20" fmla="*/ 73 w 225"/>
                <a:gd name="T21" fmla="*/ 249 h 249"/>
                <a:gd name="T22" fmla="*/ 0 w 225"/>
                <a:gd name="T23" fmla="*/ 249 h 249"/>
                <a:gd name="T24" fmla="*/ 0 w 225"/>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49">
                  <a:moveTo>
                    <a:pt x="0" y="0"/>
                  </a:moveTo>
                  <a:lnTo>
                    <a:pt x="79" y="0"/>
                  </a:lnTo>
                  <a:lnTo>
                    <a:pt x="152" y="133"/>
                  </a:lnTo>
                  <a:lnTo>
                    <a:pt x="153" y="133"/>
                  </a:lnTo>
                  <a:lnTo>
                    <a:pt x="153" y="0"/>
                  </a:lnTo>
                  <a:lnTo>
                    <a:pt x="225" y="0"/>
                  </a:lnTo>
                  <a:lnTo>
                    <a:pt x="225" y="249"/>
                  </a:lnTo>
                  <a:lnTo>
                    <a:pt x="150" y="249"/>
                  </a:lnTo>
                  <a:lnTo>
                    <a:pt x="73" y="113"/>
                  </a:lnTo>
                  <a:lnTo>
                    <a:pt x="73" y="113"/>
                  </a:lnTo>
                  <a:lnTo>
                    <a:pt x="73"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noEditPoints="1"/>
            </p:cNvSpPr>
            <p:nvPr userDrawn="1"/>
          </p:nvSpPr>
          <p:spPr bwMode="auto">
            <a:xfrm>
              <a:off x="8394700" y="5643563"/>
              <a:ext cx="100013" cy="103188"/>
            </a:xfrm>
            <a:custGeom>
              <a:avLst/>
              <a:gdLst>
                <a:gd name="T0" fmla="*/ 127 w 254"/>
                <a:gd name="T1" fmla="*/ 63 h 262"/>
                <a:gd name="T2" fmla="*/ 119 w 254"/>
                <a:gd name="T3" fmla="*/ 64 h 262"/>
                <a:gd name="T4" fmla="*/ 109 w 254"/>
                <a:gd name="T5" fmla="*/ 66 h 262"/>
                <a:gd name="T6" fmla="*/ 99 w 254"/>
                <a:gd name="T7" fmla="*/ 71 h 262"/>
                <a:gd name="T8" fmla="*/ 91 w 254"/>
                <a:gd name="T9" fmla="*/ 80 h 262"/>
                <a:gd name="T10" fmla="*/ 84 w 254"/>
                <a:gd name="T11" fmla="*/ 93 h 262"/>
                <a:gd name="T12" fmla="*/ 79 w 254"/>
                <a:gd name="T13" fmla="*/ 110 h 262"/>
                <a:gd name="T14" fmla="*/ 78 w 254"/>
                <a:gd name="T15" fmla="*/ 131 h 262"/>
                <a:gd name="T16" fmla="*/ 79 w 254"/>
                <a:gd name="T17" fmla="*/ 152 h 262"/>
                <a:gd name="T18" fmla="*/ 84 w 254"/>
                <a:gd name="T19" fmla="*/ 169 h 262"/>
                <a:gd name="T20" fmla="*/ 91 w 254"/>
                <a:gd name="T21" fmla="*/ 181 h 262"/>
                <a:gd name="T22" fmla="*/ 99 w 254"/>
                <a:gd name="T23" fmla="*/ 191 h 262"/>
                <a:gd name="T24" fmla="*/ 109 w 254"/>
                <a:gd name="T25" fmla="*/ 196 h 262"/>
                <a:gd name="T26" fmla="*/ 119 w 254"/>
                <a:gd name="T27" fmla="*/ 199 h 262"/>
                <a:gd name="T28" fmla="*/ 127 w 254"/>
                <a:gd name="T29" fmla="*/ 200 h 262"/>
                <a:gd name="T30" fmla="*/ 136 w 254"/>
                <a:gd name="T31" fmla="*/ 199 h 262"/>
                <a:gd name="T32" fmla="*/ 146 w 254"/>
                <a:gd name="T33" fmla="*/ 196 h 262"/>
                <a:gd name="T34" fmla="*/ 155 w 254"/>
                <a:gd name="T35" fmla="*/ 191 h 262"/>
                <a:gd name="T36" fmla="*/ 163 w 254"/>
                <a:gd name="T37" fmla="*/ 181 h 262"/>
                <a:gd name="T38" fmla="*/ 171 w 254"/>
                <a:gd name="T39" fmla="*/ 169 h 262"/>
                <a:gd name="T40" fmla="*/ 175 w 254"/>
                <a:gd name="T41" fmla="*/ 152 h 262"/>
                <a:gd name="T42" fmla="*/ 177 w 254"/>
                <a:gd name="T43" fmla="*/ 131 h 262"/>
                <a:gd name="T44" fmla="*/ 175 w 254"/>
                <a:gd name="T45" fmla="*/ 110 h 262"/>
                <a:gd name="T46" fmla="*/ 171 w 254"/>
                <a:gd name="T47" fmla="*/ 93 h 262"/>
                <a:gd name="T48" fmla="*/ 163 w 254"/>
                <a:gd name="T49" fmla="*/ 80 h 262"/>
                <a:gd name="T50" fmla="*/ 155 w 254"/>
                <a:gd name="T51" fmla="*/ 71 h 262"/>
                <a:gd name="T52" fmla="*/ 146 w 254"/>
                <a:gd name="T53" fmla="*/ 66 h 262"/>
                <a:gd name="T54" fmla="*/ 136 w 254"/>
                <a:gd name="T55" fmla="*/ 64 h 262"/>
                <a:gd name="T56" fmla="*/ 127 w 254"/>
                <a:gd name="T57" fmla="*/ 63 h 262"/>
                <a:gd name="T58" fmla="*/ 127 w 254"/>
                <a:gd name="T59" fmla="*/ 0 h 262"/>
                <a:gd name="T60" fmla="*/ 158 w 254"/>
                <a:gd name="T61" fmla="*/ 3 h 262"/>
                <a:gd name="T62" fmla="*/ 186 w 254"/>
                <a:gd name="T63" fmla="*/ 13 h 262"/>
                <a:gd name="T64" fmla="*/ 208 w 254"/>
                <a:gd name="T65" fmla="*/ 28 h 262"/>
                <a:gd name="T66" fmla="*/ 228 w 254"/>
                <a:gd name="T67" fmla="*/ 48 h 262"/>
                <a:gd name="T68" fmla="*/ 242 w 254"/>
                <a:gd name="T69" fmla="*/ 71 h 262"/>
                <a:gd name="T70" fmla="*/ 250 w 254"/>
                <a:gd name="T71" fmla="*/ 100 h 262"/>
                <a:gd name="T72" fmla="*/ 254 w 254"/>
                <a:gd name="T73" fmla="*/ 131 h 262"/>
                <a:gd name="T74" fmla="*/ 250 w 254"/>
                <a:gd name="T75" fmla="*/ 162 h 262"/>
                <a:gd name="T76" fmla="*/ 242 w 254"/>
                <a:gd name="T77" fmla="*/ 191 h 262"/>
                <a:gd name="T78" fmla="*/ 228 w 254"/>
                <a:gd name="T79" fmla="*/ 215 h 262"/>
                <a:gd name="T80" fmla="*/ 208 w 254"/>
                <a:gd name="T81" fmla="*/ 235 h 262"/>
                <a:gd name="T82" fmla="*/ 186 w 254"/>
                <a:gd name="T83" fmla="*/ 250 h 262"/>
                <a:gd name="T84" fmla="*/ 158 w 254"/>
                <a:gd name="T85" fmla="*/ 260 h 262"/>
                <a:gd name="T86" fmla="*/ 127 w 254"/>
                <a:gd name="T87" fmla="*/ 262 h 262"/>
                <a:gd name="T88" fmla="*/ 96 w 254"/>
                <a:gd name="T89" fmla="*/ 260 h 262"/>
                <a:gd name="T90" fmla="*/ 69 w 254"/>
                <a:gd name="T91" fmla="*/ 250 h 262"/>
                <a:gd name="T92" fmla="*/ 45 w 254"/>
                <a:gd name="T93" fmla="*/ 235 h 262"/>
                <a:gd name="T94" fmla="*/ 27 w 254"/>
                <a:gd name="T95" fmla="*/ 215 h 262"/>
                <a:gd name="T96" fmla="*/ 12 w 254"/>
                <a:gd name="T97" fmla="*/ 191 h 262"/>
                <a:gd name="T98" fmla="*/ 3 w 254"/>
                <a:gd name="T99" fmla="*/ 162 h 262"/>
                <a:gd name="T100" fmla="*/ 0 w 254"/>
                <a:gd name="T101" fmla="*/ 131 h 262"/>
                <a:gd name="T102" fmla="*/ 3 w 254"/>
                <a:gd name="T103" fmla="*/ 100 h 262"/>
                <a:gd name="T104" fmla="*/ 12 w 254"/>
                <a:gd name="T105" fmla="*/ 71 h 262"/>
                <a:gd name="T106" fmla="*/ 27 w 254"/>
                <a:gd name="T107" fmla="*/ 48 h 262"/>
                <a:gd name="T108" fmla="*/ 45 w 254"/>
                <a:gd name="T109" fmla="*/ 28 h 262"/>
                <a:gd name="T110" fmla="*/ 69 w 254"/>
                <a:gd name="T111" fmla="*/ 13 h 262"/>
                <a:gd name="T112" fmla="*/ 96 w 254"/>
                <a:gd name="T113" fmla="*/ 3 h 262"/>
                <a:gd name="T114" fmla="*/ 127 w 254"/>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62">
                  <a:moveTo>
                    <a:pt x="127" y="63"/>
                  </a:moveTo>
                  <a:lnTo>
                    <a:pt x="119" y="64"/>
                  </a:lnTo>
                  <a:lnTo>
                    <a:pt x="109" y="66"/>
                  </a:lnTo>
                  <a:lnTo>
                    <a:pt x="99" y="71"/>
                  </a:lnTo>
                  <a:lnTo>
                    <a:pt x="91" y="80"/>
                  </a:lnTo>
                  <a:lnTo>
                    <a:pt x="84" y="93"/>
                  </a:lnTo>
                  <a:lnTo>
                    <a:pt x="79" y="110"/>
                  </a:lnTo>
                  <a:lnTo>
                    <a:pt x="78" y="131"/>
                  </a:lnTo>
                  <a:lnTo>
                    <a:pt x="79" y="152"/>
                  </a:lnTo>
                  <a:lnTo>
                    <a:pt x="84" y="169"/>
                  </a:lnTo>
                  <a:lnTo>
                    <a:pt x="91" y="181"/>
                  </a:lnTo>
                  <a:lnTo>
                    <a:pt x="99" y="191"/>
                  </a:lnTo>
                  <a:lnTo>
                    <a:pt x="109" y="196"/>
                  </a:lnTo>
                  <a:lnTo>
                    <a:pt x="119" y="199"/>
                  </a:lnTo>
                  <a:lnTo>
                    <a:pt x="127" y="200"/>
                  </a:lnTo>
                  <a:lnTo>
                    <a:pt x="136" y="199"/>
                  </a:lnTo>
                  <a:lnTo>
                    <a:pt x="146" y="196"/>
                  </a:lnTo>
                  <a:lnTo>
                    <a:pt x="155" y="191"/>
                  </a:lnTo>
                  <a:lnTo>
                    <a:pt x="163" y="181"/>
                  </a:lnTo>
                  <a:lnTo>
                    <a:pt x="171" y="169"/>
                  </a:lnTo>
                  <a:lnTo>
                    <a:pt x="175" y="152"/>
                  </a:lnTo>
                  <a:lnTo>
                    <a:pt x="177" y="131"/>
                  </a:lnTo>
                  <a:lnTo>
                    <a:pt x="175" y="110"/>
                  </a:lnTo>
                  <a:lnTo>
                    <a:pt x="171" y="93"/>
                  </a:lnTo>
                  <a:lnTo>
                    <a:pt x="163" y="80"/>
                  </a:lnTo>
                  <a:lnTo>
                    <a:pt x="155" y="71"/>
                  </a:lnTo>
                  <a:lnTo>
                    <a:pt x="146" y="66"/>
                  </a:lnTo>
                  <a:lnTo>
                    <a:pt x="136" y="64"/>
                  </a:lnTo>
                  <a:lnTo>
                    <a:pt x="127" y="63"/>
                  </a:lnTo>
                  <a:close/>
                  <a:moveTo>
                    <a:pt x="127" y="0"/>
                  </a:moveTo>
                  <a:lnTo>
                    <a:pt x="158" y="3"/>
                  </a:lnTo>
                  <a:lnTo>
                    <a:pt x="186" y="13"/>
                  </a:lnTo>
                  <a:lnTo>
                    <a:pt x="208" y="28"/>
                  </a:lnTo>
                  <a:lnTo>
                    <a:pt x="228" y="48"/>
                  </a:lnTo>
                  <a:lnTo>
                    <a:pt x="242" y="71"/>
                  </a:lnTo>
                  <a:lnTo>
                    <a:pt x="250" y="100"/>
                  </a:lnTo>
                  <a:lnTo>
                    <a:pt x="254" y="131"/>
                  </a:lnTo>
                  <a:lnTo>
                    <a:pt x="250" y="162"/>
                  </a:lnTo>
                  <a:lnTo>
                    <a:pt x="242" y="191"/>
                  </a:lnTo>
                  <a:lnTo>
                    <a:pt x="228" y="215"/>
                  </a:lnTo>
                  <a:lnTo>
                    <a:pt x="208" y="235"/>
                  </a:lnTo>
                  <a:lnTo>
                    <a:pt x="186" y="250"/>
                  </a:lnTo>
                  <a:lnTo>
                    <a:pt x="158" y="260"/>
                  </a:lnTo>
                  <a:lnTo>
                    <a:pt x="127" y="262"/>
                  </a:lnTo>
                  <a:lnTo>
                    <a:pt x="96" y="260"/>
                  </a:lnTo>
                  <a:lnTo>
                    <a:pt x="69" y="250"/>
                  </a:lnTo>
                  <a:lnTo>
                    <a:pt x="45" y="235"/>
                  </a:lnTo>
                  <a:lnTo>
                    <a:pt x="27" y="215"/>
                  </a:lnTo>
                  <a:lnTo>
                    <a:pt x="12" y="191"/>
                  </a:lnTo>
                  <a:lnTo>
                    <a:pt x="3" y="162"/>
                  </a:lnTo>
                  <a:lnTo>
                    <a:pt x="0" y="131"/>
                  </a:lnTo>
                  <a:lnTo>
                    <a:pt x="3" y="100"/>
                  </a:lnTo>
                  <a:lnTo>
                    <a:pt x="12" y="71"/>
                  </a:lnTo>
                  <a:lnTo>
                    <a:pt x="27" y="48"/>
                  </a:lnTo>
                  <a:lnTo>
                    <a:pt x="45" y="28"/>
                  </a:lnTo>
                  <a:lnTo>
                    <a:pt x="69" y="13"/>
                  </a:lnTo>
                  <a:lnTo>
                    <a:pt x="96" y="3"/>
                  </a:lnTo>
                  <a:lnTo>
                    <a:pt x="1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8489950" y="5645150"/>
              <a:ext cx="136525" cy="100013"/>
            </a:xfrm>
            <a:custGeom>
              <a:avLst/>
              <a:gdLst>
                <a:gd name="T0" fmla="*/ 0 w 342"/>
                <a:gd name="T1" fmla="*/ 0 h 249"/>
                <a:gd name="T2" fmla="*/ 76 w 342"/>
                <a:gd name="T3" fmla="*/ 0 h 249"/>
                <a:gd name="T4" fmla="*/ 106 w 342"/>
                <a:gd name="T5" fmla="*/ 154 h 249"/>
                <a:gd name="T6" fmla="*/ 107 w 342"/>
                <a:gd name="T7" fmla="*/ 154 h 249"/>
                <a:gd name="T8" fmla="*/ 137 w 342"/>
                <a:gd name="T9" fmla="*/ 0 h 249"/>
                <a:gd name="T10" fmla="*/ 205 w 342"/>
                <a:gd name="T11" fmla="*/ 0 h 249"/>
                <a:gd name="T12" fmla="*/ 234 w 342"/>
                <a:gd name="T13" fmla="*/ 155 h 249"/>
                <a:gd name="T14" fmla="*/ 235 w 342"/>
                <a:gd name="T15" fmla="*/ 155 h 249"/>
                <a:gd name="T16" fmla="*/ 266 w 342"/>
                <a:gd name="T17" fmla="*/ 0 h 249"/>
                <a:gd name="T18" fmla="*/ 342 w 342"/>
                <a:gd name="T19" fmla="*/ 0 h 249"/>
                <a:gd name="T20" fmla="*/ 272 w 342"/>
                <a:gd name="T21" fmla="*/ 249 h 249"/>
                <a:gd name="T22" fmla="*/ 196 w 342"/>
                <a:gd name="T23" fmla="*/ 249 h 249"/>
                <a:gd name="T24" fmla="*/ 170 w 342"/>
                <a:gd name="T25" fmla="*/ 97 h 249"/>
                <a:gd name="T26" fmla="*/ 169 w 342"/>
                <a:gd name="T27" fmla="*/ 97 h 249"/>
                <a:gd name="T28" fmla="*/ 143 w 342"/>
                <a:gd name="T29" fmla="*/ 249 h 249"/>
                <a:gd name="T30" fmla="*/ 67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6" y="154"/>
                  </a:lnTo>
                  <a:lnTo>
                    <a:pt x="107" y="154"/>
                  </a:lnTo>
                  <a:lnTo>
                    <a:pt x="137" y="0"/>
                  </a:lnTo>
                  <a:lnTo>
                    <a:pt x="205" y="0"/>
                  </a:lnTo>
                  <a:lnTo>
                    <a:pt x="234" y="155"/>
                  </a:lnTo>
                  <a:lnTo>
                    <a:pt x="235" y="155"/>
                  </a:lnTo>
                  <a:lnTo>
                    <a:pt x="266" y="0"/>
                  </a:lnTo>
                  <a:lnTo>
                    <a:pt x="342" y="0"/>
                  </a:lnTo>
                  <a:lnTo>
                    <a:pt x="272" y="249"/>
                  </a:lnTo>
                  <a:lnTo>
                    <a:pt x="196" y="249"/>
                  </a:lnTo>
                  <a:lnTo>
                    <a:pt x="170" y="97"/>
                  </a:lnTo>
                  <a:lnTo>
                    <a:pt x="169" y="97"/>
                  </a:lnTo>
                  <a:lnTo>
                    <a:pt x="143" y="249"/>
                  </a:lnTo>
                  <a:lnTo>
                    <a:pt x="67"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userDrawn="1"/>
          </p:nvSpPr>
          <p:spPr bwMode="auto">
            <a:xfrm>
              <a:off x="7543800" y="4959350"/>
              <a:ext cx="341313" cy="452438"/>
            </a:xfrm>
            <a:custGeom>
              <a:avLst/>
              <a:gdLst>
                <a:gd name="T0" fmla="*/ 486 w 859"/>
                <a:gd name="T1" fmla="*/ 4 h 1142"/>
                <a:gd name="T2" fmla="*/ 603 w 859"/>
                <a:gd name="T3" fmla="*/ 30 h 1142"/>
                <a:gd name="T4" fmla="*/ 700 w 859"/>
                <a:gd name="T5" fmla="*/ 83 h 1142"/>
                <a:gd name="T6" fmla="*/ 771 w 859"/>
                <a:gd name="T7" fmla="*/ 167 h 1142"/>
                <a:gd name="T8" fmla="*/ 809 w 859"/>
                <a:gd name="T9" fmla="*/ 292 h 1142"/>
                <a:gd name="T10" fmla="*/ 641 w 859"/>
                <a:gd name="T11" fmla="*/ 307 h 1142"/>
                <a:gd name="T12" fmla="*/ 599 w 859"/>
                <a:gd name="T13" fmla="*/ 226 h 1142"/>
                <a:gd name="T14" fmla="*/ 528 w 859"/>
                <a:gd name="T15" fmla="*/ 179 h 1142"/>
                <a:gd name="T16" fmla="*/ 442 w 859"/>
                <a:gd name="T17" fmla="*/ 160 h 1142"/>
                <a:gd name="T18" fmla="*/ 358 w 859"/>
                <a:gd name="T19" fmla="*/ 162 h 1142"/>
                <a:gd name="T20" fmla="*/ 279 w 859"/>
                <a:gd name="T21" fmla="*/ 181 h 1142"/>
                <a:gd name="T22" fmla="*/ 220 w 859"/>
                <a:gd name="T23" fmla="*/ 225 h 1142"/>
                <a:gd name="T24" fmla="*/ 197 w 859"/>
                <a:gd name="T25" fmla="*/ 298 h 1142"/>
                <a:gd name="T26" fmla="*/ 220 w 859"/>
                <a:gd name="T27" fmla="*/ 367 h 1142"/>
                <a:gd name="T28" fmla="*/ 278 w 859"/>
                <a:gd name="T29" fmla="*/ 414 h 1142"/>
                <a:gd name="T30" fmla="*/ 363 w 859"/>
                <a:gd name="T31" fmla="*/ 446 h 1142"/>
                <a:gd name="T32" fmla="*/ 461 w 859"/>
                <a:gd name="T33" fmla="*/ 471 h 1142"/>
                <a:gd name="T34" fmla="*/ 564 w 859"/>
                <a:gd name="T35" fmla="*/ 496 h 1142"/>
                <a:gd name="T36" fmla="*/ 666 w 859"/>
                <a:gd name="T37" fmla="*/ 530 h 1142"/>
                <a:gd name="T38" fmla="*/ 756 w 859"/>
                <a:gd name="T39" fmla="*/ 578 h 1142"/>
                <a:gd name="T40" fmla="*/ 823 w 859"/>
                <a:gd name="T41" fmla="*/ 651 h 1142"/>
                <a:gd name="T42" fmla="*/ 856 w 859"/>
                <a:gd name="T43" fmla="*/ 754 h 1142"/>
                <a:gd name="T44" fmla="*/ 849 w 859"/>
                <a:gd name="T45" fmla="*/ 887 h 1142"/>
                <a:gd name="T46" fmla="*/ 801 w 859"/>
                <a:gd name="T47" fmla="*/ 992 h 1142"/>
                <a:gd name="T48" fmla="*/ 721 w 859"/>
                <a:gd name="T49" fmla="*/ 1067 h 1142"/>
                <a:gd name="T50" fmla="*/ 619 w 859"/>
                <a:gd name="T51" fmla="*/ 1114 h 1142"/>
                <a:gd name="T52" fmla="*/ 506 w 859"/>
                <a:gd name="T53" fmla="*/ 1138 h 1142"/>
                <a:gd name="T54" fmla="*/ 384 w 859"/>
                <a:gd name="T55" fmla="*/ 1140 h 1142"/>
                <a:gd name="T56" fmla="*/ 257 w 859"/>
                <a:gd name="T57" fmla="*/ 1119 h 1142"/>
                <a:gd name="T58" fmla="*/ 149 w 859"/>
                <a:gd name="T59" fmla="*/ 1069 h 1142"/>
                <a:gd name="T60" fmla="*/ 64 w 859"/>
                <a:gd name="T61" fmla="*/ 988 h 1142"/>
                <a:gd name="T62" fmla="*/ 13 w 859"/>
                <a:gd name="T63" fmla="*/ 871 h 1142"/>
                <a:gd name="T64" fmla="*/ 166 w 859"/>
                <a:gd name="T65" fmla="*/ 773 h 1142"/>
                <a:gd name="T66" fmla="*/ 191 w 859"/>
                <a:gd name="T67" fmla="*/ 872 h 1142"/>
                <a:gd name="T68" fmla="*/ 253 w 859"/>
                <a:gd name="T69" fmla="*/ 939 h 1142"/>
                <a:gd name="T70" fmla="*/ 339 w 859"/>
                <a:gd name="T71" fmla="*/ 973 h 1142"/>
                <a:gd name="T72" fmla="*/ 439 w 859"/>
                <a:gd name="T73" fmla="*/ 983 h 1142"/>
                <a:gd name="T74" fmla="*/ 513 w 859"/>
                <a:gd name="T75" fmla="*/ 978 h 1142"/>
                <a:gd name="T76" fmla="*/ 588 w 859"/>
                <a:gd name="T77" fmla="*/ 958 h 1142"/>
                <a:gd name="T78" fmla="*/ 648 w 859"/>
                <a:gd name="T79" fmla="*/ 919 h 1142"/>
                <a:gd name="T80" fmla="*/ 680 w 859"/>
                <a:gd name="T81" fmla="*/ 850 h 1142"/>
                <a:gd name="T82" fmla="*/ 671 w 859"/>
                <a:gd name="T83" fmla="*/ 764 h 1142"/>
                <a:gd name="T84" fmla="*/ 619 w 859"/>
                <a:gd name="T85" fmla="*/ 704 h 1142"/>
                <a:gd name="T86" fmla="*/ 534 w 859"/>
                <a:gd name="T87" fmla="*/ 664 h 1142"/>
                <a:gd name="T88" fmla="*/ 427 w 859"/>
                <a:gd name="T89" fmla="*/ 636 h 1142"/>
                <a:gd name="T90" fmla="*/ 317 w 859"/>
                <a:gd name="T91" fmla="*/ 610 h 1142"/>
                <a:gd name="T92" fmla="*/ 215 w 859"/>
                <a:gd name="T93" fmla="*/ 576 h 1142"/>
                <a:gd name="T94" fmla="*/ 125 w 859"/>
                <a:gd name="T95" fmla="*/ 527 h 1142"/>
                <a:gd name="T96" fmla="*/ 58 w 859"/>
                <a:gd name="T97" fmla="*/ 456 h 1142"/>
                <a:gd name="T98" fmla="*/ 23 w 859"/>
                <a:gd name="T99" fmla="*/ 353 h 1142"/>
                <a:gd name="T100" fmla="*/ 31 w 859"/>
                <a:gd name="T101" fmla="*/ 230 h 1142"/>
                <a:gd name="T102" fmla="*/ 80 w 859"/>
                <a:gd name="T103" fmla="*/ 132 h 1142"/>
                <a:gd name="T104" fmla="*/ 159 w 859"/>
                <a:gd name="T105" fmla="*/ 64 h 1142"/>
                <a:gd name="T106" fmla="*/ 257 w 859"/>
                <a:gd name="T107" fmla="*/ 20 h 1142"/>
                <a:gd name="T108" fmla="*/ 364 w 859"/>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9" h="1142">
                  <a:moveTo>
                    <a:pt x="399" y="0"/>
                  </a:moveTo>
                  <a:lnTo>
                    <a:pt x="442" y="2"/>
                  </a:lnTo>
                  <a:lnTo>
                    <a:pt x="486" y="4"/>
                  </a:lnTo>
                  <a:lnTo>
                    <a:pt x="527" y="10"/>
                  </a:lnTo>
                  <a:lnTo>
                    <a:pt x="565" y="19"/>
                  </a:lnTo>
                  <a:lnTo>
                    <a:pt x="603" y="30"/>
                  </a:lnTo>
                  <a:lnTo>
                    <a:pt x="638" y="44"/>
                  </a:lnTo>
                  <a:lnTo>
                    <a:pt x="670" y="61"/>
                  </a:lnTo>
                  <a:lnTo>
                    <a:pt x="700" y="83"/>
                  </a:lnTo>
                  <a:lnTo>
                    <a:pt x="726" y="108"/>
                  </a:lnTo>
                  <a:lnTo>
                    <a:pt x="750" y="135"/>
                  </a:lnTo>
                  <a:lnTo>
                    <a:pt x="771" y="167"/>
                  </a:lnTo>
                  <a:lnTo>
                    <a:pt x="787" y="205"/>
                  </a:lnTo>
                  <a:lnTo>
                    <a:pt x="801" y="246"/>
                  </a:lnTo>
                  <a:lnTo>
                    <a:pt x="809" y="292"/>
                  </a:lnTo>
                  <a:lnTo>
                    <a:pt x="814" y="342"/>
                  </a:lnTo>
                  <a:lnTo>
                    <a:pt x="648" y="342"/>
                  </a:lnTo>
                  <a:lnTo>
                    <a:pt x="641" y="307"/>
                  </a:lnTo>
                  <a:lnTo>
                    <a:pt x="631" y="276"/>
                  </a:lnTo>
                  <a:lnTo>
                    <a:pt x="618" y="248"/>
                  </a:lnTo>
                  <a:lnTo>
                    <a:pt x="599" y="226"/>
                  </a:lnTo>
                  <a:lnTo>
                    <a:pt x="578" y="206"/>
                  </a:lnTo>
                  <a:lnTo>
                    <a:pt x="554" y="191"/>
                  </a:lnTo>
                  <a:lnTo>
                    <a:pt x="528" y="179"/>
                  </a:lnTo>
                  <a:lnTo>
                    <a:pt x="501" y="170"/>
                  </a:lnTo>
                  <a:lnTo>
                    <a:pt x="472" y="164"/>
                  </a:lnTo>
                  <a:lnTo>
                    <a:pt x="442" y="160"/>
                  </a:lnTo>
                  <a:lnTo>
                    <a:pt x="412" y="159"/>
                  </a:lnTo>
                  <a:lnTo>
                    <a:pt x="385" y="160"/>
                  </a:lnTo>
                  <a:lnTo>
                    <a:pt x="358" y="162"/>
                  </a:lnTo>
                  <a:lnTo>
                    <a:pt x="330" y="166"/>
                  </a:lnTo>
                  <a:lnTo>
                    <a:pt x="304" y="172"/>
                  </a:lnTo>
                  <a:lnTo>
                    <a:pt x="279" y="181"/>
                  </a:lnTo>
                  <a:lnTo>
                    <a:pt x="257" y="193"/>
                  </a:lnTo>
                  <a:lnTo>
                    <a:pt x="237" y="207"/>
                  </a:lnTo>
                  <a:lnTo>
                    <a:pt x="220" y="225"/>
                  </a:lnTo>
                  <a:lnTo>
                    <a:pt x="207" y="246"/>
                  </a:lnTo>
                  <a:lnTo>
                    <a:pt x="200" y="269"/>
                  </a:lnTo>
                  <a:lnTo>
                    <a:pt x="197" y="298"/>
                  </a:lnTo>
                  <a:lnTo>
                    <a:pt x="200" y="324"/>
                  </a:lnTo>
                  <a:lnTo>
                    <a:pt x="207" y="347"/>
                  </a:lnTo>
                  <a:lnTo>
                    <a:pt x="220" y="367"/>
                  </a:lnTo>
                  <a:lnTo>
                    <a:pt x="236" y="384"/>
                  </a:lnTo>
                  <a:lnTo>
                    <a:pt x="256" y="400"/>
                  </a:lnTo>
                  <a:lnTo>
                    <a:pt x="278" y="414"/>
                  </a:lnTo>
                  <a:lnTo>
                    <a:pt x="304" y="426"/>
                  </a:lnTo>
                  <a:lnTo>
                    <a:pt x="333" y="436"/>
                  </a:lnTo>
                  <a:lnTo>
                    <a:pt x="363" y="446"/>
                  </a:lnTo>
                  <a:lnTo>
                    <a:pt x="395" y="455"/>
                  </a:lnTo>
                  <a:lnTo>
                    <a:pt x="427" y="464"/>
                  </a:lnTo>
                  <a:lnTo>
                    <a:pt x="461" y="471"/>
                  </a:lnTo>
                  <a:lnTo>
                    <a:pt x="495" y="479"/>
                  </a:lnTo>
                  <a:lnTo>
                    <a:pt x="528" y="488"/>
                  </a:lnTo>
                  <a:lnTo>
                    <a:pt x="564" y="496"/>
                  </a:lnTo>
                  <a:lnTo>
                    <a:pt x="599" y="506"/>
                  </a:lnTo>
                  <a:lnTo>
                    <a:pt x="634" y="517"/>
                  </a:lnTo>
                  <a:lnTo>
                    <a:pt x="666" y="530"/>
                  </a:lnTo>
                  <a:lnTo>
                    <a:pt x="699" y="544"/>
                  </a:lnTo>
                  <a:lnTo>
                    <a:pt x="728" y="560"/>
                  </a:lnTo>
                  <a:lnTo>
                    <a:pt x="756" y="578"/>
                  </a:lnTo>
                  <a:lnTo>
                    <a:pt x="781" y="600"/>
                  </a:lnTo>
                  <a:lnTo>
                    <a:pt x="803" y="623"/>
                  </a:lnTo>
                  <a:lnTo>
                    <a:pt x="823" y="651"/>
                  </a:lnTo>
                  <a:lnTo>
                    <a:pt x="838" y="682"/>
                  </a:lnTo>
                  <a:lnTo>
                    <a:pt x="849" y="717"/>
                  </a:lnTo>
                  <a:lnTo>
                    <a:pt x="856" y="754"/>
                  </a:lnTo>
                  <a:lnTo>
                    <a:pt x="859" y="798"/>
                  </a:lnTo>
                  <a:lnTo>
                    <a:pt x="856" y="844"/>
                  </a:lnTo>
                  <a:lnTo>
                    <a:pt x="849" y="887"/>
                  </a:lnTo>
                  <a:lnTo>
                    <a:pt x="837" y="926"/>
                  </a:lnTo>
                  <a:lnTo>
                    <a:pt x="820" y="961"/>
                  </a:lnTo>
                  <a:lnTo>
                    <a:pt x="801" y="992"/>
                  </a:lnTo>
                  <a:lnTo>
                    <a:pt x="777" y="1021"/>
                  </a:lnTo>
                  <a:lnTo>
                    <a:pt x="751" y="1046"/>
                  </a:lnTo>
                  <a:lnTo>
                    <a:pt x="721" y="1067"/>
                  </a:lnTo>
                  <a:lnTo>
                    <a:pt x="689" y="1086"/>
                  </a:lnTo>
                  <a:lnTo>
                    <a:pt x="655" y="1100"/>
                  </a:lnTo>
                  <a:lnTo>
                    <a:pt x="619" y="1114"/>
                  </a:lnTo>
                  <a:lnTo>
                    <a:pt x="583" y="1124"/>
                  </a:lnTo>
                  <a:lnTo>
                    <a:pt x="544" y="1132"/>
                  </a:lnTo>
                  <a:lnTo>
                    <a:pt x="506" y="1138"/>
                  </a:lnTo>
                  <a:lnTo>
                    <a:pt x="467" y="1140"/>
                  </a:lnTo>
                  <a:lnTo>
                    <a:pt x="429" y="1142"/>
                  </a:lnTo>
                  <a:lnTo>
                    <a:pt x="384" y="1140"/>
                  </a:lnTo>
                  <a:lnTo>
                    <a:pt x="339" y="1137"/>
                  </a:lnTo>
                  <a:lnTo>
                    <a:pt x="297" y="1129"/>
                  </a:lnTo>
                  <a:lnTo>
                    <a:pt x="257" y="1119"/>
                  </a:lnTo>
                  <a:lnTo>
                    <a:pt x="218" y="1105"/>
                  </a:lnTo>
                  <a:lnTo>
                    <a:pt x="182" y="1089"/>
                  </a:lnTo>
                  <a:lnTo>
                    <a:pt x="149" y="1069"/>
                  </a:lnTo>
                  <a:lnTo>
                    <a:pt x="118" y="1046"/>
                  </a:lnTo>
                  <a:lnTo>
                    <a:pt x="89" y="1020"/>
                  </a:lnTo>
                  <a:lnTo>
                    <a:pt x="64" y="988"/>
                  </a:lnTo>
                  <a:lnTo>
                    <a:pt x="43" y="953"/>
                  </a:lnTo>
                  <a:lnTo>
                    <a:pt x="26" y="915"/>
                  </a:lnTo>
                  <a:lnTo>
                    <a:pt x="13" y="871"/>
                  </a:lnTo>
                  <a:lnTo>
                    <a:pt x="3" y="824"/>
                  </a:lnTo>
                  <a:lnTo>
                    <a:pt x="0" y="773"/>
                  </a:lnTo>
                  <a:lnTo>
                    <a:pt x="166" y="773"/>
                  </a:lnTo>
                  <a:lnTo>
                    <a:pt x="170" y="810"/>
                  </a:lnTo>
                  <a:lnTo>
                    <a:pt x="179" y="844"/>
                  </a:lnTo>
                  <a:lnTo>
                    <a:pt x="191" y="872"/>
                  </a:lnTo>
                  <a:lnTo>
                    <a:pt x="209" y="899"/>
                  </a:lnTo>
                  <a:lnTo>
                    <a:pt x="230" y="920"/>
                  </a:lnTo>
                  <a:lnTo>
                    <a:pt x="253" y="939"/>
                  </a:lnTo>
                  <a:lnTo>
                    <a:pt x="279" y="952"/>
                  </a:lnTo>
                  <a:lnTo>
                    <a:pt x="308" y="965"/>
                  </a:lnTo>
                  <a:lnTo>
                    <a:pt x="339" y="973"/>
                  </a:lnTo>
                  <a:lnTo>
                    <a:pt x="370" y="978"/>
                  </a:lnTo>
                  <a:lnTo>
                    <a:pt x="404" y="982"/>
                  </a:lnTo>
                  <a:lnTo>
                    <a:pt x="439" y="983"/>
                  </a:lnTo>
                  <a:lnTo>
                    <a:pt x="462" y="983"/>
                  </a:lnTo>
                  <a:lnTo>
                    <a:pt x="488" y="981"/>
                  </a:lnTo>
                  <a:lnTo>
                    <a:pt x="513" y="978"/>
                  </a:lnTo>
                  <a:lnTo>
                    <a:pt x="539" y="973"/>
                  </a:lnTo>
                  <a:lnTo>
                    <a:pt x="564" y="967"/>
                  </a:lnTo>
                  <a:lnTo>
                    <a:pt x="588" y="958"/>
                  </a:lnTo>
                  <a:lnTo>
                    <a:pt x="610" y="947"/>
                  </a:lnTo>
                  <a:lnTo>
                    <a:pt x="630" y="935"/>
                  </a:lnTo>
                  <a:lnTo>
                    <a:pt x="648" y="919"/>
                  </a:lnTo>
                  <a:lnTo>
                    <a:pt x="662" y="899"/>
                  </a:lnTo>
                  <a:lnTo>
                    <a:pt x="674" y="876"/>
                  </a:lnTo>
                  <a:lnTo>
                    <a:pt x="680" y="850"/>
                  </a:lnTo>
                  <a:lnTo>
                    <a:pt x="682" y="821"/>
                  </a:lnTo>
                  <a:lnTo>
                    <a:pt x="680" y="790"/>
                  </a:lnTo>
                  <a:lnTo>
                    <a:pt x="671" y="764"/>
                  </a:lnTo>
                  <a:lnTo>
                    <a:pt x="659" y="742"/>
                  </a:lnTo>
                  <a:lnTo>
                    <a:pt x="641" y="722"/>
                  </a:lnTo>
                  <a:lnTo>
                    <a:pt x="619" y="704"/>
                  </a:lnTo>
                  <a:lnTo>
                    <a:pt x="594" y="689"/>
                  </a:lnTo>
                  <a:lnTo>
                    <a:pt x="565" y="676"/>
                  </a:lnTo>
                  <a:lnTo>
                    <a:pt x="534" y="664"/>
                  </a:lnTo>
                  <a:lnTo>
                    <a:pt x="501" y="654"/>
                  </a:lnTo>
                  <a:lnTo>
                    <a:pt x="465" y="644"/>
                  </a:lnTo>
                  <a:lnTo>
                    <a:pt x="427" y="636"/>
                  </a:lnTo>
                  <a:lnTo>
                    <a:pt x="390" y="627"/>
                  </a:lnTo>
                  <a:lnTo>
                    <a:pt x="352" y="618"/>
                  </a:lnTo>
                  <a:lnTo>
                    <a:pt x="317" y="610"/>
                  </a:lnTo>
                  <a:lnTo>
                    <a:pt x="282" y="600"/>
                  </a:lnTo>
                  <a:lnTo>
                    <a:pt x="247" y="588"/>
                  </a:lnTo>
                  <a:lnTo>
                    <a:pt x="215" y="576"/>
                  </a:lnTo>
                  <a:lnTo>
                    <a:pt x="182" y="562"/>
                  </a:lnTo>
                  <a:lnTo>
                    <a:pt x="153" y="546"/>
                  </a:lnTo>
                  <a:lnTo>
                    <a:pt x="125" y="527"/>
                  </a:lnTo>
                  <a:lnTo>
                    <a:pt x="99" y="506"/>
                  </a:lnTo>
                  <a:lnTo>
                    <a:pt x="77" y="483"/>
                  </a:lnTo>
                  <a:lnTo>
                    <a:pt x="58" y="456"/>
                  </a:lnTo>
                  <a:lnTo>
                    <a:pt x="42" y="425"/>
                  </a:lnTo>
                  <a:lnTo>
                    <a:pt x="31" y="392"/>
                  </a:lnTo>
                  <a:lnTo>
                    <a:pt x="23" y="353"/>
                  </a:lnTo>
                  <a:lnTo>
                    <a:pt x="21" y="311"/>
                  </a:lnTo>
                  <a:lnTo>
                    <a:pt x="23" y="268"/>
                  </a:lnTo>
                  <a:lnTo>
                    <a:pt x="31" y="230"/>
                  </a:lnTo>
                  <a:lnTo>
                    <a:pt x="43" y="193"/>
                  </a:lnTo>
                  <a:lnTo>
                    <a:pt x="59" y="161"/>
                  </a:lnTo>
                  <a:lnTo>
                    <a:pt x="80" y="132"/>
                  </a:lnTo>
                  <a:lnTo>
                    <a:pt x="103" y="106"/>
                  </a:lnTo>
                  <a:lnTo>
                    <a:pt x="130" y="84"/>
                  </a:lnTo>
                  <a:lnTo>
                    <a:pt x="159" y="64"/>
                  </a:lnTo>
                  <a:lnTo>
                    <a:pt x="190" y="46"/>
                  </a:lnTo>
                  <a:lnTo>
                    <a:pt x="222" y="32"/>
                  </a:lnTo>
                  <a:lnTo>
                    <a:pt x="257" y="20"/>
                  </a:lnTo>
                  <a:lnTo>
                    <a:pt x="292" y="12"/>
                  </a:lnTo>
                  <a:lnTo>
                    <a:pt x="328" y="5"/>
                  </a:lnTo>
                  <a:lnTo>
                    <a:pt x="364"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noEditPoints="1"/>
            </p:cNvSpPr>
            <p:nvPr userDrawn="1"/>
          </p:nvSpPr>
          <p:spPr bwMode="auto">
            <a:xfrm>
              <a:off x="7897813" y="4959350"/>
              <a:ext cx="377825" cy="452438"/>
            </a:xfrm>
            <a:custGeom>
              <a:avLst/>
              <a:gdLst>
                <a:gd name="T0" fmla="*/ 631 w 951"/>
                <a:gd name="T1" fmla="*/ 580 h 1142"/>
                <a:gd name="T2" fmla="*/ 531 w 951"/>
                <a:gd name="T3" fmla="*/ 605 h 1142"/>
                <a:gd name="T4" fmla="*/ 418 w 951"/>
                <a:gd name="T5" fmla="*/ 621 h 1142"/>
                <a:gd name="T6" fmla="*/ 322 w 951"/>
                <a:gd name="T7" fmla="*/ 641 h 1142"/>
                <a:gd name="T8" fmla="*/ 248 w 951"/>
                <a:gd name="T9" fmla="*/ 676 h 1142"/>
                <a:gd name="T10" fmla="*/ 197 w 951"/>
                <a:gd name="T11" fmla="*/ 733 h 1142"/>
                <a:gd name="T12" fmla="*/ 177 w 951"/>
                <a:gd name="T13" fmla="*/ 823 h 1142"/>
                <a:gd name="T14" fmla="*/ 195 w 951"/>
                <a:gd name="T15" fmla="*/ 904 h 1142"/>
                <a:gd name="T16" fmla="*/ 246 w 951"/>
                <a:gd name="T17" fmla="*/ 953 h 1142"/>
                <a:gd name="T18" fmla="*/ 318 w 951"/>
                <a:gd name="T19" fmla="*/ 978 h 1142"/>
                <a:gd name="T20" fmla="*/ 420 w 951"/>
                <a:gd name="T21" fmla="*/ 981 h 1142"/>
                <a:gd name="T22" fmla="*/ 540 w 951"/>
                <a:gd name="T23" fmla="*/ 947 h 1142"/>
                <a:gd name="T24" fmla="*/ 621 w 951"/>
                <a:gd name="T25" fmla="*/ 885 h 1142"/>
                <a:gd name="T26" fmla="*/ 667 w 951"/>
                <a:gd name="T27" fmla="*/ 810 h 1142"/>
                <a:gd name="T28" fmla="*/ 682 w 951"/>
                <a:gd name="T29" fmla="*/ 737 h 1142"/>
                <a:gd name="T30" fmla="*/ 502 w 951"/>
                <a:gd name="T31" fmla="*/ 0 h 1142"/>
                <a:gd name="T32" fmla="*/ 604 w 951"/>
                <a:gd name="T33" fmla="*/ 12 h 1142"/>
                <a:gd name="T34" fmla="*/ 699 w 951"/>
                <a:gd name="T35" fmla="*/ 40 h 1142"/>
                <a:gd name="T36" fmla="*/ 776 w 951"/>
                <a:gd name="T37" fmla="*/ 93 h 1142"/>
                <a:gd name="T38" fmla="*/ 828 w 951"/>
                <a:gd name="T39" fmla="*/ 177 h 1142"/>
                <a:gd name="T40" fmla="*/ 848 w 951"/>
                <a:gd name="T41" fmla="*/ 299 h 1142"/>
                <a:gd name="T42" fmla="*/ 849 w 951"/>
                <a:gd name="T43" fmla="*/ 916 h 1142"/>
                <a:gd name="T44" fmla="*/ 861 w 951"/>
                <a:gd name="T45" fmla="*/ 967 h 1142"/>
                <a:gd name="T46" fmla="*/ 900 w 951"/>
                <a:gd name="T47" fmla="*/ 983 h 1142"/>
                <a:gd name="T48" fmla="*/ 951 w 951"/>
                <a:gd name="T49" fmla="*/ 972 h 1142"/>
                <a:gd name="T50" fmla="*/ 900 w 951"/>
                <a:gd name="T51" fmla="*/ 1134 h 1142"/>
                <a:gd name="T52" fmla="*/ 805 w 951"/>
                <a:gd name="T53" fmla="*/ 1139 h 1142"/>
                <a:gd name="T54" fmla="*/ 739 w 951"/>
                <a:gd name="T55" fmla="*/ 1110 h 1142"/>
                <a:gd name="T56" fmla="*/ 699 w 951"/>
                <a:gd name="T57" fmla="*/ 1042 h 1142"/>
                <a:gd name="T58" fmla="*/ 655 w 951"/>
                <a:gd name="T59" fmla="*/ 1013 h 1142"/>
                <a:gd name="T60" fmla="*/ 531 w 951"/>
                <a:gd name="T61" fmla="*/ 1100 h 1142"/>
                <a:gd name="T62" fmla="*/ 387 w 951"/>
                <a:gd name="T63" fmla="*/ 1139 h 1142"/>
                <a:gd name="T64" fmla="*/ 253 w 951"/>
                <a:gd name="T65" fmla="*/ 1135 h 1142"/>
                <a:gd name="T66" fmla="*/ 144 w 951"/>
                <a:gd name="T67" fmla="*/ 1100 h 1142"/>
                <a:gd name="T68" fmla="*/ 61 w 951"/>
                <a:gd name="T69" fmla="*/ 1032 h 1142"/>
                <a:gd name="T70" fmla="*/ 11 w 951"/>
                <a:gd name="T71" fmla="*/ 927 h 1142"/>
                <a:gd name="T72" fmla="*/ 3 w 951"/>
                <a:gd name="T73" fmla="*/ 789 h 1142"/>
                <a:gd name="T74" fmla="*/ 34 w 951"/>
                <a:gd name="T75" fmla="*/ 676 h 1142"/>
                <a:gd name="T76" fmla="*/ 95 w 951"/>
                <a:gd name="T77" fmla="*/ 598 h 1142"/>
                <a:gd name="T78" fmla="*/ 178 w 951"/>
                <a:gd name="T79" fmla="*/ 549 h 1142"/>
                <a:gd name="T80" fmla="*/ 275 w 951"/>
                <a:gd name="T81" fmla="*/ 516 h 1142"/>
                <a:gd name="T82" fmla="*/ 382 w 951"/>
                <a:gd name="T83" fmla="*/ 493 h 1142"/>
                <a:gd name="T84" fmla="*/ 491 w 951"/>
                <a:gd name="T85" fmla="*/ 475 h 1142"/>
                <a:gd name="T86" fmla="*/ 582 w 951"/>
                <a:gd name="T87" fmla="*/ 456 h 1142"/>
                <a:gd name="T88" fmla="*/ 648 w 951"/>
                <a:gd name="T89" fmla="*/ 424 h 1142"/>
                <a:gd name="T90" fmla="*/ 682 w 951"/>
                <a:gd name="T91" fmla="*/ 367 h 1142"/>
                <a:gd name="T92" fmla="*/ 675 w 951"/>
                <a:gd name="T93" fmla="*/ 277 h 1142"/>
                <a:gd name="T94" fmla="*/ 638 w 951"/>
                <a:gd name="T95" fmla="*/ 212 h 1142"/>
                <a:gd name="T96" fmla="*/ 580 w 951"/>
                <a:gd name="T97" fmla="*/ 176 h 1142"/>
                <a:gd name="T98" fmla="*/ 507 w 951"/>
                <a:gd name="T99" fmla="*/ 161 h 1142"/>
                <a:gd name="T100" fmla="*/ 424 w 951"/>
                <a:gd name="T101" fmla="*/ 160 h 1142"/>
                <a:gd name="T102" fmla="*/ 332 w 951"/>
                <a:gd name="T103" fmla="*/ 176 h 1142"/>
                <a:gd name="T104" fmla="*/ 261 w 951"/>
                <a:gd name="T105" fmla="*/ 220 h 1142"/>
                <a:gd name="T106" fmla="*/ 218 w 951"/>
                <a:gd name="T107" fmla="*/ 294 h 1142"/>
                <a:gd name="T108" fmla="*/ 40 w 951"/>
                <a:gd name="T109" fmla="*/ 365 h 1142"/>
                <a:gd name="T110" fmla="*/ 66 w 951"/>
                <a:gd name="T111" fmla="*/ 223 h 1142"/>
                <a:gd name="T112" fmla="*/ 129 w 951"/>
                <a:gd name="T113" fmla="*/ 120 h 1142"/>
                <a:gd name="T114" fmla="*/ 223 w 951"/>
                <a:gd name="T115" fmla="*/ 51 h 1142"/>
                <a:gd name="T116" fmla="*/ 338 w 951"/>
                <a:gd name="T117" fmla="*/ 13 h 1142"/>
                <a:gd name="T118" fmla="*/ 469 w 951"/>
                <a:gd name="T11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1" h="1142">
                  <a:moveTo>
                    <a:pt x="682" y="554"/>
                  </a:moveTo>
                  <a:lnTo>
                    <a:pt x="658" y="569"/>
                  </a:lnTo>
                  <a:lnTo>
                    <a:pt x="631" y="580"/>
                  </a:lnTo>
                  <a:lnTo>
                    <a:pt x="599" y="590"/>
                  </a:lnTo>
                  <a:lnTo>
                    <a:pt x="566" y="597"/>
                  </a:lnTo>
                  <a:lnTo>
                    <a:pt x="531" y="605"/>
                  </a:lnTo>
                  <a:lnTo>
                    <a:pt x="494" y="610"/>
                  </a:lnTo>
                  <a:lnTo>
                    <a:pt x="455" y="615"/>
                  </a:lnTo>
                  <a:lnTo>
                    <a:pt x="418" y="621"/>
                  </a:lnTo>
                  <a:lnTo>
                    <a:pt x="381" y="627"/>
                  </a:lnTo>
                  <a:lnTo>
                    <a:pt x="351" y="633"/>
                  </a:lnTo>
                  <a:lnTo>
                    <a:pt x="322" y="641"/>
                  </a:lnTo>
                  <a:lnTo>
                    <a:pt x="296" y="651"/>
                  </a:lnTo>
                  <a:lnTo>
                    <a:pt x="271" y="662"/>
                  </a:lnTo>
                  <a:lnTo>
                    <a:pt x="248" y="676"/>
                  </a:lnTo>
                  <a:lnTo>
                    <a:pt x="228" y="692"/>
                  </a:lnTo>
                  <a:lnTo>
                    <a:pt x="210" y="711"/>
                  </a:lnTo>
                  <a:lnTo>
                    <a:pt x="197" y="733"/>
                  </a:lnTo>
                  <a:lnTo>
                    <a:pt x="185" y="759"/>
                  </a:lnTo>
                  <a:lnTo>
                    <a:pt x="179" y="789"/>
                  </a:lnTo>
                  <a:lnTo>
                    <a:pt x="177" y="823"/>
                  </a:lnTo>
                  <a:lnTo>
                    <a:pt x="179" y="854"/>
                  </a:lnTo>
                  <a:lnTo>
                    <a:pt x="185" y="880"/>
                  </a:lnTo>
                  <a:lnTo>
                    <a:pt x="195" y="904"/>
                  </a:lnTo>
                  <a:lnTo>
                    <a:pt x="210" y="924"/>
                  </a:lnTo>
                  <a:lnTo>
                    <a:pt x="226" y="940"/>
                  </a:lnTo>
                  <a:lnTo>
                    <a:pt x="246" y="953"/>
                  </a:lnTo>
                  <a:lnTo>
                    <a:pt x="269" y="965"/>
                  </a:lnTo>
                  <a:lnTo>
                    <a:pt x="292" y="973"/>
                  </a:lnTo>
                  <a:lnTo>
                    <a:pt x="318" y="978"/>
                  </a:lnTo>
                  <a:lnTo>
                    <a:pt x="345" y="982"/>
                  </a:lnTo>
                  <a:lnTo>
                    <a:pt x="372" y="983"/>
                  </a:lnTo>
                  <a:lnTo>
                    <a:pt x="420" y="981"/>
                  </a:lnTo>
                  <a:lnTo>
                    <a:pt x="464" y="973"/>
                  </a:lnTo>
                  <a:lnTo>
                    <a:pt x="504" y="962"/>
                  </a:lnTo>
                  <a:lnTo>
                    <a:pt x="540" y="947"/>
                  </a:lnTo>
                  <a:lnTo>
                    <a:pt x="570" y="929"/>
                  </a:lnTo>
                  <a:lnTo>
                    <a:pt x="597" y="909"/>
                  </a:lnTo>
                  <a:lnTo>
                    <a:pt x="621" y="885"/>
                  </a:lnTo>
                  <a:lnTo>
                    <a:pt x="639" y="861"/>
                  </a:lnTo>
                  <a:lnTo>
                    <a:pt x="655" y="836"/>
                  </a:lnTo>
                  <a:lnTo>
                    <a:pt x="667" y="810"/>
                  </a:lnTo>
                  <a:lnTo>
                    <a:pt x="675" y="785"/>
                  </a:lnTo>
                  <a:lnTo>
                    <a:pt x="680" y="760"/>
                  </a:lnTo>
                  <a:lnTo>
                    <a:pt x="682" y="737"/>
                  </a:lnTo>
                  <a:lnTo>
                    <a:pt x="682" y="554"/>
                  </a:lnTo>
                  <a:close/>
                  <a:moveTo>
                    <a:pt x="469" y="0"/>
                  </a:moveTo>
                  <a:lnTo>
                    <a:pt x="502" y="0"/>
                  </a:lnTo>
                  <a:lnTo>
                    <a:pt x="537" y="3"/>
                  </a:lnTo>
                  <a:lnTo>
                    <a:pt x="571" y="7"/>
                  </a:lnTo>
                  <a:lnTo>
                    <a:pt x="604" y="12"/>
                  </a:lnTo>
                  <a:lnTo>
                    <a:pt x="637" y="18"/>
                  </a:lnTo>
                  <a:lnTo>
                    <a:pt x="669" y="28"/>
                  </a:lnTo>
                  <a:lnTo>
                    <a:pt x="699" y="40"/>
                  </a:lnTo>
                  <a:lnTo>
                    <a:pt x="726" y="54"/>
                  </a:lnTo>
                  <a:lnTo>
                    <a:pt x="752" y="73"/>
                  </a:lnTo>
                  <a:lnTo>
                    <a:pt x="776" y="93"/>
                  </a:lnTo>
                  <a:lnTo>
                    <a:pt x="797" y="117"/>
                  </a:lnTo>
                  <a:lnTo>
                    <a:pt x="815" y="145"/>
                  </a:lnTo>
                  <a:lnTo>
                    <a:pt x="828" y="177"/>
                  </a:lnTo>
                  <a:lnTo>
                    <a:pt x="840" y="213"/>
                  </a:lnTo>
                  <a:lnTo>
                    <a:pt x="846" y="255"/>
                  </a:lnTo>
                  <a:lnTo>
                    <a:pt x="848" y="299"/>
                  </a:lnTo>
                  <a:lnTo>
                    <a:pt x="848" y="861"/>
                  </a:lnTo>
                  <a:lnTo>
                    <a:pt x="848" y="890"/>
                  </a:lnTo>
                  <a:lnTo>
                    <a:pt x="849" y="916"/>
                  </a:lnTo>
                  <a:lnTo>
                    <a:pt x="851" y="937"/>
                  </a:lnTo>
                  <a:lnTo>
                    <a:pt x="854" y="953"/>
                  </a:lnTo>
                  <a:lnTo>
                    <a:pt x="861" y="967"/>
                  </a:lnTo>
                  <a:lnTo>
                    <a:pt x="871" y="976"/>
                  </a:lnTo>
                  <a:lnTo>
                    <a:pt x="883" y="981"/>
                  </a:lnTo>
                  <a:lnTo>
                    <a:pt x="900" y="983"/>
                  </a:lnTo>
                  <a:lnTo>
                    <a:pt x="915" y="982"/>
                  </a:lnTo>
                  <a:lnTo>
                    <a:pt x="933" y="980"/>
                  </a:lnTo>
                  <a:lnTo>
                    <a:pt x="951" y="972"/>
                  </a:lnTo>
                  <a:lnTo>
                    <a:pt x="951" y="1112"/>
                  </a:lnTo>
                  <a:lnTo>
                    <a:pt x="928" y="1124"/>
                  </a:lnTo>
                  <a:lnTo>
                    <a:pt x="900" y="1134"/>
                  </a:lnTo>
                  <a:lnTo>
                    <a:pt x="869" y="1139"/>
                  </a:lnTo>
                  <a:lnTo>
                    <a:pt x="832" y="1142"/>
                  </a:lnTo>
                  <a:lnTo>
                    <a:pt x="805" y="1139"/>
                  </a:lnTo>
                  <a:lnTo>
                    <a:pt x="780" y="1134"/>
                  </a:lnTo>
                  <a:lnTo>
                    <a:pt x="757" y="1124"/>
                  </a:lnTo>
                  <a:lnTo>
                    <a:pt x="739" y="1110"/>
                  </a:lnTo>
                  <a:lnTo>
                    <a:pt x="721" y="1092"/>
                  </a:lnTo>
                  <a:lnTo>
                    <a:pt x="709" y="1069"/>
                  </a:lnTo>
                  <a:lnTo>
                    <a:pt x="699" y="1042"/>
                  </a:lnTo>
                  <a:lnTo>
                    <a:pt x="694" y="1010"/>
                  </a:lnTo>
                  <a:lnTo>
                    <a:pt x="692" y="972"/>
                  </a:lnTo>
                  <a:lnTo>
                    <a:pt x="655" y="1013"/>
                  </a:lnTo>
                  <a:lnTo>
                    <a:pt x="617" y="1048"/>
                  </a:lnTo>
                  <a:lnTo>
                    <a:pt x="576" y="1077"/>
                  </a:lnTo>
                  <a:lnTo>
                    <a:pt x="531" y="1100"/>
                  </a:lnTo>
                  <a:lnTo>
                    <a:pt x="485" y="1119"/>
                  </a:lnTo>
                  <a:lnTo>
                    <a:pt x="438" y="1132"/>
                  </a:lnTo>
                  <a:lnTo>
                    <a:pt x="387" y="1139"/>
                  </a:lnTo>
                  <a:lnTo>
                    <a:pt x="336" y="1142"/>
                  </a:lnTo>
                  <a:lnTo>
                    <a:pt x="294" y="1140"/>
                  </a:lnTo>
                  <a:lnTo>
                    <a:pt x="253" y="1135"/>
                  </a:lnTo>
                  <a:lnTo>
                    <a:pt x="214" y="1127"/>
                  </a:lnTo>
                  <a:lnTo>
                    <a:pt x="178" y="1115"/>
                  </a:lnTo>
                  <a:lnTo>
                    <a:pt x="144" y="1100"/>
                  </a:lnTo>
                  <a:lnTo>
                    <a:pt x="113" y="1081"/>
                  </a:lnTo>
                  <a:lnTo>
                    <a:pt x="85" y="1058"/>
                  </a:lnTo>
                  <a:lnTo>
                    <a:pt x="61" y="1032"/>
                  </a:lnTo>
                  <a:lnTo>
                    <a:pt x="40" y="1001"/>
                  </a:lnTo>
                  <a:lnTo>
                    <a:pt x="22" y="966"/>
                  </a:lnTo>
                  <a:lnTo>
                    <a:pt x="11" y="927"/>
                  </a:lnTo>
                  <a:lnTo>
                    <a:pt x="3" y="884"/>
                  </a:lnTo>
                  <a:lnTo>
                    <a:pt x="0" y="835"/>
                  </a:lnTo>
                  <a:lnTo>
                    <a:pt x="3" y="789"/>
                  </a:lnTo>
                  <a:lnTo>
                    <a:pt x="9" y="747"/>
                  </a:lnTo>
                  <a:lnTo>
                    <a:pt x="20" y="709"/>
                  </a:lnTo>
                  <a:lnTo>
                    <a:pt x="34" y="676"/>
                  </a:lnTo>
                  <a:lnTo>
                    <a:pt x="51" y="647"/>
                  </a:lnTo>
                  <a:lnTo>
                    <a:pt x="71" y="621"/>
                  </a:lnTo>
                  <a:lnTo>
                    <a:pt x="95" y="598"/>
                  </a:lnTo>
                  <a:lnTo>
                    <a:pt x="121" y="580"/>
                  </a:lnTo>
                  <a:lnTo>
                    <a:pt x="148" y="562"/>
                  </a:lnTo>
                  <a:lnTo>
                    <a:pt x="178" y="549"/>
                  </a:lnTo>
                  <a:lnTo>
                    <a:pt x="209" y="536"/>
                  </a:lnTo>
                  <a:lnTo>
                    <a:pt x="241" y="525"/>
                  </a:lnTo>
                  <a:lnTo>
                    <a:pt x="275" y="516"/>
                  </a:lnTo>
                  <a:lnTo>
                    <a:pt x="308" y="507"/>
                  </a:lnTo>
                  <a:lnTo>
                    <a:pt x="343" y="500"/>
                  </a:lnTo>
                  <a:lnTo>
                    <a:pt x="382" y="493"/>
                  </a:lnTo>
                  <a:lnTo>
                    <a:pt x="420" y="486"/>
                  </a:lnTo>
                  <a:lnTo>
                    <a:pt x="456" y="481"/>
                  </a:lnTo>
                  <a:lnTo>
                    <a:pt x="491" y="475"/>
                  </a:lnTo>
                  <a:lnTo>
                    <a:pt x="524" y="470"/>
                  </a:lnTo>
                  <a:lnTo>
                    <a:pt x="555" y="464"/>
                  </a:lnTo>
                  <a:lnTo>
                    <a:pt x="582" y="456"/>
                  </a:lnTo>
                  <a:lnTo>
                    <a:pt x="607" y="448"/>
                  </a:lnTo>
                  <a:lnTo>
                    <a:pt x="629" y="438"/>
                  </a:lnTo>
                  <a:lnTo>
                    <a:pt x="648" y="424"/>
                  </a:lnTo>
                  <a:lnTo>
                    <a:pt x="663" y="408"/>
                  </a:lnTo>
                  <a:lnTo>
                    <a:pt x="674" y="389"/>
                  </a:lnTo>
                  <a:lnTo>
                    <a:pt x="682" y="367"/>
                  </a:lnTo>
                  <a:lnTo>
                    <a:pt x="684" y="341"/>
                  </a:lnTo>
                  <a:lnTo>
                    <a:pt x="682" y="307"/>
                  </a:lnTo>
                  <a:lnTo>
                    <a:pt x="675" y="277"/>
                  </a:lnTo>
                  <a:lnTo>
                    <a:pt x="667" y="252"/>
                  </a:lnTo>
                  <a:lnTo>
                    <a:pt x="654" y="230"/>
                  </a:lnTo>
                  <a:lnTo>
                    <a:pt x="638" y="212"/>
                  </a:lnTo>
                  <a:lnTo>
                    <a:pt x="621" y="197"/>
                  </a:lnTo>
                  <a:lnTo>
                    <a:pt x="601" y="185"/>
                  </a:lnTo>
                  <a:lnTo>
                    <a:pt x="580" y="176"/>
                  </a:lnTo>
                  <a:lnTo>
                    <a:pt x="556" y="169"/>
                  </a:lnTo>
                  <a:lnTo>
                    <a:pt x="532" y="164"/>
                  </a:lnTo>
                  <a:lnTo>
                    <a:pt x="507" y="161"/>
                  </a:lnTo>
                  <a:lnTo>
                    <a:pt x="483" y="159"/>
                  </a:lnTo>
                  <a:lnTo>
                    <a:pt x="459" y="159"/>
                  </a:lnTo>
                  <a:lnTo>
                    <a:pt x="424" y="160"/>
                  </a:lnTo>
                  <a:lnTo>
                    <a:pt x="392" y="162"/>
                  </a:lnTo>
                  <a:lnTo>
                    <a:pt x="361" y="169"/>
                  </a:lnTo>
                  <a:lnTo>
                    <a:pt x="332" y="176"/>
                  </a:lnTo>
                  <a:lnTo>
                    <a:pt x="306" y="187"/>
                  </a:lnTo>
                  <a:lnTo>
                    <a:pt x="282" y="202"/>
                  </a:lnTo>
                  <a:lnTo>
                    <a:pt x="261" y="220"/>
                  </a:lnTo>
                  <a:lnTo>
                    <a:pt x="244" y="241"/>
                  </a:lnTo>
                  <a:lnTo>
                    <a:pt x="229" y="266"/>
                  </a:lnTo>
                  <a:lnTo>
                    <a:pt x="218" y="294"/>
                  </a:lnTo>
                  <a:lnTo>
                    <a:pt x="210" y="328"/>
                  </a:lnTo>
                  <a:lnTo>
                    <a:pt x="206" y="365"/>
                  </a:lnTo>
                  <a:lnTo>
                    <a:pt x="40" y="365"/>
                  </a:lnTo>
                  <a:lnTo>
                    <a:pt x="44" y="313"/>
                  </a:lnTo>
                  <a:lnTo>
                    <a:pt x="52" y="267"/>
                  </a:lnTo>
                  <a:lnTo>
                    <a:pt x="66" y="223"/>
                  </a:lnTo>
                  <a:lnTo>
                    <a:pt x="83" y="185"/>
                  </a:lnTo>
                  <a:lnTo>
                    <a:pt x="105" y="151"/>
                  </a:lnTo>
                  <a:lnTo>
                    <a:pt x="129" y="120"/>
                  </a:lnTo>
                  <a:lnTo>
                    <a:pt x="158" y="94"/>
                  </a:lnTo>
                  <a:lnTo>
                    <a:pt x="189" y="70"/>
                  </a:lnTo>
                  <a:lnTo>
                    <a:pt x="223" y="51"/>
                  </a:lnTo>
                  <a:lnTo>
                    <a:pt x="259" y="35"/>
                  </a:lnTo>
                  <a:lnTo>
                    <a:pt x="297" y="22"/>
                  </a:lnTo>
                  <a:lnTo>
                    <a:pt x="338" y="13"/>
                  </a:lnTo>
                  <a:lnTo>
                    <a:pt x="381" y="5"/>
                  </a:lnTo>
                  <a:lnTo>
                    <a:pt x="424" y="2"/>
                  </a:lnTo>
                  <a:lnTo>
                    <a:pt x="4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userDrawn="1"/>
          </p:nvSpPr>
          <p:spPr bwMode="auto">
            <a:xfrm>
              <a:off x="8270875" y="4959350"/>
              <a:ext cx="341313" cy="452438"/>
            </a:xfrm>
            <a:custGeom>
              <a:avLst/>
              <a:gdLst>
                <a:gd name="T0" fmla="*/ 487 w 860"/>
                <a:gd name="T1" fmla="*/ 4 h 1142"/>
                <a:gd name="T2" fmla="*/ 603 w 860"/>
                <a:gd name="T3" fmla="*/ 30 h 1142"/>
                <a:gd name="T4" fmla="*/ 700 w 860"/>
                <a:gd name="T5" fmla="*/ 83 h 1142"/>
                <a:gd name="T6" fmla="*/ 771 w 860"/>
                <a:gd name="T7" fmla="*/ 167 h 1142"/>
                <a:gd name="T8" fmla="*/ 810 w 860"/>
                <a:gd name="T9" fmla="*/ 292 h 1142"/>
                <a:gd name="T10" fmla="*/ 642 w 860"/>
                <a:gd name="T11" fmla="*/ 307 h 1142"/>
                <a:gd name="T12" fmla="*/ 600 w 860"/>
                <a:gd name="T13" fmla="*/ 226 h 1142"/>
                <a:gd name="T14" fmla="*/ 529 w 860"/>
                <a:gd name="T15" fmla="*/ 179 h 1142"/>
                <a:gd name="T16" fmla="*/ 443 w 860"/>
                <a:gd name="T17" fmla="*/ 160 h 1142"/>
                <a:gd name="T18" fmla="*/ 358 w 860"/>
                <a:gd name="T19" fmla="*/ 162 h 1142"/>
                <a:gd name="T20" fmla="*/ 280 w 860"/>
                <a:gd name="T21" fmla="*/ 181 h 1142"/>
                <a:gd name="T22" fmla="*/ 220 w 860"/>
                <a:gd name="T23" fmla="*/ 225 h 1142"/>
                <a:gd name="T24" fmla="*/ 198 w 860"/>
                <a:gd name="T25" fmla="*/ 298 h 1142"/>
                <a:gd name="T26" fmla="*/ 220 w 860"/>
                <a:gd name="T27" fmla="*/ 367 h 1142"/>
                <a:gd name="T28" fmla="*/ 279 w 860"/>
                <a:gd name="T29" fmla="*/ 414 h 1142"/>
                <a:gd name="T30" fmla="*/ 363 w 860"/>
                <a:gd name="T31" fmla="*/ 446 h 1142"/>
                <a:gd name="T32" fmla="*/ 462 w 860"/>
                <a:gd name="T33" fmla="*/ 471 h 1142"/>
                <a:gd name="T34" fmla="*/ 564 w 860"/>
                <a:gd name="T35" fmla="*/ 496 h 1142"/>
                <a:gd name="T36" fmla="*/ 667 w 860"/>
                <a:gd name="T37" fmla="*/ 530 h 1142"/>
                <a:gd name="T38" fmla="*/ 756 w 860"/>
                <a:gd name="T39" fmla="*/ 578 h 1142"/>
                <a:gd name="T40" fmla="*/ 824 w 860"/>
                <a:gd name="T41" fmla="*/ 651 h 1142"/>
                <a:gd name="T42" fmla="*/ 857 w 860"/>
                <a:gd name="T43" fmla="*/ 754 h 1142"/>
                <a:gd name="T44" fmla="*/ 850 w 860"/>
                <a:gd name="T45" fmla="*/ 887 h 1142"/>
                <a:gd name="T46" fmla="*/ 801 w 860"/>
                <a:gd name="T47" fmla="*/ 992 h 1142"/>
                <a:gd name="T48" fmla="*/ 722 w 860"/>
                <a:gd name="T49" fmla="*/ 1067 h 1142"/>
                <a:gd name="T50" fmla="*/ 620 w 860"/>
                <a:gd name="T51" fmla="*/ 1114 h 1142"/>
                <a:gd name="T52" fmla="*/ 506 w 860"/>
                <a:gd name="T53" fmla="*/ 1138 h 1142"/>
                <a:gd name="T54" fmla="*/ 383 w 860"/>
                <a:gd name="T55" fmla="*/ 1140 h 1142"/>
                <a:gd name="T56" fmla="*/ 258 w 860"/>
                <a:gd name="T57" fmla="*/ 1119 h 1142"/>
                <a:gd name="T58" fmla="*/ 148 w 860"/>
                <a:gd name="T59" fmla="*/ 1069 h 1142"/>
                <a:gd name="T60" fmla="*/ 65 w 860"/>
                <a:gd name="T61" fmla="*/ 988 h 1142"/>
                <a:gd name="T62" fmla="*/ 13 w 860"/>
                <a:gd name="T63" fmla="*/ 871 h 1142"/>
                <a:gd name="T64" fmla="*/ 167 w 860"/>
                <a:gd name="T65" fmla="*/ 773 h 1142"/>
                <a:gd name="T66" fmla="*/ 192 w 860"/>
                <a:gd name="T67" fmla="*/ 872 h 1142"/>
                <a:gd name="T68" fmla="*/ 253 w 860"/>
                <a:gd name="T69" fmla="*/ 939 h 1142"/>
                <a:gd name="T70" fmla="*/ 339 w 860"/>
                <a:gd name="T71" fmla="*/ 973 h 1142"/>
                <a:gd name="T72" fmla="*/ 438 w 860"/>
                <a:gd name="T73" fmla="*/ 983 h 1142"/>
                <a:gd name="T74" fmla="*/ 514 w 860"/>
                <a:gd name="T75" fmla="*/ 978 h 1142"/>
                <a:gd name="T76" fmla="*/ 588 w 860"/>
                <a:gd name="T77" fmla="*/ 958 h 1142"/>
                <a:gd name="T78" fmla="*/ 648 w 860"/>
                <a:gd name="T79" fmla="*/ 919 h 1142"/>
                <a:gd name="T80" fmla="*/ 681 w 860"/>
                <a:gd name="T81" fmla="*/ 850 h 1142"/>
                <a:gd name="T82" fmla="*/ 672 w 860"/>
                <a:gd name="T83" fmla="*/ 764 h 1142"/>
                <a:gd name="T84" fmla="*/ 620 w 860"/>
                <a:gd name="T85" fmla="*/ 704 h 1142"/>
                <a:gd name="T86" fmla="*/ 534 w 860"/>
                <a:gd name="T87" fmla="*/ 664 h 1142"/>
                <a:gd name="T88" fmla="*/ 428 w 860"/>
                <a:gd name="T89" fmla="*/ 636 h 1142"/>
                <a:gd name="T90" fmla="*/ 317 w 860"/>
                <a:gd name="T91" fmla="*/ 610 h 1142"/>
                <a:gd name="T92" fmla="*/ 215 w 860"/>
                <a:gd name="T93" fmla="*/ 576 h 1142"/>
                <a:gd name="T94" fmla="*/ 126 w 860"/>
                <a:gd name="T95" fmla="*/ 527 h 1142"/>
                <a:gd name="T96" fmla="*/ 59 w 860"/>
                <a:gd name="T97" fmla="*/ 456 h 1142"/>
                <a:gd name="T98" fmla="*/ 24 w 860"/>
                <a:gd name="T99" fmla="*/ 353 h 1142"/>
                <a:gd name="T100" fmla="*/ 31 w 860"/>
                <a:gd name="T101" fmla="*/ 230 h 1142"/>
                <a:gd name="T102" fmla="*/ 80 w 860"/>
                <a:gd name="T103" fmla="*/ 132 h 1142"/>
                <a:gd name="T104" fmla="*/ 159 w 860"/>
                <a:gd name="T105" fmla="*/ 64 h 1142"/>
                <a:gd name="T106" fmla="*/ 258 w 860"/>
                <a:gd name="T107" fmla="*/ 20 h 1142"/>
                <a:gd name="T108" fmla="*/ 363 w 860"/>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1142">
                  <a:moveTo>
                    <a:pt x="399" y="0"/>
                  </a:moveTo>
                  <a:lnTo>
                    <a:pt x="443" y="2"/>
                  </a:lnTo>
                  <a:lnTo>
                    <a:pt x="487" y="4"/>
                  </a:lnTo>
                  <a:lnTo>
                    <a:pt x="528" y="10"/>
                  </a:lnTo>
                  <a:lnTo>
                    <a:pt x="566" y="19"/>
                  </a:lnTo>
                  <a:lnTo>
                    <a:pt x="603" y="30"/>
                  </a:lnTo>
                  <a:lnTo>
                    <a:pt x="638" y="44"/>
                  </a:lnTo>
                  <a:lnTo>
                    <a:pt x="671" y="61"/>
                  </a:lnTo>
                  <a:lnTo>
                    <a:pt x="700" y="83"/>
                  </a:lnTo>
                  <a:lnTo>
                    <a:pt x="727" y="108"/>
                  </a:lnTo>
                  <a:lnTo>
                    <a:pt x="750" y="135"/>
                  </a:lnTo>
                  <a:lnTo>
                    <a:pt x="771" y="167"/>
                  </a:lnTo>
                  <a:lnTo>
                    <a:pt x="787" y="205"/>
                  </a:lnTo>
                  <a:lnTo>
                    <a:pt x="800" y="246"/>
                  </a:lnTo>
                  <a:lnTo>
                    <a:pt x="810" y="292"/>
                  </a:lnTo>
                  <a:lnTo>
                    <a:pt x="815" y="342"/>
                  </a:lnTo>
                  <a:lnTo>
                    <a:pt x="648" y="342"/>
                  </a:lnTo>
                  <a:lnTo>
                    <a:pt x="642" y="307"/>
                  </a:lnTo>
                  <a:lnTo>
                    <a:pt x="632" y="276"/>
                  </a:lnTo>
                  <a:lnTo>
                    <a:pt x="618" y="248"/>
                  </a:lnTo>
                  <a:lnTo>
                    <a:pt x="600" y="226"/>
                  </a:lnTo>
                  <a:lnTo>
                    <a:pt x="579" y="206"/>
                  </a:lnTo>
                  <a:lnTo>
                    <a:pt x="555" y="191"/>
                  </a:lnTo>
                  <a:lnTo>
                    <a:pt x="529" y="179"/>
                  </a:lnTo>
                  <a:lnTo>
                    <a:pt x="501" y="170"/>
                  </a:lnTo>
                  <a:lnTo>
                    <a:pt x="473" y="164"/>
                  </a:lnTo>
                  <a:lnTo>
                    <a:pt x="443" y="160"/>
                  </a:lnTo>
                  <a:lnTo>
                    <a:pt x="413" y="159"/>
                  </a:lnTo>
                  <a:lnTo>
                    <a:pt x="386" y="160"/>
                  </a:lnTo>
                  <a:lnTo>
                    <a:pt x="358" y="162"/>
                  </a:lnTo>
                  <a:lnTo>
                    <a:pt x="331" y="166"/>
                  </a:lnTo>
                  <a:lnTo>
                    <a:pt x="304" y="172"/>
                  </a:lnTo>
                  <a:lnTo>
                    <a:pt x="280" y="181"/>
                  </a:lnTo>
                  <a:lnTo>
                    <a:pt x="256" y="193"/>
                  </a:lnTo>
                  <a:lnTo>
                    <a:pt x="238" y="207"/>
                  </a:lnTo>
                  <a:lnTo>
                    <a:pt x="220" y="225"/>
                  </a:lnTo>
                  <a:lnTo>
                    <a:pt x="208" y="246"/>
                  </a:lnTo>
                  <a:lnTo>
                    <a:pt x="200" y="269"/>
                  </a:lnTo>
                  <a:lnTo>
                    <a:pt x="198" y="298"/>
                  </a:lnTo>
                  <a:lnTo>
                    <a:pt x="200" y="324"/>
                  </a:lnTo>
                  <a:lnTo>
                    <a:pt x="208" y="347"/>
                  </a:lnTo>
                  <a:lnTo>
                    <a:pt x="220" y="367"/>
                  </a:lnTo>
                  <a:lnTo>
                    <a:pt x="237" y="384"/>
                  </a:lnTo>
                  <a:lnTo>
                    <a:pt x="256" y="400"/>
                  </a:lnTo>
                  <a:lnTo>
                    <a:pt x="279" y="414"/>
                  </a:lnTo>
                  <a:lnTo>
                    <a:pt x="305" y="426"/>
                  </a:lnTo>
                  <a:lnTo>
                    <a:pt x="334" y="436"/>
                  </a:lnTo>
                  <a:lnTo>
                    <a:pt x="363" y="446"/>
                  </a:lnTo>
                  <a:lnTo>
                    <a:pt x="396" y="455"/>
                  </a:lnTo>
                  <a:lnTo>
                    <a:pt x="428" y="464"/>
                  </a:lnTo>
                  <a:lnTo>
                    <a:pt x="462" y="471"/>
                  </a:lnTo>
                  <a:lnTo>
                    <a:pt x="495" y="479"/>
                  </a:lnTo>
                  <a:lnTo>
                    <a:pt x="529" y="488"/>
                  </a:lnTo>
                  <a:lnTo>
                    <a:pt x="564" y="496"/>
                  </a:lnTo>
                  <a:lnTo>
                    <a:pt x="600" y="506"/>
                  </a:lnTo>
                  <a:lnTo>
                    <a:pt x="633" y="517"/>
                  </a:lnTo>
                  <a:lnTo>
                    <a:pt x="667" y="530"/>
                  </a:lnTo>
                  <a:lnTo>
                    <a:pt x="699" y="544"/>
                  </a:lnTo>
                  <a:lnTo>
                    <a:pt x="729" y="560"/>
                  </a:lnTo>
                  <a:lnTo>
                    <a:pt x="756" y="578"/>
                  </a:lnTo>
                  <a:lnTo>
                    <a:pt x="781" y="600"/>
                  </a:lnTo>
                  <a:lnTo>
                    <a:pt x="804" y="623"/>
                  </a:lnTo>
                  <a:lnTo>
                    <a:pt x="824" y="651"/>
                  </a:lnTo>
                  <a:lnTo>
                    <a:pt x="838" y="682"/>
                  </a:lnTo>
                  <a:lnTo>
                    <a:pt x="850" y="717"/>
                  </a:lnTo>
                  <a:lnTo>
                    <a:pt x="857" y="754"/>
                  </a:lnTo>
                  <a:lnTo>
                    <a:pt x="860" y="798"/>
                  </a:lnTo>
                  <a:lnTo>
                    <a:pt x="857" y="844"/>
                  </a:lnTo>
                  <a:lnTo>
                    <a:pt x="850" y="887"/>
                  </a:lnTo>
                  <a:lnTo>
                    <a:pt x="837" y="926"/>
                  </a:lnTo>
                  <a:lnTo>
                    <a:pt x="821" y="961"/>
                  </a:lnTo>
                  <a:lnTo>
                    <a:pt x="801" y="992"/>
                  </a:lnTo>
                  <a:lnTo>
                    <a:pt x="778" y="1021"/>
                  </a:lnTo>
                  <a:lnTo>
                    <a:pt x="750" y="1046"/>
                  </a:lnTo>
                  <a:lnTo>
                    <a:pt x="722" y="1067"/>
                  </a:lnTo>
                  <a:lnTo>
                    <a:pt x="689" y="1086"/>
                  </a:lnTo>
                  <a:lnTo>
                    <a:pt x="656" y="1100"/>
                  </a:lnTo>
                  <a:lnTo>
                    <a:pt x="620" y="1114"/>
                  </a:lnTo>
                  <a:lnTo>
                    <a:pt x="582" y="1124"/>
                  </a:lnTo>
                  <a:lnTo>
                    <a:pt x="545" y="1132"/>
                  </a:lnTo>
                  <a:lnTo>
                    <a:pt x="506" y="1138"/>
                  </a:lnTo>
                  <a:lnTo>
                    <a:pt x="468" y="1140"/>
                  </a:lnTo>
                  <a:lnTo>
                    <a:pt x="429" y="1142"/>
                  </a:lnTo>
                  <a:lnTo>
                    <a:pt x="383" y="1140"/>
                  </a:lnTo>
                  <a:lnTo>
                    <a:pt x="340" y="1137"/>
                  </a:lnTo>
                  <a:lnTo>
                    <a:pt x="297" y="1129"/>
                  </a:lnTo>
                  <a:lnTo>
                    <a:pt x="258" y="1119"/>
                  </a:lnTo>
                  <a:lnTo>
                    <a:pt x="219" y="1105"/>
                  </a:lnTo>
                  <a:lnTo>
                    <a:pt x="183" y="1089"/>
                  </a:lnTo>
                  <a:lnTo>
                    <a:pt x="148" y="1069"/>
                  </a:lnTo>
                  <a:lnTo>
                    <a:pt x="117" y="1046"/>
                  </a:lnTo>
                  <a:lnTo>
                    <a:pt x="90" y="1020"/>
                  </a:lnTo>
                  <a:lnTo>
                    <a:pt x="65" y="988"/>
                  </a:lnTo>
                  <a:lnTo>
                    <a:pt x="44" y="953"/>
                  </a:lnTo>
                  <a:lnTo>
                    <a:pt x="26" y="915"/>
                  </a:lnTo>
                  <a:lnTo>
                    <a:pt x="13" y="871"/>
                  </a:lnTo>
                  <a:lnTo>
                    <a:pt x="4" y="824"/>
                  </a:lnTo>
                  <a:lnTo>
                    <a:pt x="0" y="773"/>
                  </a:lnTo>
                  <a:lnTo>
                    <a:pt x="167" y="773"/>
                  </a:lnTo>
                  <a:lnTo>
                    <a:pt x="171" y="810"/>
                  </a:lnTo>
                  <a:lnTo>
                    <a:pt x="179" y="844"/>
                  </a:lnTo>
                  <a:lnTo>
                    <a:pt x="192" y="872"/>
                  </a:lnTo>
                  <a:lnTo>
                    <a:pt x="209" y="899"/>
                  </a:lnTo>
                  <a:lnTo>
                    <a:pt x="229" y="920"/>
                  </a:lnTo>
                  <a:lnTo>
                    <a:pt x="253" y="939"/>
                  </a:lnTo>
                  <a:lnTo>
                    <a:pt x="280" y="952"/>
                  </a:lnTo>
                  <a:lnTo>
                    <a:pt x="309" y="965"/>
                  </a:lnTo>
                  <a:lnTo>
                    <a:pt x="339" y="973"/>
                  </a:lnTo>
                  <a:lnTo>
                    <a:pt x="371" y="978"/>
                  </a:lnTo>
                  <a:lnTo>
                    <a:pt x="404" y="982"/>
                  </a:lnTo>
                  <a:lnTo>
                    <a:pt x="438" y="983"/>
                  </a:lnTo>
                  <a:lnTo>
                    <a:pt x="463" y="983"/>
                  </a:lnTo>
                  <a:lnTo>
                    <a:pt x="489" y="981"/>
                  </a:lnTo>
                  <a:lnTo>
                    <a:pt x="514" y="978"/>
                  </a:lnTo>
                  <a:lnTo>
                    <a:pt x="540" y="973"/>
                  </a:lnTo>
                  <a:lnTo>
                    <a:pt x="565" y="967"/>
                  </a:lnTo>
                  <a:lnTo>
                    <a:pt x="588" y="958"/>
                  </a:lnTo>
                  <a:lnTo>
                    <a:pt x="611" y="947"/>
                  </a:lnTo>
                  <a:lnTo>
                    <a:pt x="631" y="935"/>
                  </a:lnTo>
                  <a:lnTo>
                    <a:pt x="648" y="919"/>
                  </a:lnTo>
                  <a:lnTo>
                    <a:pt x="663" y="899"/>
                  </a:lnTo>
                  <a:lnTo>
                    <a:pt x="674" y="876"/>
                  </a:lnTo>
                  <a:lnTo>
                    <a:pt x="681" y="850"/>
                  </a:lnTo>
                  <a:lnTo>
                    <a:pt x="683" y="821"/>
                  </a:lnTo>
                  <a:lnTo>
                    <a:pt x="681" y="790"/>
                  </a:lnTo>
                  <a:lnTo>
                    <a:pt x="672" y="764"/>
                  </a:lnTo>
                  <a:lnTo>
                    <a:pt x="659" y="742"/>
                  </a:lnTo>
                  <a:lnTo>
                    <a:pt x="641" y="722"/>
                  </a:lnTo>
                  <a:lnTo>
                    <a:pt x="620" y="704"/>
                  </a:lnTo>
                  <a:lnTo>
                    <a:pt x="595" y="689"/>
                  </a:lnTo>
                  <a:lnTo>
                    <a:pt x="566" y="676"/>
                  </a:lnTo>
                  <a:lnTo>
                    <a:pt x="534" y="664"/>
                  </a:lnTo>
                  <a:lnTo>
                    <a:pt x="500" y="654"/>
                  </a:lnTo>
                  <a:lnTo>
                    <a:pt x="465" y="644"/>
                  </a:lnTo>
                  <a:lnTo>
                    <a:pt x="428" y="636"/>
                  </a:lnTo>
                  <a:lnTo>
                    <a:pt x="391" y="627"/>
                  </a:lnTo>
                  <a:lnTo>
                    <a:pt x="352" y="618"/>
                  </a:lnTo>
                  <a:lnTo>
                    <a:pt x="317" y="610"/>
                  </a:lnTo>
                  <a:lnTo>
                    <a:pt x="283" y="600"/>
                  </a:lnTo>
                  <a:lnTo>
                    <a:pt x="248" y="588"/>
                  </a:lnTo>
                  <a:lnTo>
                    <a:pt x="215" y="576"/>
                  </a:lnTo>
                  <a:lnTo>
                    <a:pt x="183" y="562"/>
                  </a:lnTo>
                  <a:lnTo>
                    <a:pt x="153" y="546"/>
                  </a:lnTo>
                  <a:lnTo>
                    <a:pt x="126" y="527"/>
                  </a:lnTo>
                  <a:lnTo>
                    <a:pt x="100" y="506"/>
                  </a:lnTo>
                  <a:lnTo>
                    <a:pt x="77" y="483"/>
                  </a:lnTo>
                  <a:lnTo>
                    <a:pt x="59" y="456"/>
                  </a:lnTo>
                  <a:lnTo>
                    <a:pt x="43" y="425"/>
                  </a:lnTo>
                  <a:lnTo>
                    <a:pt x="31" y="392"/>
                  </a:lnTo>
                  <a:lnTo>
                    <a:pt x="24" y="353"/>
                  </a:lnTo>
                  <a:lnTo>
                    <a:pt x="21" y="311"/>
                  </a:lnTo>
                  <a:lnTo>
                    <a:pt x="24" y="268"/>
                  </a:lnTo>
                  <a:lnTo>
                    <a:pt x="31" y="230"/>
                  </a:lnTo>
                  <a:lnTo>
                    <a:pt x="44" y="193"/>
                  </a:lnTo>
                  <a:lnTo>
                    <a:pt x="60" y="161"/>
                  </a:lnTo>
                  <a:lnTo>
                    <a:pt x="80" y="132"/>
                  </a:lnTo>
                  <a:lnTo>
                    <a:pt x="103" y="106"/>
                  </a:lnTo>
                  <a:lnTo>
                    <a:pt x="130" y="84"/>
                  </a:lnTo>
                  <a:lnTo>
                    <a:pt x="159" y="64"/>
                  </a:lnTo>
                  <a:lnTo>
                    <a:pt x="191" y="46"/>
                  </a:lnTo>
                  <a:lnTo>
                    <a:pt x="223" y="32"/>
                  </a:lnTo>
                  <a:lnTo>
                    <a:pt x="258" y="20"/>
                  </a:lnTo>
                  <a:lnTo>
                    <a:pt x="292" y="12"/>
                  </a:lnTo>
                  <a:lnTo>
                    <a:pt x="329" y="5"/>
                  </a:lnTo>
                  <a:lnTo>
                    <a:pt x="363"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userDrawn="1"/>
          </p:nvSpPr>
          <p:spPr bwMode="auto">
            <a:xfrm>
              <a:off x="7050088" y="5060950"/>
              <a:ext cx="434975" cy="482600"/>
            </a:xfrm>
            <a:custGeom>
              <a:avLst/>
              <a:gdLst>
                <a:gd name="T0" fmla="*/ 622 w 1095"/>
                <a:gd name="T1" fmla="*/ 0 h 1217"/>
                <a:gd name="T2" fmla="*/ 664 w 1095"/>
                <a:gd name="T3" fmla="*/ 17 h 1217"/>
                <a:gd name="T4" fmla="*/ 710 w 1095"/>
                <a:gd name="T5" fmla="*/ 68 h 1217"/>
                <a:gd name="T6" fmla="*/ 947 w 1095"/>
                <a:gd name="T7" fmla="*/ 356 h 1217"/>
                <a:gd name="T8" fmla="*/ 1027 w 1095"/>
                <a:gd name="T9" fmla="*/ 472 h 1217"/>
                <a:gd name="T10" fmla="*/ 1075 w 1095"/>
                <a:gd name="T11" fmla="*/ 584 h 1217"/>
                <a:gd name="T12" fmla="*/ 1095 w 1095"/>
                <a:gd name="T13" fmla="*/ 691 h 1217"/>
                <a:gd name="T14" fmla="*/ 1090 w 1095"/>
                <a:gd name="T15" fmla="*/ 791 h 1217"/>
                <a:gd name="T16" fmla="*/ 1064 w 1095"/>
                <a:gd name="T17" fmla="*/ 884 h 1217"/>
                <a:gd name="T18" fmla="*/ 1020 w 1095"/>
                <a:gd name="T19" fmla="*/ 967 h 1217"/>
                <a:gd name="T20" fmla="*/ 961 w 1095"/>
                <a:gd name="T21" fmla="*/ 1040 h 1217"/>
                <a:gd name="T22" fmla="*/ 893 w 1095"/>
                <a:gd name="T23" fmla="*/ 1101 h 1217"/>
                <a:gd name="T24" fmla="*/ 817 w 1095"/>
                <a:gd name="T25" fmla="*/ 1151 h 1217"/>
                <a:gd name="T26" fmla="*/ 737 w 1095"/>
                <a:gd name="T27" fmla="*/ 1186 h 1217"/>
                <a:gd name="T28" fmla="*/ 629 w 1095"/>
                <a:gd name="T29" fmla="*/ 1211 h 1217"/>
                <a:gd name="T30" fmla="*/ 497 w 1095"/>
                <a:gd name="T31" fmla="*/ 1217 h 1217"/>
                <a:gd name="T32" fmla="*/ 374 w 1095"/>
                <a:gd name="T33" fmla="*/ 1196 h 1217"/>
                <a:gd name="T34" fmla="*/ 261 w 1095"/>
                <a:gd name="T35" fmla="*/ 1152 h 1217"/>
                <a:gd name="T36" fmla="*/ 163 w 1095"/>
                <a:gd name="T37" fmla="*/ 1087 h 1217"/>
                <a:gd name="T38" fmla="*/ 82 w 1095"/>
                <a:gd name="T39" fmla="*/ 1005 h 1217"/>
                <a:gd name="T40" fmla="*/ 22 w 1095"/>
                <a:gd name="T41" fmla="*/ 908 h 1217"/>
                <a:gd name="T42" fmla="*/ 25 w 1095"/>
                <a:gd name="T43" fmla="*/ 889 h 1217"/>
                <a:gd name="T44" fmla="*/ 89 w 1095"/>
                <a:gd name="T45" fmla="*/ 947 h 1217"/>
                <a:gd name="T46" fmla="*/ 169 w 1095"/>
                <a:gd name="T47" fmla="*/ 989 h 1217"/>
                <a:gd name="T48" fmla="*/ 258 w 1095"/>
                <a:gd name="T49" fmla="*/ 1016 h 1217"/>
                <a:gd name="T50" fmla="*/ 353 w 1095"/>
                <a:gd name="T51" fmla="*/ 1026 h 1217"/>
                <a:gd name="T52" fmla="*/ 446 w 1095"/>
                <a:gd name="T53" fmla="*/ 1023 h 1217"/>
                <a:gd name="T54" fmla="*/ 534 w 1095"/>
                <a:gd name="T55" fmla="*/ 1001 h 1217"/>
                <a:gd name="T56" fmla="*/ 612 w 1095"/>
                <a:gd name="T57" fmla="*/ 965 h 1217"/>
                <a:gd name="T58" fmla="*/ 695 w 1095"/>
                <a:gd name="T59" fmla="*/ 901 h 1217"/>
                <a:gd name="T60" fmla="*/ 757 w 1095"/>
                <a:gd name="T61" fmla="*/ 826 h 1217"/>
                <a:gd name="T62" fmla="*/ 796 w 1095"/>
                <a:gd name="T63" fmla="*/ 744 h 1217"/>
                <a:gd name="T64" fmla="*/ 811 w 1095"/>
                <a:gd name="T65" fmla="*/ 656 h 1217"/>
                <a:gd name="T66" fmla="*/ 799 w 1095"/>
                <a:gd name="T67" fmla="*/ 568 h 1217"/>
                <a:gd name="T68" fmla="*/ 761 w 1095"/>
                <a:gd name="T69" fmla="*/ 481 h 1217"/>
                <a:gd name="T70" fmla="*/ 729 w 1095"/>
                <a:gd name="T71" fmla="*/ 436 h 1217"/>
                <a:gd name="T72" fmla="*/ 714 w 1095"/>
                <a:gd name="T73" fmla="*/ 418 h 1217"/>
                <a:gd name="T74" fmla="*/ 686 w 1095"/>
                <a:gd name="T75" fmla="*/ 386 h 1217"/>
                <a:gd name="T76" fmla="*/ 651 w 1095"/>
                <a:gd name="T77" fmla="*/ 342 h 1217"/>
                <a:gd name="T78" fmla="*/ 610 w 1095"/>
                <a:gd name="T79" fmla="*/ 293 h 1217"/>
                <a:gd name="T80" fmla="*/ 567 w 1095"/>
                <a:gd name="T81" fmla="*/ 240 h 1217"/>
                <a:gd name="T82" fmla="*/ 525 w 1095"/>
                <a:gd name="T83" fmla="*/ 189 h 1217"/>
                <a:gd name="T84" fmla="*/ 521 w 1095"/>
                <a:gd name="T85" fmla="*/ 185 h 1217"/>
                <a:gd name="T86" fmla="*/ 515 w 1095"/>
                <a:gd name="T87" fmla="*/ 178 h 1217"/>
                <a:gd name="T88" fmla="*/ 512 w 1095"/>
                <a:gd name="T89" fmla="*/ 175 h 1217"/>
                <a:gd name="T90" fmla="*/ 492 w 1095"/>
                <a:gd name="T91" fmla="*/ 132 h 1217"/>
                <a:gd name="T92" fmla="*/ 495 w 1095"/>
                <a:gd name="T93" fmla="*/ 87 h 1217"/>
                <a:gd name="T94" fmla="*/ 517 w 1095"/>
                <a:gd name="T95" fmla="*/ 45 h 1217"/>
                <a:gd name="T96" fmla="*/ 556 w 1095"/>
                <a:gd name="T97" fmla="*/ 13 h 1217"/>
                <a:gd name="T98" fmla="*/ 599 w 1095"/>
                <a:gd name="T9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17">
                  <a:moveTo>
                    <a:pt x="599" y="0"/>
                  </a:moveTo>
                  <a:lnTo>
                    <a:pt x="622" y="0"/>
                  </a:lnTo>
                  <a:lnTo>
                    <a:pt x="644" y="6"/>
                  </a:lnTo>
                  <a:lnTo>
                    <a:pt x="664" y="17"/>
                  </a:lnTo>
                  <a:lnTo>
                    <a:pt x="681" y="35"/>
                  </a:lnTo>
                  <a:lnTo>
                    <a:pt x="710" y="68"/>
                  </a:lnTo>
                  <a:lnTo>
                    <a:pt x="694" y="50"/>
                  </a:lnTo>
                  <a:lnTo>
                    <a:pt x="947" y="356"/>
                  </a:lnTo>
                  <a:lnTo>
                    <a:pt x="991" y="415"/>
                  </a:lnTo>
                  <a:lnTo>
                    <a:pt x="1027" y="472"/>
                  </a:lnTo>
                  <a:lnTo>
                    <a:pt x="1054" y="529"/>
                  </a:lnTo>
                  <a:lnTo>
                    <a:pt x="1075" y="584"/>
                  </a:lnTo>
                  <a:lnTo>
                    <a:pt x="1088" y="639"/>
                  </a:lnTo>
                  <a:lnTo>
                    <a:pt x="1095" y="691"/>
                  </a:lnTo>
                  <a:lnTo>
                    <a:pt x="1095" y="742"/>
                  </a:lnTo>
                  <a:lnTo>
                    <a:pt x="1090" y="791"/>
                  </a:lnTo>
                  <a:lnTo>
                    <a:pt x="1079" y="838"/>
                  </a:lnTo>
                  <a:lnTo>
                    <a:pt x="1064" y="884"/>
                  </a:lnTo>
                  <a:lnTo>
                    <a:pt x="1043" y="927"/>
                  </a:lnTo>
                  <a:lnTo>
                    <a:pt x="1020" y="967"/>
                  </a:lnTo>
                  <a:lnTo>
                    <a:pt x="992" y="1005"/>
                  </a:lnTo>
                  <a:lnTo>
                    <a:pt x="961" y="1040"/>
                  </a:lnTo>
                  <a:lnTo>
                    <a:pt x="929" y="1072"/>
                  </a:lnTo>
                  <a:lnTo>
                    <a:pt x="893" y="1101"/>
                  </a:lnTo>
                  <a:lnTo>
                    <a:pt x="855" y="1127"/>
                  </a:lnTo>
                  <a:lnTo>
                    <a:pt x="817" y="1151"/>
                  </a:lnTo>
                  <a:lnTo>
                    <a:pt x="777" y="1170"/>
                  </a:lnTo>
                  <a:lnTo>
                    <a:pt x="737" y="1186"/>
                  </a:lnTo>
                  <a:lnTo>
                    <a:pt x="697" y="1197"/>
                  </a:lnTo>
                  <a:lnTo>
                    <a:pt x="629" y="1211"/>
                  </a:lnTo>
                  <a:lnTo>
                    <a:pt x="563" y="1217"/>
                  </a:lnTo>
                  <a:lnTo>
                    <a:pt x="497" y="1217"/>
                  </a:lnTo>
                  <a:lnTo>
                    <a:pt x="434" y="1210"/>
                  </a:lnTo>
                  <a:lnTo>
                    <a:pt x="374" y="1196"/>
                  </a:lnTo>
                  <a:lnTo>
                    <a:pt x="316" y="1177"/>
                  </a:lnTo>
                  <a:lnTo>
                    <a:pt x="261" y="1152"/>
                  </a:lnTo>
                  <a:lnTo>
                    <a:pt x="210" y="1122"/>
                  </a:lnTo>
                  <a:lnTo>
                    <a:pt x="163" y="1087"/>
                  </a:lnTo>
                  <a:lnTo>
                    <a:pt x="120" y="1049"/>
                  </a:lnTo>
                  <a:lnTo>
                    <a:pt x="82" y="1005"/>
                  </a:lnTo>
                  <a:lnTo>
                    <a:pt x="49" y="959"/>
                  </a:lnTo>
                  <a:lnTo>
                    <a:pt x="22" y="908"/>
                  </a:lnTo>
                  <a:lnTo>
                    <a:pt x="0" y="854"/>
                  </a:lnTo>
                  <a:lnTo>
                    <a:pt x="25" y="889"/>
                  </a:lnTo>
                  <a:lnTo>
                    <a:pt x="56" y="920"/>
                  </a:lnTo>
                  <a:lnTo>
                    <a:pt x="89" y="947"/>
                  </a:lnTo>
                  <a:lnTo>
                    <a:pt x="128" y="970"/>
                  </a:lnTo>
                  <a:lnTo>
                    <a:pt x="169" y="989"/>
                  </a:lnTo>
                  <a:lnTo>
                    <a:pt x="212" y="1004"/>
                  </a:lnTo>
                  <a:lnTo>
                    <a:pt x="258" y="1016"/>
                  </a:lnTo>
                  <a:lnTo>
                    <a:pt x="306" y="1024"/>
                  </a:lnTo>
                  <a:lnTo>
                    <a:pt x="353" y="1026"/>
                  </a:lnTo>
                  <a:lnTo>
                    <a:pt x="400" y="1026"/>
                  </a:lnTo>
                  <a:lnTo>
                    <a:pt x="446" y="1023"/>
                  </a:lnTo>
                  <a:lnTo>
                    <a:pt x="491" y="1014"/>
                  </a:lnTo>
                  <a:lnTo>
                    <a:pt x="534" y="1001"/>
                  </a:lnTo>
                  <a:lnTo>
                    <a:pt x="576" y="985"/>
                  </a:lnTo>
                  <a:lnTo>
                    <a:pt x="612" y="965"/>
                  </a:lnTo>
                  <a:lnTo>
                    <a:pt x="656" y="934"/>
                  </a:lnTo>
                  <a:lnTo>
                    <a:pt x="695" y="901"/>
                  </a:lnTo>
                  <a:lnTo>
                    <a:pt x="729" y="864"/>
                  </a:lnTo>
                  <a:lnTo>
                    <a:pt x="757" y="826"/>
                  </a:lnTo>
                  <a:lnTo>
                    <a:pt x="779" y="786"/>
                  </a:lnTo>
                  <a:lnTo>
                    <a:pt x="796" y="744"/>
                  </a:lnTo>
                  <a:lnTo>
                    <a:pt x="807" y="700"/>
                  </a:lnTo>
                  <a:lnTo>
                    <a:pt x="811" y="656"/>
                  </a:lnTo>
                  <a:lnTo>
                    <a:pt x="809" y="613"/>
                  </a:lnTo>
                  <a:lnTo>
                    <a:pt x="799" y="568"/>
                  </a:lnTo>
                  <a:lnTo>
                    <a:pt x="784" y="524"/>
                  </a:lnTo>
                  <a:lnTo>
                    <a:pt x="761" y="481"/>
                  </a:lnTo>
                  <a:lnTo>
                    <a:pt x="731" y="438"/>
                  </a:lnTo>
                  <a:lnTo>
                    <a:pt x="729" y="436"/>
                  </a:lnTo>
                  <a:lnTo>
                    <a:pt x="724" y="430"/>
                  </a:lnTo>
                  <a:lnTo>
                    <a:pt x="714" y="418"/>
                  </a:lnTo>
                  <a:lnTo>
                    <a:pt x="701" y="403"/>
                  </a:lnTo>
                  <a:lnTo>
                    <a:pt x="686" y="386"/>
                  </a:lnTo>
                  <a:lnTo>
                    <a:pt x="670" y="365"/>
                  </a:lnTo>
                  <a:lnTo>
                    <a:pt x="651" y="342"/>
                  </a:lnTo>
                  <a:lnTo>
                    <a:pt x="631" y="319"/>
                  </a:lnTo>
                  <a:lnTo>
                    <a:pt x="610" y="293"/>
                  </a:lnTo>
                  <a:lnTo>
                    <a:pt x="588" y="266"/>
                  </a:lnTo>
                  <a:lnTo>
                    <a:pt x="567" y="240"/>
                  </a:lnTo>
                  <a:lnTo>
                    <a:pt x="544" y="215"/>
                  </a:lnTo>
                  <a:lnTo>
                    <a:pt x="525" y="189"/>
                  </a:lnTo>
                  <a:lnTo>
                    <a:pt x="525" y="190"/>
                  </a:lnTo>
                  <a:lnTo>
                    <a:pt x="521" y="185"/>
                  </a:lnTo>
                  <a:lnTo>
                    <a:pt x="517" y="182"/>
                  </a:lnTo>
                  <a:lnTo>
                    <a:pt x="515" y="178"/>
                  </a:lnTo>
                  <a:lnTo>
                    <a:pt x="513" y="177"/>
                  </a:lnTo>
                  <a:lnTo>
                    <a:pt x="512" y="175"/>
                  </a:lnTo>
                  <a:lnTo>
                    <a:pt x="500" y="154"/>
                  </a:lnTo>
                  <a:lnTo>
                    <a:pt x="492" y="132"/>
                  </a:lnTo>
                  <a:lnTo>
                    <a:pt x="491" y="109"/>
                  </a:lnTo>
                  <a:lnTo>
                    <a:pt x="495" y="87"/>
                  </a:lnTo>
                  <a:lnTo>
                    <a:pt x="503" y="65"/>
                  </a:lnTo>
                  <a:lnTo>
                    <a:pt x="517" y="45"/>
                  </a:lnTo>
                  <a:lnTo>
                    <a:pt x="534" y="27"/>
                  </a:lnTo>
                  <a:lnTo>
                    <a:pt x="556" y="13"/>
                  </a:lnTo>
                  <a:lnTo>
                    <a:pt x="577" y="4"/>
                  </a:lnTo>
                  <a:lnTo>
                    <a:pt x="5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userDrawn="1"/>
          </p:nvSpPr>
          <p:spPr bwMode="auto">
            <a:xfrm>
              <a:off x="7048500" y="4889500"/>
              <a:ext cx="434975" cy="481013"/>
            </a:xfrm>
            <a:custGeom>
              <a:avLst/>
              <a:gdLst>
                <a:gd name="T0" fmla="*/ 598 w 1096"/>
                <a:gd name="T1" fmla="*/ 0 h 1212"/>
                <a:gd name="T2" fmla="*/ 723 w 1096"/>
                <a:gd name="T3" fmla="*/ 21 h 1212"/>
                <a:gd name="T4" fmla="*/ 834 w 1096"/>
                <a:gd name="T5" fmla="*/ 65 h 1212"/>
                <a:gd name="T6" fmla="*/ 933 w 1096"/>
                <a:gd name="T7" fmla="*/ 130 h 1212"/>
                <a:gd name="T8" fmla="*/ 1014 w 1096"/>
                <a:gd name="T9" fmla="*/ 212 h 1212"/>
                <a:gd name="T10" fmla="*/ 1075 w 1096"/>
                <a:gd name="T11" fmla="*/ 309 h 1212"/>
                <a:gd name="T12" fmla="*/ 1071 w 1096"/>
                <a:gd name="T13" fmla="*/ 328 h 1212"/>
                <a:gd name="T14" fmla="*/ 1006 w 1096"/>
                <a:gd name="T15" fmla="*/ 271 h 1212"/>
                <a:gd name="T16" fmla="*/ 927 w 1096"/>
                <a:gd name="T17" fmla="*/ 228 h 1212"/>
                <a:gd name="T18" fmla="*/ 837 w 1096"/>
                <a:gd name="T19" fmla="*/ 201 h 1212"/>
                <a:gd name="T20" fmla="*/ 744 w 1096"/>
                <a:gd name="T21" fmla="*/ 190 h 1212"/>
                <a:gd name="T22" fmla="*/ 649 w 1096"/>
                <a:gd name="T23" fmla="*/ 195 h 1212"/>
                <a:gd name="T24" fmla="*/ 561 w 1096"/>
                <a:gd name="T25" fmla="*/ 215 h 1212"/>
                <a:gd name="T26" fmla="*/ 484 w 1096"/>
                <a:gd name="T27" fmla="*/ 252 h 1212"/>
                <a:gd name="T28" fmla="*/ 402 w 1096"/>
                <a:gd name="T29" fmla="*/ 315 h 1212"/>
                <a:gd name="T30" fmla="*/ 340 w 1096"/>
                <a:gd name="T31" fmla="*/ 390 h 1212"/>
                <a:gd name="T32" fmla="*/ 300 w 1096"/>
                <a:gd name="T33" fmla="*/ 474 h 1212"/>
                <a:gd name="T34" fmla="*/ 285 w 1096"/>
                <a:gd name="T35" fmla="*/ 561 h 1212"/>
                <a:gd name="T36" fmla="*/ 296 w 1096"/>
                <a:gd name="T37" fmla="*/ 649 h 1212"/>
                <a:gd name="T38" fmla="*/ 335 w 1096"/>
                <a:gd name="T39" fmla="*/ 737 h 1212"/>
                <a:gd name="T40" fmla="*/ 367 w 1096"/>
                <a:gd name="T41" fmla="*/ 781 h 1212"/>
                <a:gd name="T42" fmla="*/ 383 w 1096"/>
                <a:gd name="T43" fmla="*/ 800 h 1212"/>
                <a:gd name="T44" fmla="*/ 410 w 1096"/>
                <a:gd name="T45" fmla="*/ 834 h 1212"/>
                <a:gd name="T46" fmla="*/ 448 w 1096"/>
                <a:gd name="T47" fmla="*/ 877 h 1212"/>
                <a:gd name="T48" fmla="*/ 490 w 1096"/>
                <a:gd name="T49" fmla="*/ 928 h 1212"/>
                <a:gd name="T50" fmla="*/ 534 w 1096"/>
                <a:gd name="T51" fmla="*/ 982 h 1212"/>
                <a:gd name="T52" fmla="*/ 524 w 1096"/>
                <a:gd name="T53" fmla="*/ 970 h 1212"/>
                <a:gd name="T54" fmla="*/ 552 w 1096"/>
                <a:gd name="T55" fmla="*/ 1004 h 1212"/>
                <a:gd name="T56" fmla="*/ 571 w 1096"/>
                <a:gd name="T57" fmla="*/ 1028 h 1212"/>
                <a:gd name="T58" fmla="*/ 578 w 1096"/>
                <a:gd name="T59" fmla="*/ 1037 h 1212"/>
                <a:gd name="T60" fmla="*/ 599 w 1096"/>
                <a:gd name="T61" fmla="*/ 1079 h 1212"/>
                <a:gd name="T62" fmla="*/ 597 w 1096"/>
                <a:gd name="T63" fmla="*/ 1125 h 1212"/>
                <a:gd name="T64" fmla="*/ 575 w 1096"/>
                <a:gd name="T65" fmla="*/ 1166 h 1212"/>
                <a:gd name="T66" fmla="*/ 536 w 1096"/>
                <a:gd name="T67" fmla="*/ 1199 h 1212"/>
                <a:gd name="T68" fmla="*/ 491 w 1096"/>
                <a:gd name="T69" fmla="*/ 1212 h 1212"/>
                <a:gd name="T70" fmla="*/ 446 w 1096"/>
                <a:gd name="T71" fmla="*/ 1205 h 1212"/>
                <a:gd name="T72" fmla="*/ 409 w 1096"/>
                <a:gd name="T73" fmla="*/ 1178 h 1212"/>
                <a:gd name="T74" fmla="*/ 391 w 1096"/>
                <a:gd name="T75" fmla="*/ 1153 h 1212"/>
                <a:gd name="T76" fmla="*/ 104 w 1096"/>
                <a:gd name="T77" fmla="*/ 803 h 1212"/>
                <a:gd name="T78" fmla="*/ 41 w 1096"/>
                <a:gd name="T79" fmla="*/ 688 h 1212"/>
                <a:gd name="T80" fmla="*/ 7 w 1096"/>
                <a:gd name="T81" fmla="*/ 578 h 1212"/>
                <a:gd name="T82" fmla="*/ 0 w 1096"/>
                <a:gd name="T83" fmla="*/ 475 h 1212"/>
                <a:gd name="T84" fmla="*/ 16 w 1096"/>
                <a:gd name="T85" fmla="*/ 378 h 1212"/>
                <a:gd name="T86" fmla="*/ 52 w 1096"/>
                <a:gd name="T87" fmla="*/ 291 h 1212"/>
                <a:gd name="T88" fmla="*/ 103 w 1096"/>
                <a:gd name="T89" fmla="*/ 212 h 1212"/>
                <a:gd name="T90" fmla="*/ 168 w 1096"/>
                <a:gd name="T91" fmla="*/ 145 h 1212"/>
                <a:gd name="T92" fmla="*/ 240 w 1096"/>
                <a:gd name="T93" fmla="*/ 89 h 1212"/>
                <a:gd name="T94" fmla="*/ 318 w 1096"/>
                <a:gd name="T95" fmla="*/ 48 h 1212"/>
                <a:gd name="T96" fmla="*/ 398 w 1096"/>
                <a:gd name="T97" fmla="*/ 19 h 1212"/>
                <a:gd name="T98" fmla="*/ 534 w 1096"/>
                <a:gd name="T99" fmla="*/ 0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12">
                  <a:moveTo>
                    <a:pt x="534" y="0"/>
                  </a:moveTo>
                  <a:lnTo>
                    <a:pt x="598" y="0"/>
                  </a:lnTo>
                  <a:lnTo>
                    <a:pt x="662" y="8"/>
                  </a:lnTo>
                  <a:lnTo>
                    <a:pt x="723" y="21"/>
                  </a:lnTo>
                  <a:lnTo>
                    <a:pt x="780" y="40"/>
                  </a:lnTo>
                  <a:lnTo>
                    <a:pt x="834" y="65"/>
                  </a:lnTo>
                  <a:lnTo>
                    <a:pt x="885" y="95"/>
                  </a:lnTo>
                  <a:lnTo>
                    <a:pt x="933" y="130"/>
                  </a:lnTo>
                  <a:lnTo>
                    <a:pt x="976" y="168"/>
                  </a:lnTo>
                  <a:lnTo>
                    <a:pt x="1014" y="212"/>
                  </a:lnTo>
                  <a:lnTo>
                    <a:pt x="1047" y="258"/>
                  </a:lnTo>
                  <a:lnTo>
                    <a:pt x="1075" y="309"/>
                  </a:lnTo>
                  <a:lnTo>
                    <a:pt x="1096" y="363"/>
                  </a:lnTo>
                  <a:lnTo>
                    <a:pt x="1071" y="328"/>
                  </a:lnTo>
                  <a:lnTo>
                    <a:pt x="1041" y="297"/>
                  </a:lnTo>
                  <a:lnTo>
                    <a:pt x="1006" y="271"/>
                  </a:lnTo>
                  <a:lnTo>
                    <a:pt x="968" y="247"/>
                  </a:lnTo>
                  <a:lnTo>
                    <a:pt x="927" y="228"/>
                  </a:lnTo>
                  <a:lnTo>
                    <a:pt x="883" y="212"/>
                  </a:lnTo>
                  <a:lnTo>
                    <a:pt x="837" y="201"/>
                  </a:lnTo>
                  <a:lnTo>
                    <a:pt x="791" y="193"/>
                  </a:lnTo>
                  <a:lnTo>
                    <a:pt x="744" y="190"/>
                  </a:lnTo>
                  <a:lnTo>
                    <a:pt x="696" y="190"/>
                  </a:lnTo>
                  <a:lnTo>
                    <a:pt x="649" y="195"/>
                  </a:lnTo>
                  <a:lnTo>
                    <a:pt x="604" y="203"/>
                  </a:lnTo>
                  <a:lnTo>
                    <a:pt x="561" y="215"/>
                  </a:lnTo>
                  <a:lnTo>
                    <a:pt x="521" y="231"/>
                  </a:lnTo>
                  <a:lnTo>
                    <a:pt x="484" y="252"/>
                  </a:lnTo>
                  <a:lnTo>
                    <a:pt x="440" y="282"/>
                  </a:lnTo>
                  <a:lnTo>
                    <a:pt x="402" y="315"/>
                  </a:lnTo>
                  <a:lnTo>
                    <a:pt x="368" y="352"/>
                  </a:lnTo>
                  <a:lnTo>
                    <a:pt x="340" y="390"/>
                  </a:lnTo>
                  <a:lnTo>
                    <a:pt x="317" y="431"/>
                  </a:lnTo>
                  <a:lnTo>
                    <a:pt x="300" y="474"/>
                  </a:lnTo>
                  <a:lnTo>
                    <a:pt x="290" y="516"/>
                  </a:lnTo>
                  <a:lnTo>
                    <a:pt x="285" y="561"/>
                  </a:lnTo>
                  <a:lnTo>
                    <a:pt x="287" y="604"/>
                  </a:lnTo>
                  <a:lnTo>
                    <a:pt x="296" y="649"/>
                  </a:lnTo>
                  <a:lnTo>
                    <a:pt x="312" y="693"/>
                  </a:lnTo>
                  <a:lnTo>
                    <a:pt x="335" y="737"/>
                  </a:lnTo>
                  <a:lnTo>
                    <a:pt x="366" y="779"/>
                  </a:lnTo>
                  <a:lnTo>
                    <a:pt x="367" y="781"/>
                  </a:lnTo>
                  <a:lnTo>
                    <a:pt x="373" y="788"/>
                  </a:lnTo>
                  <a:lnTo>
                    <a:pt x="383" y="800"/>
                  </a:lnTo>
                  <a:lnTo>
                    <a:pt x="395" y="815"/>
                  </a:lnTo>
                  <a:lnTo>
                    <a:pt x="410" y="834"/>
                  </a:lnTo>
                  <a:lnTo>
                    <a:pt x="428" y="855"/>
                  </a:lnTo>
                  <a:lnTo>
                    <a:pt x="448" y="877"/>
                  </a:lnTo>
                  <a:lnTo>
                    <a:pt x="468" y="902"/>
                  </a:lnTo>
                  <a:lnTo>
                    <a:pt x="490" y="928"/>
                  </a:lnTo>
                  <a:lnTo>
                    <a:pt x="511" y="955"/>
                  </a:lnTo>
                  <a:lnTo>
                    <a:pt x="534" y="982"/>
                  </a:lnTo>
                  <a:lnTo>
                    <a:pt x="556" y="1008"/>
                  </a:lnTo>
                  <a:lnTo>
                    <a:pt x="524" y="970"/>
                  </a:lnTo>
                  <a:lnTo>
                    <a:pt x="538" y="988"/>
                  </a:lnTo>
                  <a:lnTo>
                    <a:pt x="552" y="1004"/>
                  </a:lnTo>
                  <a:lnTo>
                    <a:pt x="563" y="1018"/>
                  </a:lnTo>
                  <a:lnTo>
                    <a:pt x="571" y="1028"/>
                  </a:lnTo>
                  <a:lnTo>
                    <a:pt x="576" y="1034"/>
                  </a:lnTo>
                  <a:lnTo>
                    <a:pt x="578" y="1037"/>
                  </a:lnTo>
                  <a:lnTo>
                    <a:pt x="592" y="1057"/>
                  </a:lnTo>
                  <a:lnTo>
                    <a:pt x="599" y="1079"/>
                  </a:lnTo>
                  <a:lnTo>
                    <a:pt x="601" y="1102"/>
                  </a:lnTo>
                  <a:lnTo>
                    <a:pt x="597" y="1125"/>
                  </a:lnTo>
                  <a:lnTo>
                    <a:pt x="588" y="1146"/>
                  </a:lnTo>
                  <a:lnTo>
                    <a:pt x="575" y="1166"/>
                  </a:lnTo>
                  <a:lnTo>
                    <a:pt x="556" y="1185"/>
                  </a:lnTo>
                  <a:lnTo>
                    <a:pt x="536" y="1199"/>
                  </a:lnTo>
                  <a:lnTo>
                    <a:pt x="514" y="1207"/>
                  </a:lnTo>
                  <a:lnTo>
                    <a:pt x="491" y="1212"/>
                  </a:lnTo>
                  <a:lnTo>
                    <a:pt x="469" y="1211"/>
                  </a:lnTo>
                  <a:lnTo>
                    <a:pt x="446" y="1205"/>
                  </a:lnTo>
                  <a:lnTo>
                    <a:pt x="427" y="1194"/>
                  </a:lnTo>
                  <a:lnTo>
                    <a:pt x="409" y="1178"/>
                  </a:lnTo>
                  <a:lnTo>
                    <a:pt x="352" y="1108"/>
                  </a:lnTo>
                  <a:lnTo>
                    <a:pt x="391" y="1153"/>
                  </a:lnTo>
                  <a:lnTo>
                    <a:pt x="149" y="861"/>
                  </a:lnTo>
                  <a:lnTo>
                    <a:pt x="104" y="803"/>
                  </a:lnTo>
                  <a:lnTo>
                    <a:pt x="68" y="744"/>
                  </a:lnTo>
                  <a:lnTo>
                    <a:pt x="41" y="688"/>
                  </a:lnTo>
                  <a:lnTo>
                    <a:pt x="21" y="632"/>
                  </a:lnTo>
                  <a:lnTo>
                    <a:pt x="7" y="578"/>
                  </a:lnTo>
                  <a:lnTo>
                    <a:pt x="1" y="526"/>
                  </a:lnTo>
                  <a:lnTo>
                    <a:pt x="0" y="475"/>
                  </a:lnTo>
                  <a:lnTo>
                    <a:pt x="6" y="425"/>
                  </a:lnTo>
                  <a:lnTo>
                    <a:pt x="16" y="378"/>
                  </a:lnTo>
                  <a:lnTo>
                    <a:pt x="32" y="333"/>
                  </a:lnTo>
                  <a:lnTo>
                    <a:pt x="52" y="291"/>
                  </a:lnTo>
                  <a:lnTo>
                    <a:pt x="76" y="249"/>
                  </a:lnTo>
                  <a:lnTo>
                    <a:pt x="103" y="212"/>
                  </a:lnTo>
                  <a:lnTo>
                    <a:pt x="134" y="177"/>
                  </a:lnTo>
                  <a:lnTo>
                    <a:pt x="168" y="145"/>
                  </a:lnTo>
                  <a:lnTo>
                    <a:pt x="203" y="115"/>
                  </a:lnTo>
                  <a:lnTo>
                    <a:pt x="240" y="89"/>
                  </a:lnTo>
                  <a:lnTo>
                    <a:pt x="279" y="66"/>
                  </a:lnTo>
                  <a:lnTo>
                    <a:pt x="318" y="48"/>
                  </a:lnTo>
                  <a:lnTo>
                    <a:pt x="358" y="31"/>
                  </a:lnTo>
                  <a:lnTo>
                    <a:pt x="398" y="19"/>
                  </a:lnTo>
                  <a:lnTo>
                    <a:pt x="466" y="6"/>
                  </a:lnTo>
                  <a:lnTo>
                    <a:pt x="5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noEditPoints="1"/>
            </p:cNvSpPr>
            <p:nvPr userDrawn="1"/>
          </p:nvSpPr>
          <p:spPr bwMode="auto">
            <a:xfrm>
              <a:off x="8618538" y="5702300"/>
              <a:ext cx="52388" cy="50800"/>
            </a:xfrm>
            <a:custGeom>
              <a:avLst/>
              <a:gdLst>
                <a:gd name="T0" fmla="*/ 51 w 131"/>
                <a:gd name="T1" fmla="*/ 60 h 130"/>
                <a:gd name="T2" fmla="*/ 68 w 131"/>
                <a:gd name="T3" fmla="*/ 60 h 130"/>
                <a:gd name="T4" fmla="*/ 76 w 131"/>
                <a:gd name="T5" fmla="*/ 59 h 130"/>
                <a:gd name="T6" fmla="*/ 81 w 131"/>
                <a:gd name="T7" fmla="*/ 55 h 130"/>
                <a:gd name="T8" fmla="*/ 83 w 131"/>
                <a:gd name="T9" fmla="*/ 49 h 130"/>
                <a:gd name="T10" fmla="*/ 81 w 131"/>
                <a:gd name="T11" fmla="*/ 43 h 130"/>
                <a:gd name="T12" fmla="*/ 76 w 131"/>
                <a:gd name="T13" fmla="*/ 39 h 130"/>
                <a:gd name="T14" fmla="*/ 70 w 131"/>
                <a:gd name="T15" fmla="*/ 38 h 130"/>
                <a:gd name="T16" fmla="*/ 51 w 131"/>
                <a:gd name="T17" fmla="*/ 38 h 130"/>
                <a:gd name="T18" fmla="*/ 68 w 131"/>
                <a:gd name="T19" fmla="*/ 28 h 130"/>
                <a:gd name="T20" fmla="*/ 88 w 131"/>
                <a:gd name="T21" fmla="*/ 33 h 130"/>
                <a:gd name="T22" fmla="*/ 95 w 131"/>
                <a:gd name="T23" fmla="*/ 49 h 130"/>
                <a:gd name="T24" fmla="*/ 90 w 131"/>
                <a:gd name="T25" fmla="*/ 64 h 130"/>
                <a:gd name="T26" fmla="*/ 76 w 131"/>
                <a:gd name="T27" fmla="*/ 69 h 130"/>
                <a:gd name="T28" fmla="*/ 83 w 131"/>
                <a:gd name="T29" fmla="*/ 103 h 130"/>
                <a:gd name="T30" fmla="*/ 51 w 131"/>
                <a:gd name="T31" fmla="*/ 70 h 130"/>
                <a:gd name="T32" fmla="*/ 40 w 131"/>
                <a:gd name="T33" fmla="*/ 103 h 130"/>
                <a:gd name="T34" fmla="*/ 65 w 131"/>
                <a:gd name="T35" fmla="*/ 12 h 130"/>
                <a:gd name="T36" fmla="*/ 34 w 131"/>
                <a:gd name="T37" fmla="*/ 22 h 130"/>
                <a:gd name="T38" fmla="*/ 15 w 131"/>
                <a:gd name="T39" fmla="*/ 48 h 130"/>
                <a:gd name="T40" fmla="*/ 15 w 131"/>
                <a:gd name="T41" fmla="*/ 83 h 130"/>
                <a:gd name="T42" fmla="*/ 34 w 131"/>
                <a:gd name="T43" fmla="*/ 109 h 130"/>
                <a:gd name="T44" fmla="*/ 65 w 131"/>
                <a:gd name="T45" fmla="*/ 119 h 130"/>
                <a:gd name="T46" fmla="*/ 96 w 131"/>
                <a:gd name="T47" fmla="*/ 109 h 130"/>
                <a:gd name="T48" fmla="*/ 114 w 131"/>
                <a:gd name="T49" fmla="*/ 83 h 130"/>
                <a:gd name="T50" fmla="*/ 114 w 131"/>
                <a:gd name="T51" fmla="*/ 48 h 130"/>
                <a:gd name="T52" fmla="*/ 96 w 131"/>
                <a:gd name="T53" fmla="*/ 22 h 130"/>
                <a:gd name="T54" fmla="*/ 65 w 131"/>
                <a:gd name="T55" fmla="*/ 12 h 130"/>
                <a:gd name="T56" fmla="*/ 86 w 131"/>
                <a:gd name="T57" fmla="*/ 4 h 130"/>
                <a:gd name="T58" fmla="*/ 117 w 131"/>
                <a:gd name="T59" fmla="*/ 27 h 130"/>
                <a:gd name="T60" fmla="*/ 131 w 131"/>
                <a:gd name="T61" fmla="*/ 65 h 130"/>
                <a:gd name="T62" fmla="*/ 117 w 131"/>
                <a:gd name="T63" fmla="*/ 104 h 130"/>
                <a:gd name="T64" fmla="*/ 86 w 131"/>
                <a:gd name="T65" fmla="*/ 126 h 130"/>
                <a:gd name="T66" fmla="*/ 45 w 131"/>
                <a:gd name="T67" fmla="*/ 126 h 130"/>
                <a:gd name="T68" fmla="*/ 12 w 131"/>
                <a:gd name="T69" fmla="*/ 104 h 130"/>
                <a:gd name="T70" fmla="*/ 0 w 131"/>
                <a:gd name="T71" fmla="*/ 65 h 130"/>
                <a:gd name="T72" fmla="*/ 12 w 131"/>
                <a:gd name="T73" fmla="*/ 27 h 130"/>
                <a:gd name="T74" fmla="*/ 45 w 131"/>
                <a:gd name="T75" fmla="*/ 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30">
                  <a:moveTo>
                    <a:pt x="51" y="38"/>
                  </a:moveTo>
                  <a:lnTo>
                    <a:pt x="51" y="60"/>
                  </a:lnTo>
                  <a:lnTo>
                    <a:pt x="65" y="60"/>
                  </a:lnTo>
                  <a:lnTo>
                    <a:pt x="68" y="60"/>
                  </a:lnTo>
                  <a:lnTo>
                    <a:pt x="72" y="60"/>
                  </a:lnTo>
                  <a:lnTo>
                    <a:pt x="76" y="59"/>
                  </a:lnTo>
                  <a:lnTo>
                    <a:pt x="78" y="58"/>
                  </a:lnTo>
                  <a:lnTo>
                    <a:pt x="81" y="55"/>
                  </a:lnTo>
                  <a:lnTo>
                    <a:pt x="82" y="53"/>
                  </a:lnTo>
                  <a:lnTo>
                    <a:pt x="83" y="49"/>
                  </a:lnTo>
                  <a:lnTo>
                    <a:pt x="82" y="45"/>
                  </a:lnTo>
                  <a:lnTo>
                    <a:pt x="81" y="43"/>
                  </a:lnTo>
                  <a:lnTo>
                    <a:pt x="78" y="40"/>
                  </a:lnTo>
                  <a:lnTo>
                    <a:pt x="76" y="39"/>
                  </a:lnTo>
                  <a:lnTo>
                    <a:pt x="73" y="38"/>
                  </a:lnTo>
                  <a:lnTo>
                    <a:pt x="70" y="38"/>
                  </a:lnTo>
                  <a:lnTo>
                    <a:pt x="67" y="38"/>
                  </a:lnTo>
                  <a:lnTo>
                    <a:pt x="51" y="38"/>
                  </a:lnTo>
                  <a:close/>
                  <a:moveTo>
                    <a:pt x="40" y="28"/>
                  </a:moveTo>
                  <a:lnTo>
                    <a:pt x="68" y="28"/>
                  </a:lnTo>
                  <a:lnTo>
                    <a:pt x="80" y="29"/>
                  </a:lnTo>
                  <a:lnTo>
                    <a:pt x="88" y="33"/>
                  </a:lnTo>
                  <a:lnTo>
                    <a:pt x="93" y="39"/>
                  </a:lnTo>
                  <a:lnTo>
                    <a:pt x="95" y="49"/>
                  </a:lnTo>
                  <a:lnTo>
                    <a:pt x="93" y="58"/>
                  </a:lnTo>
                  <a:lnTo>
                    <a:pt x="90" y="64"/>
                  </a:lnTo>
                  <a:lnTo>
                    <a:pt x="83" y="68"/>
                  </a:lnTo>
                  <a:lnTo>
                    <a:pt x="76" y="69"/>
                  </a:lnTo>
                  <a:lnTo>
                    <a:pt x="97" y="103"/>
                  </a:lnTo>
                  <a:lnTo>
                    <a:pt x="83" y="103"/>
                  </a:lnTo>
                  <a:lnTo>
                    <a:pt x="65" y="70"/>
                  </a:lnTo>
                  <a:lnTo>
                    <a:pt x="51" y="70"/>
                  </a:lnTo>
                  <a:lnTo>
                    <a:pt x="51" y="103"/>
                  </a:lnTo>
                  <a:lnTo>
                    <a:pt x="40" y="103"/>
                  </a:lnTo>
                  <a:lnTo>
                    <a:pt x="40" y="28"/>
                  </a:lnTo>
                  <a:close/>
                  <a:moveTo>
                    <a:pt x="65" y="12"/>
                  </a:moveTo>
                  <a:lnTo>
                    <a:pt x="49" y="14"/>
                  </a:lnTo>
                  <a:lnTo>
                    <a:pt x="34" y="22"/>
                  </a:lnTo>
                  <a:lnTo>
                    <a:pt x="22" y="33"/>
                  </a:lnTo>
                  <a:lnTo>
                    <a:pt x="15" y="48"/>
                  </a:lnTo>
                  <a:lnTo>
                    <a:pt x="12" y="65"/>
                  </a:lnTo>
                  <a:lnTo>
                    <a:pt x="15" y="83"/>
                  </a:lnTo>
                  <a:lnTo>
                    <a:pt x="22" y="98"/>
                  </a:lnTo>
                  <a:lnTo>
                    <a:pt x="34" y="109"/>
                  </a:lnTo>
                  <a:lnTo>
                    <a:pt x="49" y="116"/>
                  </a:lnTo>
                  <a:lnTo>
                    <a:pt x="65" y="119"/>
                  </a:lnTo>
                  <a:lnTo>
                    <a:pt x="82" y="116"/>
                  </a:lnTo>
                  <a:lnTo>
                    <a:pt x="96" y="109"/>
                  </a:lnTo>
                  <a:lnTo>
                    <a:pt x="107" y="98"/>
                  </a:lnTo>
                  <a:lnTo>
                    <a:pt x="114" y="83"/>
                  </a:lnTo>
                  <a:lnTo>
                    <a:pt x="117" y="65"/>
                  </a:lnTo>
                  <a:lnTo>
                    <a:pt x="114" y="48"/>
                  </a:lnTo>
                  <a:lnTo>
                    <a:pt x="107" y="33"/>
                  </a:lnTo>
                  <a:lnTo>
                    <a:pt x="96" y="22"/>
                  </a:lnTo>
                  <a:lnTo>
                    <a:pt x="82" y="14"/>
                  </a:lnTo>
                  <a:lnTo>
                    <a:pt x="65" y="12"/>
                  </a:lnTo>
                  <a:close/>
                  <a:moveTo>
                    <a:pt x="65" y="0"/>
                  </a:moveTo>
                  <a:lnTo>
                    <a:pt x="86" y="4"/>
                  </a:lnTo>
                  <a:lnTo>
                    <a:pt x="103" y="13"/>
                  </a:lnTo>
                  <a:lnTo>
                    <a:pt x="117" y="27"/>
                  </a:lnTo>
                  <a:lnTo>
                    <a:pt x="127" y="44"/>
                  </a:lnTo>
                  <a:lnTo>
                    <a:pt x="131" y="65"/>
                  </a:lnTo>
                  <a:lnTo>
                    <a:pt x="127" y="86"/>
                  </a:lnTo>
                  <a:lnTo>
                    <a:pt x="117" y="104"/>
                  </a:lnTo>
                  <a:lnTo>
                    <a:pt x="103" y="118"/>
                  </a:lnTo>
                  <a:lnTo>
                    <a:pt x="86" y="126"/>
                  </a:lnTo>
                  <a:lnTo>
                    <a:pt x="65" y="130"/>
                  </a:lnTo>
                  <a:lnTo>
                    <a:pt x="45" y="126"/>
                  </a:lnTo>
                  <a:lnTo>
                    <a:pt x="27" y="118"/>
                  </a:lnTo>
                  <a:lnTo>
                    <a:pt x="12" y="104"/>
                  </a:lnTo>
                  <a:lnTo>
                    <a:pt x="2" y="86"/>
                  </a:lnTo>
                  <a:lnTo>
                    <a:pt x="0" y="65"/>
                  </a:lnTo>
                  <a:lnTo>
                    <a:pt x="2" y="44"/>
                  </a:lnTo>
                  <a:lnTo>
                    <a:pt x="12" y="27"/>
                  </a:lnTo>
                  <a:lnTo>
                    <a:pt x="27" y="13"/>
                  </a:lnTo>
                  <a:lnTo>
                    <a:pt x="45" y="4"/>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noEditPoints="1"/>
            </p:cNvSpPr>
            <p:nvPr userDrawn="1"/>
          </p:nvSpPr>
          <p:spPr bwMode="auto">
            <a:xfrm>
              <a:off x="8578850" y="5375275"/>
              <a:ext cx="52388" cy="50800"/>
            </a:xfrm>
            <a:custGeom>
              <a:avLst/>
              <a:gdLst>
                <a:gd name="T0" fmla="*/ 52 w 130"/>
                <a:gd name="T1" fmla="*/ 60 h 129"/>
                <a:gd name="T2" fmla="*/ 69 w 130"/>
                <a:gd name="T3" fmla="*/ 60 h 129"/>
                <a:gd name="T4" fmla="*/ 77 w 130"/>
                <a:gd name="T5" fmla="*/ 59 h 129"/>
                <a:gd name="T6" fmla="*/ 82 w 130"/>
                <a:gd name="T7" fmla="*/ 55 h 129"/>
                <a:gd name="T8" fmla="*/ 83 w 130"/>
                <a:gd name="T9" fmla="*/ 48 h 129"/>
                <a:gd name="T10" fmla="*/ 82 w 130"/>
                <a:gd name="T11" fmla="*/ 42 h 129"/>
                <a:gd name="T12" fmla="*/ 77 w 130"/>
                <a:gd name="T13" fmla="*/ 38 h 129"/>
                <a:gd name="T14" fmla="*/ 70 w 130"/>
                <a:gd name="T15" fmla="*/ 37 h 129"/>
                <a:gd name="T16" fmla="*/ 52 w 130"/>
                <a:gd name="T17" fmla="*/ 37 h 129"/>
                <a:gd name="T18" fmla="*/ 69 w 130"/>
                <a:gd name="T19" fmla="*/ 28 h 129"/>
                <a:gd name="T20" fmla="*/ 89 w 130"/>
                <a:gd name="T21" fmla="*/ 33 h 129"/>
                <a:gd name="T22" fmla="*/ 95 w 130"/>
                <a:gd name="T23" fmla="*/ 49 h 129"/>
                <a:gd name="T24" fmla="*/ 89 w 130"/>
                <a:gd name="T25" fmla="*/ 63 h 129"/>
                <a:gd name="T26" fmla="*/ 75 w 130"/>
                <a:gd name="T27" fmla="*/ 69 h 129"/>
                <a:gd name="T28" fmla="*/ 84 w 130"/>
                <a:gd name="T29" fmla="*/ 101 h 129"/>
                <a:gd name="T30" fmla="*/ 52 w 130"/>
                <a:gd name="T31" fmla="*/ 69 h 129"/>
                <a:gd name="T32" fmla="*/ 41 w 130"/>
                <a:gd name="T33" fmla="*/ 101 h 129"/>
                <a:gd name="T34" fmla="*/ 65 w 130"/>
                <a:gd name="T35" fmla="*/ 10 h 129"/>
                <a:gd name="T36" fmla="*/ 34 w 130"/>
                <a:gd name="T37" fmla="*/ 20 h 129"/>
                <a:gd name="T38" fmla="*/ 16 w 130"/>
                <a:gd name="T39" fmla="*/ 47 h 129"/>
                <a:gd name="T40" fmla="*/ 16 w 130"/>
                <a:gd name="T41" fmla="*/ 81 h 129"/>
                <a:gd name="T42" fmla="*/ 34 w 130"/>
                <a:gd name="T43" fmla="*/ 108 h 129"/>
                <a:gd name="T44" fmla="*/ 65 w 130"/>
                <a:gd name="T45" fmla="*/ 119 h 129"/>
                <a:gd name="T46" fmla="*/ 97 w 130"/>
                <a:gd name="T47" fmla="*/ 108 h 129"/>
                <a:gd name="T48" fmla="*/ 115 w 130"/>
                <a:gd name="T49" fmla="*/ 81 h 129"/>
                <a:gd name="T50" fmla="*/ 115 w 130"/>
                <a:gd name="T51" fmla="*/ 47 h 129"/>
                <a:gd name="T52" fmla="*/ 97 w 130"/>
                <a:gd name="T53" fmla="*/ 20 h 129"/>
                <a:gd name="T54" fmla="*/ 65 w 130"/>
                <a:gd name="T55" fmla="*/ 10 h 129"/>
                <a:gd name="T56" fmla="*/ 85 w 130"/>
                <a:gd name="T57" fmla="*/ 3 h 129"/>
                <a:gd name="T58" fmla="*/ 118 w 130"/>
                <a:gd name="T59" fmla="*/ 25 h 129"/>
                <a:gd name="T60" fmla="*/ 130 w 130"/>
                <a:gd name="T61" fmla="*/ 64 h 129"/>
                <a:gd name="T62" fmla="*/ 118 w 130"/>
                <a:gd name="T63" fmla="*/ 103 h 129"/>
                <a:gd name="T64" fmla="*/ 85 w 130"/>
                <a:gd name="T65" fmla="*/ 126 h 129"/>
                <a:gd name="T66" fmla="*/ 46 w 130"/>
                <a:gd name="T67" fmla="*/ 126 h 129"/>
                <a:gd name="T68" fmla="*/ 13 w 130"/>
                <a:gd name="T69" fmla="*/ 103 h 129"/>
                <a:gd name="T70" fmla="*/ 0 w 130"/>
                <a:gd name="T71" fmla="*/ 64 h 129"/>
                <a:gd name="T72" fmla="*/ 13 w 130"/>
                <a:gd name="T73" fmla="*/ 25 h 129"/>
                <a:gd name="T74" fmla="*/ 46 w 130"/>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9">
                  <a:moveTo>
                    <a:pt x="52" y="37"/>
                  </a:moveTo>
                  <a:lnTo>
                    <a:pt x="52" y="60"/>
                  </a:lnTo>
                  <a:lnTo>
                    <a:pt x="65" y="60"/>
                  </a:lnTo>
                  <a:lnTo>
                    <a:pt x="69" y="60"/>
                  </a:lnTo>
                  <a:lnTo>
                    <a:pt x="73" y="59"/>
                  </a:lnTo>
                  <a:lnTo>
                    <a:pt x="77" y="59"/>
                  </a:lnTo>
                  <a:lnTo>
                    <a:pt x="79" y="58"/>
                  </a:lnTo>
                  <a:lnTo>
                    <a:pt x="82" y="55"/>
                  </a:lnTo>
                  <a:lnTo>
                    <a:pt x="83" y="51"/>
                  </a:lnTo>
                  <a:lnTo>
                    <a:pt x="83" y="48"/>
                  </a:lnTo>
                  <a:lnTo>
                    <a:pt x="83" y="44"/>
                  </a:lnTo>
                  <a:lnTo>
                    <a:pt x="82" y="42"/>
                  </a:lnTo>
                  <a:lnTo>
                    <a:pt x="79" y="39"/>
                  </a:lnTo>
                  <a:lnTo>
                    <a:pt x="77" y="38"/>
                  </a:lnTo>
                  <a:lnTo>
                    <a:pt x="74" y="38"/>
                  </a:lnTo>
                  <a:lnTo>
                    <a:pt x="70" y="37"/>
                  </a:lnTo>
                  <a:lnTo>
                    <a:pt x="67" y="37"/>
                  </a:lnTo>
                  <a:lnTo>
                    <a:pt x="52" y="37"/>
                  </a:lnTo>
                  <a:close/>
                  <a:moveTo>
                    <a:pt x="41" y="28"/>
                  </a:moveTo>
                  <a:lnTo>
                    <a:pt x="69" y="28"/>
                  </a:lnTo>
                  <a:lnTo>
                    <a:pt x="80" y="29"/>
                  </a:lnTo>
                  <a:lnTo>
                    <a:pt x="89" y="33"/>
                  </a:lnTo>
                  <a:lnTo>
                    <a:pt x="94" y="39"/>
                  </a:lnTo>
                  <a:lnTo>
                    <a:pt x="95" y="49"/>
                  </a:lnTo>
                  <a:lnTo>
                    <a:pt x="94" y="56"/>
                  </a:lnTo>
                  <a:lnTo>
                    <a:pt x="89" y="63"/>
                  </a:lnTo>
                  <a:lnTo>
                    <a:pt x="83" y="66"/>
                  </a:lnTo>
                  <a:lnTo>
                    <a:pt x="75" y="69"/>
                  </a:lnTo>
                  <a:lnTo>
                    <a:pt x="97" y="101"/>
                  </a:lnTo>
                  <a:lnTo>
                    <a:pt x="84" y="101"/>
                  </a:lnTo>
                  <a:lnTo>
                    <a:pt x="64" y="69"/>
                  </a:lnTo>
                  <a:lnTo>
                    <a:pt x="52" y="69"/>
                  </a:lnTo>
                  <a:lnTo>
                    <a:pt x="52" y="101"/>
                  </a:lnTo>
                  <a:lnTo>
                    <a:pt x="41" y="101"/>
                  </a:lnTo>
                  <a:lnTo>
                    <a:pt x="41" y="28"/>
                  </a:lnTo>
                  <a:close/>
                  <a:moveTo>
                    <a:pt x="65" y="10"/>
                  </a:moveTo>
                  <a:lnTo>
                    <a:pt x="48" y="13"/>
                  </a:lnTo>
                  <a:lnTo>
                    <a:pt x="34" y="20"/>
                  </a:lnTo>
                  <a:lnTo>
                    <a:pt x="23" y="33"/>
                  </a:lnTo>
                  <a:lnTo>
                    <a:pt x="16" y="47"/>
                  </a:lnTo>
                  <a:lnTo>
                    <a:pt x="13" y="64"/>
                  </a:lnTo>
                  <a:lnTo>
                    <a:pt x="16" y="81"/>
                  </a:lnTo>
                  <a:lnTo>
                    <a:pt x="23" y="96"/>
                  </a:lnTo>
                  <a:lnTo>
                    <a:pt x="34" y="108"/>
                  </a:lnTo>
                  <a:lnTo>
                    <a:pt x="48" y="115"/>
                  </a:lnTo>
                  <a:lnTo>
                    <a:pt x="65" y="119"/>
                  </a:lnTo>
                  <a:lnTo>
                    <a:pt x="82" y="115"/>
                  </a:lnTo>
                  <a:lnTo>
                    <a:pt x="97" y="108"/>
                  </a:lnTo>
                  <a:lnTo>
                    <a:pt x="108" y="96"/>
                  </a:lnTo>
                  <a:lnTo>
                    <a:pt x="115" y="81"/>
                  </a:lnTo>
                  <a:lnTo>
                    <a:pt x="118" y="64"/>
                  </a:lnTo>
                  <a:lnTo>
                    <a:pt x="115" y="47"/>
                  </a:lnTo>
                  <a:lnTo>
                    <a:pt x="108" y="33"/>
                  </a:lnTo>
                  <a:lnTo>
                    <a:pt x="97" y="20"/>
                  </a:lnTo>
                  <a:lnTo>
                    <a:pt x="82" y="13"/>
                  </a:lnTo>
                  <a:lnTo>
                    <a:pt x="65" y="10"/>
                  </a:lnTo>
                  <a:close/>
                  <a:moveTo>
                    <a:pt x="65" y="0"/>
                  </a:moveTo>
                  <a:lnTo>
                    <a:pt x="85" y="3"/>
                  </a:lnTo>
                  <a:lnTo>
                    <a:pt x="104" y="12"/>
                  </a:lnTo>
                  <a:lnTo>
                    <a:pt x="118" y="25"/>
                  </a:lnTo>
                  <a:lnTo>
                    <a:pt x="128" y="44"/>
                  </a:lnTo>
                  <a:lnTo>
                    <a:pt x="130" y="64"/>
                  </a:lnTo>
                  <a:lnTo>
                    <a:pt x="128" y="85"/>
                  </a:lnTo>
                  <a:lnTo>
                    <a:pt x="118" y="103"/>
                  </a:lnTo>
                  <a:lnTo>
                    <a:pt x="104" y="116"/>
                  </a:lnTo>
                  <a:lnTo>
                    <a:pt x="85" y="126"/>
                  </a:lnTo>
                  <a:lnTo>
                    <a:pt x="65" y="129"/>
                  </a:lnTo>
                  <a:lnTo>
                    <a:pt x="46" y="126"/>
                  </a:lnTo>
                  <a:lnTo>
                    <a:pt x="27" y="116"/>
                  </a:lnTo>
                  <a:lnTo>
                    <a:pt x="13" y="103"/>
                  </a:lnTo>
                  <a:lnTo>
                    <a:pt x="3" y="85"/>
                  </a:lnTo>
                  <a:lnTo>
                    <a:pt x="0" y="64"/>
                  </a:lnTo>
                  <a:lnTo>
                    <a:pt x="3" y="44"/>
                  </a:lnTo>
                  <a:lnTo>
                    <a:pt x="13" y="25"/>
                  </a:lnTo>
                  <a:lnTo>
                    <a:pt x="27" y="12"/>
                  </a:lnTo>
                  <a:lnTo>
                    <a:pt x="46" y="3"/>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noEditPoints="1"/>
            </p:cNvSpPr>
            <p:nvPr userDrawn="1"/>
          </p:nvSpPr>
          <p:spPr bwMode="auto">
            <a:xfrm>
              <a:off x="7494588" y="5375275"/>
              <a:ext cx="52388" cy="50800"/>
            </a:xfrm>
            <a:custGeom>
              <a:avLst/>
              <a:gdLst>
                <a:gd name="T0" fmla="*/ 52 w 131"/>
                <a:gd name="T1" fmla="*/ 60 h 129"/>
                <a:gd name="T2" fmla="*/ 70 w 131"/>
                <a:gd name="T3" fmla="*/ 60 h 129"/>
                <a:gd name="T4" fmla="*/ 76 w 131"/>
                <a:gd name="T5" fmla="*/ 59 h 129"/>
                <a:gd name="T6" fmla="*/ 81 w 131"/>
                <a:gd name="T7" fmla="*/ 55 h 129"/>
                <a:gd name="T8" fmla="*/ 84 w 131"/>
                <a:gd name="T9" fmla="*/ 48 h 129"/>
                <a:gd name="T10" fmla="*/ 81 w 131"/>
                <a:gd name="T11" fmla="*/ 42 h 129"/>
                <a:gd name="T12" fmla="*/ 77 w 131"/>
                <a:gd name="T13" fmla="*/ 38 h 129"/>
                <a:gd name="T14" fmla="*/ 71 w 131"/>
                <a:gd name="T15" fmla="*/ 37 h 129"/>
                <a:gd name="T16" fmla="*/ 52 w 131"/>
                <a:gd name="T17" fmla="*/ 37 h 129"/>
                <a:gd name="T18" fmla="*/ 69 w 131"/>
                <a:gd name="T19" fmla="*/ 28 h 129"/>
                <a:gd name="T20" fmla="*/ 89 w 131"/>
                <a:gd name="T21" fmla="*/ 33 h 129"/>
                <a:gd name="T22" fmla="*/ 95 w 131"/>
                <a:gd name="T23" fmla="*/ 49 h 129"/>
                <a:gd name="T24" fmla="*/ 90 w 131"/>
                <a:gd name="T25" fmla="*/ 63 h 129"/>
                <a:gd name="T26" fmla="*/ 76 w 131"/>
                <a:gd name="T27" fmla="*/ 69 h 129"/>
                <a:gd name="T28" fmla="*/ 85 w 131"/>
                <a:gd name="T29" fmla="*/ 101 h 129"/>
                <a:gd name="T30" fmla="*/ 52 w 131"/>
                <a:gd name="T31" fmla="*/ 69 h 129"/>
                <a:gd name="T32" fmla="*/ 41 w 131"/>
                <a:gd name="T33" fmla="*/ 101 h 129"/>
                <a:gd name="T34" fmla="*/ 66 w 131"/>
                <a:gd name="T35" fmla="*/ 10 h 129"/>
                <a:gd name="T36" fmla="*/ 34 w 131"/>
                <a:gd name="T37" fmla="*/ 20 h 129"/>
                <a:gd name="T38" fmla="*/ 15 w 131"/>
                <a:gd name="T39" fmla="*/ 47 h 129"/>
                <a:gd name="T40" fmla="*/ 15 w 131"/>
                <a:gd name="T41" fmla="*/ 81 h 129"/>
                <a:gd name="T42" fmla="*/ 34 w 131"/>
                <a:gd name="T43" fmla="*/ 108 h 129"/>
                <a:gd name="T44" fmla="*/ 66 w 131"/>
                <a:gd name="T45" fmla="*/ 119 h 129"/>
                <a:gd name="T46" fmla="*/ 96 w 131"/>
                <a:gd name="T47" fmla="*/ 108 h 129"/>
                <a:gd name="T48" fmla="*/ 115 w 131"/>
                <a:gd name="T49" fmla="*/ 81 h 129"/>
                <a:gd name="T50" fmla="*/ 115 w 131"/>
                <a:gd name="T51" fmla="*/ 47 h 129"/>
                <a:gd name="T52" fmla="*/ 96 w 131"/>
                <a:gd name="T53" fmla="*/ 20 h 129"/>
                <a:gd name="T54" fmla="*/ 66 w 131"/>
                <a:gd name="T55" fmla="*/ 10 h 129"/>
                <a:gd name="T56" fmla="*/ 86 w 131"/>
                <a:gd name="T57" fmla="*/ 3 h 129"/>
                <a:gd name="T58" fmla="*/ 118 w 131"/>
                <a:gd name="T59" fmla="*/ 25 h 129"/>
                <a:gd name="T60" fmla="*/ 131 w 131"/>
                <a:gd name="T61" fmla="*/ 64 h 129"/>
                <a:gd name="T62" fmla="*/ 118 w 131"/>
                <a:gd name="T63" fmla="*/ 103 h 129"/>
                <a:gd name="T64" fmla="*/ 86 w 131"/>
                <a:gd name="T65" fmla="*/ 126 h 129"/>
                <a:gd name="T66" fmla="*/ 45 w 131"/>
                <a:gd name="T67" fmla="*/ 126 h 129"/>
                <a:gd name="T68" fmla="*/ 13 w 131"/>
                <a:gd name="T69" fmla="*/ 103 h 129"/>
                <a:gd name="T70" fmla="*/ 0 w 131"/>
                <a:gd name="T71" fmla="*/ 64 h 129"/>
                <a:gd name="T72" fmla="*/ 13 w 131"/>
                <a:gd name="T73" fmla="*/ 25 h 129"/>
                <a:gd name="T74" fmla="*/ 45 w 131"/>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29">
                  <a:moveTo>
                    <a:pt x="52" y="37"/>
                  </a:moveTo>
                  <a:lnTo>
                    <a:pt x="52" y="60"/>
                  </a:lnTo>
                  <a:lnTo>
                    <a:pt x="65" y="60"/>
                  </a:lnTo>
                  <a:lnTo>
                    <a:pt x="70" y="60"/>
                  </a:lnTo>
                  <a:lnTo>
                    <a:pt x="74" y="59"/>
                  </a:lnTo>
                  <a:lnTo>
                    <a:pt x="76" y="59"/>
                  </a:lnTo>
                  <a:lnTo>
                    <a:pt x="80" y="58"/>
                  </a:lnTo>
                  <a:lnTo>
                    <a:pt x="81" y="55"/>
                  </a:lnTo>
                  <a:lnTo>
                    <a:pt x="82" y="51"/>
                  </a:lnTo>
                  <a:lnTo>
                    <a:pt x="84" y="48"/>
                  </a:lnTo>
                  <a:lnTo>
                    <a:pt x="82" y="44"/>
                  </a:lnTo>
                  <a:lnTo>
                    <a:pt x="81" y="42"/>
                  </a:lnTo>
                  <a:lnTo>
                    <a:pt x="80" y="39"/>
                  </a:lnTo>
                  <a:lnTo>
                    <a:pt x="77" y="38"/>
                  </a:lnTo>
                  <a:lnTo>
                    <a:pt x="74" y="38"/>
                  </a:lnTo>
                  <a:lnTo>
                    <a:pt x="71" y="37"/>
                  </a:lnTo>
                  <a:lnTo>
                    <a:pt x="67" y="37"/>
                  </a:lnTo>
                  <a:lnTo>
                    <a:pt x="52" y="37"/>
                  </a:lnTo>
                  <a:close/>
                  <a:moveTo>
                    <a:pt x="41" y="28"/>
                  </a:moveTo>
                  <a:lnTo>
                    <a:pt x="69" y="28"/>
                  </a:lnTo>
                  <a:lnTo>
                    <a:pt x="80" y="29"/>
                  </a:lnTo>
                  <a:lnTo>
                    <a:pt x="89" y="33"/>
                  </a:lnTo>
                  <a:lnTo>
                    <a:pt x="94" y="39"/>
                  </a:lnTo>
                  <a:lnTo>
                    <a:pt x="95" y="49"/>
                  </a:lnTo>
                  <a:lnTo>
                    <a:pt x="94" y="56"/>
                  </a:lnTo>
                  <a:lnTo>
                    <a:pt x="90" y="63"/>
                  </a:lnTo>
                  <a:lnTo>
                    <a:pt x="84" y="66"/>
                  </a:lnTo>
                  <a:lnTo>
                    <a:pt x="76" y="69"/>
                  </a:lnTo>
                  <a:lnTo>
                    <a:pt x="97" y="101"/>
                  </a:lnTo>
                  <a:lnTo>
                    <a:pt x="85" y="101"/>
                  </a:lnTo>
                  <a:lnTo>
                    <a:pt x="65" y="69"/>
                  </a:lnTo>
                  <a:lnTo>
                    <a:pt x="52" y="69"/>
                  </a:lnTo>
                  <a:lnTo>
                    <a:pt x="52" y="101"/>
                  </a:lnTo>
                  <a:lnTo>
                    <a:pt x="41" y="101"/>
                  </a:lnTo>
                  <a:lnTo>
                    <a:pt x="41" y="28"/>
                  </a:lnTo>
                  <a:close/>
                  <a:moveTo>
                    <a:pt x="66" y="10"/>
                  </a:moveTo>
                  <a:lnTo>
                    <a:pt x="49" y="13"/>
                  </a:lnTo>
                  <a:lnTo>
                    <a:pt x="34" y="20"/>
                  </a:lnTo>
                  <a:lnTo>
                    <a:pt x="23" y="33"/>
                  </a:lnTo>
                  <a:lnTo>
                    <a:pt x="15" y="47"/>
                  </a:lnTo>
                  <a:lnTo>
                    <a:pt x="13" y="64"/>
                  </a:lnTo>
                  <a:lnTo>
                    <a:pt x="15" y="81"/>
                  </a:lnTo>
                  <a:lnTo>
                    <a:pt x="23" y="96"/>
                  </a:lnTo>
                  <a:lnTo>
                    <a:pt x="34" y="108"/>
                  </a:lnTo>
                  <a:lnTo>
                    <a:pt x="49" y="115"/>
                  </a:lnTo>
                  <a:lnTo>
                    <a:pt x="66" y="119"/>
                  </a:lnTo>
                  <a:lnTo>
                    <a:pt x="82" y="115"/>
                  </a:lnTo>
                  <a:lnTo>
                    <a:pt x="96" y="108"/>
                  </a:lnTo>
                  <a:lnTo>
                    <a:pt x="107" y="96"/>
                  </a:lnTo>
                  <a:lnTo>
                    <a:pt x="115" y="81"/>
                  </a:lnTo>
                  <a:lnTo>
                    <a:pt x="117" y="64"/>
                  </a:lnTo>
                  <a:lnTo>
                    <a:pt x="115" y="47"/>
                  </a:lnTo>
                  <a:lnTo>
                    <a:pt x="107" y="33"/>
                  </a:lnTo>
                  <a:lnTo>
                    <a:pt x="96" y="20"/>
                  </a:lnTo>
                  <a:lnTo>
                    <a:pt x="82" y="13"/>
                  </a:lnTo>
                  <a:lnTo>
                    <a:pt x="66" y="10"/>
                  </a:lnTo>
                  <a:close/>
                  <a:moveTo>
                    <a:pt x="66" y="0"/>
                  </a:moveTo>
                  <a:lnTo>
                    <a:pt x="86" y="3"/>
                  </a:lnTo>
                  <a:lnTo>
                    <a:pt x="103" y="12"/>
                  </a:lnTo>
                  <a:lnTo>
                    <a:pt x="118" y="25"/>
                  </a:lnTo>
                  <a:lnTo>
                    <a:pt x="127" y="44"/>
                  </a:lnTo>
                  <a:lnTo>
                    <a:pt x="131" y="64"/>
                  </a:lnTo>
                  <a:lnTo>
                    <a:pt x="127" y="85"/>
                  </a:lnTo>
                  <a:lnTo>
                    <a:pt x="118" y="103"/>
                  </a:lnTo>
                  <a:lnTo>
                    <a:pt x="103" y="116"/>
                  </a:lnTo>
                  <a:lnTo>
                    <a:pt x="86" y="126"/>
                  </a:lnTo>
                  <a:lnTo>
                    <a:pt x="66" y="129"/>
                  </a:lnTo>
                  <a:lnTo>
                    <a:pt x="45" y="126"/>
                  </a:lnTo>
                  <a:lnTo>
                    <a:pt x="28" y="116"/>
                  </a:lnTo>
                  <a:lnTo>
                    <a:pt x="13" y="103"/>
                  </a:lnTo>
                  <a:lnTo>
                    <a:pt x="4" y="85"/>
                  </a:lnTo>
                  <a:lnTo>
                    <a:pt x="0" y="64"/>
                  </a:lnTo>
                  <a:lnTo>
                    <a:pt x="4" y="44"/>
                  </a:lnTo>
                  <a:lnTo>
                    <a:pt x="13" y="25"/>
                  </a:lnTo>
                  <a:lnTo>
                    <a:pt x="28" y="12"/>
                  </a:lnTo>
                  <a:lnTo>
                    <a:pt x="45" y="3"/>
                  </a:lnTo>
                  <a:lnTo>
                    <a:pt x="6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Line 28"/>
            <p:cNvSpPr>
              <a:spLocks noChangeShapeType="1"/>
            </p:cNvSpPr>
            <p:nvPr userDrawn="1"/>
          </p:nvSpPr>
          <p:spPr bwMode="auto">
            <a:xfrm>
              <a:off x="7548563" y="5530850"/>
              <a:ext cx="1052513" cy="0"/>
            </a:xfrm>
            <a:prstGeom prst="line">
              <a:avLst/>
            </a:prstGeom>
            <a:noFill/>
            <a:ln w="63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 name="Title 1"/>
          <p:cNvSpPr>
            <a:spLocks noGrp="1"/>
          </p:cNvSpPr>
          <p:nvPr>
            <p:ph type="title" hasCustomPrompt="1"/>
          </p:nvPr>
        </p:nvSpPr>
        <p:spPr>
          <a:xfrm>
            <a:off x="1152144" y="1799049"/>
            <a:ext cx="6611112" cy="584775"/>
          </a:xfrm>
        </p:spPr>
        <p:txBody>
          <a:bodyPr anchor="b" anchorCtr="0">
            <a:spAutoFit/>
          </a:bodyPr>
          <a:lstStyle>
            <a:lvl1pPr algn="l">
              <a:defRPr sz="3200" cap="none" baseline="0">
                <a:solidFill>
                  <a:schemeClr val="bg1"/>
                </a:solidFill>
              </a:defRPr>
            </a:lvl1pPr>
          </a:lstStyle>
          <a:p>
            <a:r>
              <a:rPr lang="en-US" dirty="0"/>
              <a:t>Click to Edit Title</a:t>
            </a:r>
          </a:p>
        </p:txBody>
      </p:sp>
      <p:sp>
        <p:nvSpPr>
          <p:cNvPr id="8" name="Subtitle 2"/>
          <p:cNvSpPr>
            <a:spLocks noGrp="1"/>
          </p:cNvSpPr>
          <p:nvPr>
            <p:ph type="body" sz="quarter" idx="13" hasCustomPrompt="1"/>
          </p:nvPr>
        </p:nvSpPr>
        <p:spPr>
          <a:xfrm>
            <a:off x="1152144" y="2383824"/>
            <a:ext cx="6611112" cy="353943"/>
          </a:xfrm>
        </p:spPr>
        <p:txBody>
          <a:bodyPr wrap="square" anchor="t">
            <a:spAutoFit/>
          </a:bodyPr>
          <a:lstStyle>
            <a:lvl1pPr marL="0" indent="-182880" algn="l">
              <a:lnSpc>
                <a:spcPct val="85000"/>
              </a:lnSpc>
              <a:spcBef>
                <a:spcPts val="800"/>
              </a:spcBef>
              <a:buFont typeface="Arial" pitchFamily="34" charset="0"/>
              <a:buNone/>
              <a:defRPr sz="2000" b="0" cap="none" baseline="0">
                <a:solidFill>
                  <a:schemeClr val="bg1"/>
                </a:solidFill>
                <a:latin typeface="+mn-lt"/>
              </a:defRPr>
            </a:lvl1pPr>
          </a:lstStyle>
          <a:p>
            <a:pPr lvl="0"/>
            <a:r>
              <a:rPr lang="en-US" dirty="0"/>
              <a:t>Click to edit subtitle</a:t>
            </a:r>
          </a:p>
        </p:txBody>
      </p:sp>
      <p:pic>
        <p:nvPicPr>
          <p:cNvPr id="9"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920804" cy="1806509"/>
          </a:xfrm>
          <a:prstGeom prst="rect">
            <a:avLst/>
          </a:prstGeom>
        </p:spPr>
      </p:pic>
    </p:spTree>
    <p:extLst>
      <p:ext uri="{BB962C8B-B14F-4D97-AF65-F5344CB8AC3E}">
        <p14:creationId xmlns:p14="http://schemas.microsoft.com/office/powerpoint/2010/main" val="139276114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8762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72728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SAS - Aquamarine Section Header">
    <p:bg>
      <p:bgPr>
        <a:gradFill>
          <a:gsLst>
            <a:gs pos="0">
              <a:srgbClr val="00B08D"/>
            </a:gs>
            <a:gs pos="100000">
              <a:srgbClr val="01856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pic>
        <p:nvPicPr>
          <p:cNvPr id="11"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1762754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AS - 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a:xfrm>
            <a:off x="8017883" y="4527567"/>
            <a:ext cx="844014" cy="449260"/>
            <a:chOff x="7048500" y="4889500"/>
            <a:chExt cx="1622426" cy="863600"/>
          </a:xfrm>
        </p:grpSpPr>
        <p:sp>
          <p:nvSpPr>
            <p:cNvPr id="11" name="Freeform 6"/>
            <p:cNvSpPr>
              <a:spLocks/>
            </p:cNvSpPr>
            <p:nvPr userDrawn="1"/>
          </p:nvSpPr>
          <p:spPr bwMode="auto">
            <a:xfrm>
              <a:off x="7089775" y="5645150"/>
              <a:ext cx="87313" cy="100013"/>
            </a:xfrm>
            <a:custGeom>
              <a:avLst/>
              <a:gdLst>
                <a:gd name="T0" fmla="*/ 0 w 218"/>
                <a:gd name="T1" fmla="*/ 0 h 249"/>
                <a:gd name="T2" fmla="*/ 218 w 218"/>
                <a:gd name="T3" fmla="*/ 0 h 249"/>
                <a:gd name="T4" fmla="*/ 218 w 218"/>
                <a:gd name="T5" fmla="*/ 63 h 249"/>
                <a:gd name="T6" fmla="*/ 147 w 218"/>
                <a:gd name="T7" fmla="*/ 63 h 249"/>
                <a:gd name="T8" fmla="*/ 147 w 218"/>
                <a:gd name="T9" fmla="*/ 249 h 249"/>
                <a:gd name="T10" fmla="*/ 71 w 218"/>
                <a:gd name="T11" fmla="*/ 249 h 249"/>
                <a:gd name="T12" fmla="*/ 71 w 218"/>
                <a:gd name="T13" fmla="*/ 63 h 249"/>
                <a:gd name="T14" fmla="*/ 0 w 218"/>
                <a:gd name="T15" fmla="*/ 63 h 249"/>
                <a:gd name="T16" fmla="*/ 0 w 218"/>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49">
                  <a:moveTo>
                    <a:pt x="0" y="0"/>
                  </a:moveTo>
                  <a:lnTo>
                    <a:pt x="218" y="0"/>
                  </a:lnTo>
                  <a:lnTo>
                    <a:pt x="218" y="63"/>
                  </a:lnTo>
                  <a:lnTo>
                    <a:pt x="147" y="63"/>
                  </a:lnTo>
                  <a:lnTo>
                    <a:pt x="147" y="249"/>
                  </a:lnTo>
                  <a:lnTo>
                    <a:pt x="71" y="249"/>
                  </a:lnTo>
                  <a:lnTo>
                    <a:pt x="71"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Freeform 7"/>
            <p:cNvSpPr>
              <a:spLocks/>
            </p:cNvSpPr>
            <p:nvPr userDrawn="1"/>
          </p:nvSpPr>
          <p:spPr bwMode="auto">
            <a:xfrm>
              <a:off x="7185025" y="5645150"/>
              <a:ext cx="88900" cy="100013"/>
            </a:xfrm>
            <a:custGeom>
              <a:avLst/>
              <a:gdLst>
                <a:gd name="T0" fmla="*/ 0 w 227"/>
                <a:gd name="T1" fmla="*/ 0 h 249"/>
                <a:gd name="T2" fmla="*/ 77 w 227"/>
                <a:gd name="T3" fmla="*/ 0 h 249"/>
                <a:gd name="T4" fmla="*/ 77 w 227"/>
                <a:gd name="T5" fmla="*/ 86 h 249"/>
                <a:gd name="T6" fmla="*/ 149 w 227"/>
                <a:gd name="T7" fmla="*/ 86 h 249"/>
                <a:gd name="T8" fmla="*/ 149 w 227"/>
                <a:gd name="T9" fmla="*/ 0 h 249"/>
                <a:gd name="T10" fmla="*/ 227 w 227"/>
                <a:gd name="T11" fmla="*/ 0 h 249"/>
                <a:gd name="T12" fmla="*/ 227 w 227"/>
                <a:gd name="T13" fmla="*/ 249 h 249"/>
                <a:gd name="T14" fmla="*/ 149 w 227"/>
                <a:gd name="T15" fmla="*/ 249 h 249"/>
                <a:gd name="T16" fmla="*/ 149 w 227"/>
                <a:gd name="T17" fmla="*/ 150 h 249"/>
                <a:gd name="T18" fmla="*/ 77 w 227"/>
                <a:gd name="T19" fmla="*/ 150 h 249"/>
                <a:gd name="T20" fmla="*/ 77 w 227"/>
                <a:gd name="T21" fmla="*/ 249 h 249"/>
                <a:gd name="T22" fmla="*/ 0 w 227"/>
                <a:gd name="T23" fmla="*/ 249 h 249"/>
                <a:gd name="T24" fmla="*/ 0 w 227"/>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49">
                  <a:moveTo>
                    <a:pt x="0" y="0"/>
                  </a:moveTo>
                  <a:lnTo>
                    <a:pt x="77" y="0"/>
                  </a:lnTo>
                  <a:lnTo>
                    <a:pt x="77" y="86"/>
                  </a:lnTo>
                  <a:lnTo>
                    <a:pt x="149" y="86"/>
                  </a:lnTo>
                  <a:lnTo>
                    <a:pt x="149" y="0"/>
                  </a:lnTo>
                  <a:lnTo>
                    <a:pt x="227" y="0"/>
                  </a:lnTo>
                  <a:lnTo>
                    <a:pt x="227" y="249"/>
                  </a:lnTo>
                  <a:lnTo>
                    <a:pt x="149" y="249"/>
                  </a:lnTo>
                  <a:lnTo>
                    <a:pt x="149" y="150"/>
                  </a:lnTo>
                  <a:lnTo>
                    <a:pt x="77" y="150"/>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8"/>
            <p:cNvSpPr>
              <a:spLocks/>
            </p:cNvSpPr>
            <p:nvPr userDrawn="1"/>
          </p:nvSpPr>
          <p:spPr bwMode="auto">
            <a:xfrm>
              <a:off x="7285038" y="5645150"/>
              <a:ext cx="82550" cy="100013"/>
            </a:xfrm>
            <a:custGeom>
              <a:avLst/>
              <a:gdLst>
                <a:gd name="T0" fmla="*/ 0 w 212"/>
                <a:gd name="T1" fmla="*/ 0 h 249"/>
                <a:gd name="T2" fmla="*/ 208 w 212"/>
                <a:gd name="T3" fmla="*/ 0 h 249"/>
                <a:gd name="T4" fmla="*/ 208 w 212"/>
                <a:gd name="T5" fmla="*/ 63 h 249"/>
                <a:gd name="T6" fmla="*/ 78 w 212"/>
                <a:gd name="T7" fmla="*/ 63 h 249"/>
                <a:gd name="T8" fmla="*/ 78 w 212"/>
                <a:gd name="T9" fmla="*/ 94 h 249"/>
                <a:gd name="T10" fmla="*/ 196 w 212"/>
                <a:gd name="T11" fmla="*/ 94 h 249"/>
                <a:gd name="T12" fmla="*/ 196 w 212"/>
                <a:gd name="T13" fmla="*/ 154 h 249"/>
                <a:gd name="T14" fmla="*/ 78 w 212"/>
                <a:gd name="T15" fmla="*/ 154 h 249"/>
                <a:gd name="T16" fmla="*/ 78 w 212"/>
                <a:gd name="T17" fmla="*/ 185 h 249"/>
                <a:gd name="T18" fmla="*/ 212 w 212"/>
                <a:gd name="T19" fmla="*/ 185 h 249"/>
                <a:gd name="T20" fmla="*/ 212 w 212"/>
                <a:gd name="T21" fmla="*/ 249 h 249"/>
                <a:gd name="T22" fmla="*/ 0 w 212"/>
                <a:gd name="T23" fmla="*/ 249 h 249"/>
                <a:gd name="T24" fmla="*/ 0 w 212"/>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49">
                  <a:moveTo>
                    <a:pt x="0" y="0"/>
                  </a:moveTo>
                  <a:lnTo>
                    <a:pt x="208" y="0"/>
                  </a:lnTo>
                  <a:lnTo>
                    <a:pt x="208" y="63"/>
                  </a:lnTo>
                  <a:lnTo>
                    <a:pt x="78" y="63"/>
                  </a:lnTo>
                  <a:lnTo>
                    <a:pt x="78" y="94"/>
                  </a:lnTo>
                  <a:lnTo>
                    <a:pt x="196" y="94"/>
                  </a:lnTo>
                  <a:lnTo>
                    <a:pt x="196" y="154"/>
                  </a:lnTo>
                  <a:lnTo>
                    <a:pt x="78" y="154"/>
                  </a:lnTo>
                  <a:lnTo>
                    <a:pt x="78" y="185"/>
                  </a:lnTo>
                  <a:lnTo>
                    <a:pt x="212" y="185"/>
                  </a:lnTo>
                  <a:lnTo>
                    <a:pt x="212"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9"/>
            <p:cNvSpPr>
              <a:spLocks noEditPoints="1"/>
            </p:cNvSpPr>
            <p:nvPr userDrawn="1"/>
          </p:nvSpPr>
          <p:spPr bwMode="auto">
            <a:xfrm>
              <a:off x="7426325" y="5645150"/>
              <a:ext cx="87313" cy="100013"/>
            </a:xfrm>
            <a:custGeom>
              <a:avLst/>
              <a:gdLst>
                <a:gd name="T0" fmla="*/ 77 w 221"/>
                <a:gd name="T1" fmla="*/ 63 h 249"/>
                <a:gd name="T2" fmla="*/ 77 w 221"/>
                <a:gd name="T3" fmla="*/ 114 h 249"/>
                <a:gd name="T4" fmla="*/ 107 w 221"/>
                <a:gd name="T5" fmla="*/ 114 h 249"/>
                <a:gd name="T6" fmla="*/ 117 w 221"/>
                <a:gd name="T7" fmla="*/ 114 h 249"/>
                <a:gd name="T8" fmla="*/ 126 w 221"/>
                <a:gd name="T9" fmla="*/ 113 h 249"/>
                <a:gd name="T10" fmla="*/ 135 w 221"/>
                <a:gd name="T11" fmla="*/ 111 h 249"/>
                <a:gd name="T12" fmla="*/ 142 w 221"/>
                <a:gd name="T13" fmla="*/ 106 h 249"/>
                <a:gd name="T14" fmla="*/ 146 w 221"/>
                <a:gd name="T15" fmla="*/ 98 h 249"/>
                <a:gd name="T16" fmla="*/ 148 w 221"/>
                <a:gd name="T17" fmla="*/ 87 h 249"/>
                <a:gd name="T18" fmla="*/ 146 w 221"/>
                <a:gd name="T19" fmla="*/ 76 h 249"/>
                <a:gd name="T20" fmla="*/ 141 w 221"/>
                <a:gd name="T21" fmla="*/ 69 h 249"/>
                <a:gd name="T22" fmla="*/ 132 w 221"/>
                <a:gd name="T23" fmla="*/ 66 h 249"/>
                <a:gd name="T24" fmla="*/ 122 w 221"/>
                <a:gd name="T25" fmla="*/ 63 h 249"/>
                <a:gd name="T26" fmla="*/ 111 w 221"/>
                <a:gd name="T27" fmla="*/ 63 h 249"/>
                <a:gd name="T28" fmla="*/ 77 w 221"/>
                <a:gd name="T29" fmla="*/ 63 h 249"/>
                <a:gd name="T30" fmla="*/ 0 w 221"/>
                <a:gd name="T31" fmla="*/ 0 h 249"/>
                <a:gd name="T32" fmla="*/ 128 w 221"/>
                <a:gd name="T33" fmla="*/ 0 h 249"/>
                <a:gd name="T34" fmla="*/ 152 w 221"/>
                <a:gd name="T35" fmla="*/ 1 h 249"/>
                <a:gd name="T36" fmla="*/ 172 w 221"/>
                <a:gd name="T37" fmla="*/ 7 h 249"/>
                <a:gd name="T38" fmla="*/ 188 w 221"/>
                <a:gd name="T39" fmla="*/ 17 h 249"/>
                <a:gd name="T40" fmla="*/ 201 w 221"/>
                <a:gd name="T41" fmla="*/ 28 h 249"/>
                <a:gd name="T42" fmla="*/ 209 w 221"/>
                <a:gd name="T43" fmla="*/ 42 h 249"/>
                <a:gd name="T44" fmla="*/ 216 w 221"/>
                <a:gd name="T45" fmla="*/ 56 h 249"/>
                <a:gd name="T46" fmla="*/ 219 w 221"/>
                <a:gd name="T47" fmla="*/ 71 h 249"/>
                <a:gd name="T48" fmla="*/ 221 w 221"/>
                <a:gd name="T49" fmla="*/ 84 h 249"/>
                <a:gd name="T50" fmla="*/ 218 w 221"/>
                <a:gd name="T51" fmla="*/ 108 h 249"/>
                <a:gd name="T52" fmla="*/ 212 w 221"/>
                <a:gd name="T53" fmla="*/ 129 h 249"/>
                <a:gd name="T54" fmla="*/ 201 w 221"/>
                <a:gd name="T55" fmla="*/ 145 h 249"/>
                <a:gd name="T56" fmla="*/ 186 w 221"/>
                <a:gd name="T57" fmla="*/ 158 h 249"/>
                <a:gd name="T58" fmla="*/ 167 w 221"/>
                <a:gd name="T59" fmla="*/ 167 h 249"/>
                <a:gd name="T60" fmla="*/ 146 w 221"/>
                <a:gd name="T61" fmla="*/ 172 h 249"/>
                <a:gd name="T62" fmla="*/ 122 w 221"/>
                <a:gd name="T63" fmla="*/ 174 h 249"/>
                <a:gd name="T64" fmla="*/ 77 w 221"/>
                <a:gd name="T65" fmla="*/ 174 h 249"/>
                <a:gd name="T66" fmla="*/ 77 w 221"/>
                <a:gd name="T67" fmla="*/ 249 h 249"/>
                <a:gd name="T68" fmla="*/ 0 w 221"/>
                <a:gd name="T69" fmla="*/ 249 h 249"/>
                <a:gd name="T70" fmla="*/ 0 w 221"/>
                <a:gd name="T7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249">
                  <a:moveTo>
                    <a:pt x="77" y="63"/>
                  </a:moveTo>
                  <a:lnTo>
                    <a:pt x="77" y="114"/>
                  </a:lnTo>
                  <a:lnTo>
                    <a:pt x="107" y="114"/>
                  </a:lnTo>
                  <a:lnTo>
                    <a:pt x="117" y="114"/>
                  </a:lnTo>
                  <a:lnTo>
                    <a:pt x="126" y="113"/>
                  </a:lnTo>
                  <a:lnTo>
                    <a:pt x="135" y="111"/>
                  </a:lnTo>
                  <a:lnTo>
                    <a:pt x="142" y="106"/>
                  </a:lnTo>
                  <a:lnTo>
                    <a:pt x="146" y="98"/>
                  </a:lnTo>
                  <a:lnTo>
                    <a:pt x="148" y="87"/>
                  </a:lnTo>
                  <a:lnTo>
                    <a:pt x="146" y="76"/>
                  </a:lnTo>
                  <a:lnTo>
                    <a:pt x="141" y="69"/>
                  </a:lnTo>
                  <a:lnTo>
                    <a:pt x="132" y="66"/>
                  </a:lnTo>
                  <a:lnTo>
                    <a:pt x="122" y="63"/>
                  </a:lnTo>
                  <a:lnTo>
                    <a:pt x="111" y="63"/>
                  </a:lnTo>
                  <a:lnTo>
                    <a:pt x="77" y="63"/>
                  </a:lnTo>
                  <a:close/>
                  <a:moveTo>
                    <a:pt x="0" y="0"/>
                  </a:moveTo>
                  <a:lnTo>
                    <a:pt x="128" y="0"/>
                  </a:lnTo>
                  <a:lnTo>
                    <a:pt x="152" y="1"/>
                  </a:lnTo>
                  <a:lnTo>
                    <a:pt x="172" y="7"/>
                  </a:lnTo>
                  <a:lnTo>
                    <a:pt x="188" y="17"/>
                  </a:lnTo>
                  <a:lnTo>
                    <a:pt x="201" y="28"/>
                  </a:lnTo>
                  <a:lnTo>
                    <a:pt x="209" y="42"/>
                  </a:lnTo>
                  <a:lnTo>
                    <a:pt x="216" y="56"/>
                  </a:lnTo>
                  <a:lnTo>
                    <a:pt x="219" y="71"/>
                  </a:lnTo>
                  <a:lnTo>
                    <a:pt x="221" y="84"/>
                  </a:lnTo>
                  <a:lnTo>
                    <a:pt x="218" y="108"/>
                  </a:lnTo>
                  <a:lnTo>
                    <a:pt x="212" y="129"/>
                  </a:lnTo>
                  <a:lnTo>
                    <a:pt x="201" y="145"/>
                  </a:lnTo>
                  <a:lnTo>
                    <a:pt x="186" y="158"/>
                  </a:lnTo>
                  <a:lnTo>
                    <a:pt x="167" y="167"/>
                  </a:lnTo>
                  <a:lnTo>
                    <a:pt x="146" y="172"/>
                  </a:lnTo>
                  <a:lnTo>
                    <a:pt x="122" y="174"/>
                  </a:lnTo>
                  <a:lnTo>
                    <a:pt x="77" y="174"/>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10"/>
            <p:cNvSpPr>
              <a:spLocks noEditPoints="1"/>
            </p:cNvSpPr>
            <p:nvPr userDrawn="1"/>
          </p:nvSpPr>
          <p:spPr bwMode="auto">
            <a:xfrm>
              <a:off x="7516813" y="5643563"/>
              <a:ext cx="100013" cy="103188"/>
            </a:xfrm>
            <a:custGeom>
              <a:avLst/>
              <a:gdLst>
                <a:gd name="T0" fmla="*/ 126 w 253"/>
                <a:gd name="T1" fmla="*/ 63 h 262"/>
                <a:gd name="T2" fmla="*/ 117 w 253"/>
                <a:gd name="T3" fmla="*/ 64 h 262"/>
                <a:gd name="T4" fmla="*/ 108 w 253"/>
                <a:gd name="T5" fmla="*/ 66 h 262"/>
                <a:gd name="T6" fmla="*/ 98 w 253"/>
                <a:gd name="T7" fmla="*/ 71 h 262"/>
                <a:gd name="T8" fmla="*/ 90 w 253"/>
                <a:gd name="T9" fmla="*/ 80 h 262"/>
                <a:gd name="T10" fmla="*/ 84 w 253"/>
                <a:gd name="T11" fmla="*/ 93 h 262"/>
                <a:gd name="T12" fmla="*/ 79 w 253"/>
                <a:gd name="T13" fmla="*/ 110 h 262"/>
                <a:gd name="T14" fmla="*/ 76 w 253"/>
                <a:gd name="T15" fmla="*/ 131 h 262"/>
                <a:gd name="T16" fmla="*/ 79 w 253"/>
                <a:gd name="T17" fmla="*/ 152 h 262"/>
                <a:gd name="T18" fmla="*/ 84 w 253"/>
                <a:gd name="T19" fmla="*/ 169 h 262"/>
                <a:gd name="T20" fmla="*/ 90 w 253"/>
                <a:gd name="T21" fmla="*/ 181 h 262"/>
                <a:gd name="T22" fmla="*/ 98 w 253"/>
                <a:gd name="T23" fmla="*/ 191 h 262"/>
                <a:gd name="T24" fmla="*/ 108 w 253"/>
                <a:gd name="T25" fmla="*/ 196 h 262"/>
                <a:gd name="T26" fmla="*/ 117 w 253"/>
                <a:gd name="T27" fmla="*/ 199 h 262"/>
                <a:gd name="T28" fmla="*/ 126 w 253"/>
                <a:gd name="T29" fmla="*/ 200 h 262"/>
                <a:gd name="T30" fmla="*/ 136 w 253"/>
                <a:gd name="T31" fmla="*/ 199 h 262"/>
                <a:gd name="T32" fmla="*/ 144 w 253"/>
                <a:gd name="T33" fmla="*/ 196 h 262"/>
                <a:gd name="T34" fmla="*/ 154 w 253"/>
                <a:gd name="T35" fmla="*/ 191 h 262"/>
                <a:gd name="T36" fmla="*/ 163 w 253"/>
                <a:gd name="T37" fmla="*/ 181 h 262"/>
                <a:gd name="T38" fmla="*/ 169 w 253"/>
                <a:gd name="T39" fmla="*/ 169 h 262"/>
                <a:gd name="T40" fmla="*/ 174 w 253"/>
                <a:gd name="T41" fmla="*/ 152 h 262"/>
                <a:gd name="T42" fmla="*/ 176 w 253"/>
                <a:gd name="T43" fmla="*/ 131 h 262"/>
                <a:gd name="T44" fmla="*/ 174 w 253"/>
                <a:gd name="T45" fmla="*/ 110 h 262"/>
                <a:gd name="T46" fmla="*/ 169 w 253"/>
                <a:gd name="T47" fmla="*/ 93 h 262"/>
                <a:gd name="T48" fmla="*/ 163 w 253"/>
                <a:gd name="T49" fmla="*/ 80 h 262"/>
                <a:gd name="T50" fmla="*/ 154 w 253"/>
                <a:gd name="T51" fmla="*/ 71 h 262"/>
                <a:gd name="T52" fmla="*/ 144 w 253"/>
                <a:gd name="T53" fmla="*/ 66 h 262"/>
                <a:gd name="T54" fmla="*/ 136 w 253"/>
                <a:gd name="T55" fmla="*/ 64 h 262"/>
                <a:gd name="T56" fmla="*/ 126 w 253"/>
                <a:gd name="T57" fmla="*/ 63 h 262"/>
                <a:gd name="T58" fmla="*/ 126 w 253"/>
                <a:gd name="T59" fmla="*/ 0 h 262"/>
                <a:gd name="T60" fmla="*/ 157 w 253"/>
                <a:gd name="T61" fmla="*/ 3 h 262"/>
                <a:gd name="T62" fmla="*/ 184 w 253"/>
                <a:gd name="T63" fmla="*/ 13 h 262"/>
                <a:gd name="T64" fmla="*/ 208 w 253"/>
                <a:gd name="T65" fmla="*/ 28 h 262"/>
                <a:gd name="T66" fmla="*/ 227 w 253"/>
                <a:gd name="T67" fmla="*/ 48 h 262"/>
                <a:gd name="T68" fmla="*/ 241 w 253"/>
                <a:gd name="T69" fmla="*/ 71 h 262"/>
                <a:gd name="T70" fmla="*/ 250 w 253"/>
                <a:gd name="T71" fmla="*/ 100 h 262"/>
                <a:gd name="T72" fmla="*/ 253 w 253"/>
                <a:gd name="T73" fmla="*/ 131 h 262"/>
                <a:gd name="T74" fmla="*/ 250 w 253"/>
                <a:gd name="T75" fmla="*/ 162 h 262"/>
                <a:gd name="T76" fmla="*/ 241 w 253"/>
                <a:gd name="T77" fmla="*/ 191 h 262"/>
                <a:gd name="T78" fmla="*/ 227 w 253"/>
                <a:gd name="T79" fmla="*/ 215 h 262"/>
                <a:gd name="T80" fmla="*/ 208 w 253"/>
                <a:gd name="T81" fmla="*/ 235 h 262"/>
                <a:gd name="T82" fmla="*/ 184 w 253"/>
                <a:gd name="T83" fmla="*/ 250 h 262"/>
                <a:gd name="T84" fmla="*/ 157 w 253"/>
                <a:gd name="T85" fmla="*/ 260 h 262"/>
                <a:gd name="T86" fmla="*/ 126 w 253"/>
                <a:gd name="T87" fmla="*/ 262 h 262"/>
                <a:gd name="T88" fmla="*/ 96 w 253"/>
                <a:gd name="T89" fmla="*/ 260 h 262"/>
                <a:gd name="T90" fmla="*/ 69 w 253"/>
                <a:gd name="T91" fmla="*/ 250 h 262"/>
                <a:gd name="T92" fmla="*/ 45 w 253"/>
                <a:gd name="T93" fmla="*/ 235 h 262"/>
                <a:gd name="T94" fmla="*/ 25 w 253"/>
                <a:gd name="T95" fmla="*/ 215 h 262"/>
                <a:gd name="T96" fmla="*/ 11 w 253"/>
                <a:gd name="T97" fmla="*/ 191 h 262"/>
                <a:gd name="T98" fmla="*/ 3 w 253"/>
                <a:gd name="T99" fmla="*/ 162 h 262"/>
                <a:gd name="T100" fmla="*/ 0 w 253"/>
                <a:gd name="T101" fmla="*/ 131 h 262"/>
                <a:gd name="T102" fmla="*/ 3 w 253"/>
                <a:gd name="T103" fmla="*/ 100 h 262"/>
                <a:gd name="T104" fmla="*/ 11 w 253"/>
                <a:gd name="T105" fmla="*/ 71 h 262"/>
                <a:gd name="T106" fmla="*/ 25 w 253"/>
                <a:gd name="T107" fmla="*/ 48 h 262"/>
                <a:gd name="T108" fmla="*/ 45 w 253"/>
                <a:gd name="T109" fmla="*/ 28 h 262"/>
                <a:gd name="T110" fmla="*/ 69 w 253"/>
                <a:gd name="T111" fmla="*/ 13 h 262"/>
                <a:gd name="T112" fmla="*/ 96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7" y="64"/>
                  </a:lnTo>
                  <a:lnTo>
                    <a:pt x="108" y="66"/>
                  </a:lnTo>
                  <a:lnTo>
                    <a:pt x="98" y="71"/>
                  </a:lnTo>
                  <a:lnTo>
                    <a:pt x="90" y="80"/>
                  </a:lnTo>
                  <a:lnTo>
                    <a:pt x="84" y="93"/>
                  </a:lnTo>
                  <a:lnTo>
                    <a:pt x="79" y="110"/>
                  </a:lnTo>
                  <a:lnTo>
                    <a:pt x="76" y="131"/>
                  </a:lnTo>
                  <a:lnTo>
                    <a:pt x="79" y="152"/>
                  </a:lnTo>
                  <a:lnTo>
                    <a:pt x="84" y="169"/>
                  </a:lnTo>
                  <a:lnTo>
                    <a:pt x="90" y="181"/>
                  </a:lnTo>
                  <a:lnTo>
                    <a:pt x="98" y="191"/>
                  </a:lnTo>
                  <a:lnTo>
                    <a:pt x="108" y="196"/>
                  </a:lnTo>
                  <a:lnTo>
                    <a:pt x="117" y="199"/>
                  </a:lnTo>
                  <a:lnTo>
                    <a:pt x="126" y="200"/>
                  </a:lnTo>
                  <a:lnTo>
                    <a:pt x="136" y="199"/>
                  </a:lnTo>
                  <a:lnTo>
                    <a:pt x="144" y="196"/>
                  </a:lnTo>
                  <a:lnTo>
                    <a:pt x="154" y="191"/>
                  </a:lnTo>
                  <a:lnTo>
                    <a:pt x="163" y="181"/>
                  </a:lnTo>
                  <a:lnTo>
                    <a:pt x="169" y="169"/>
                  </a:lnTo>
                  <a:lnTo>
                    <a:pt x="174" y="152"/>
                  </a:lnTo>
                  <a:lnTo>
                    <a:pt x="176" y="131"/>
                  </a:lnTo>
                  <a:lnTo>
                    <a:pt x="174" y="110"/>
                  </a:lnTo>
                  <a:lnTo>
                    <a:pt x="169" y="93"/>
                  </a:lnTo>
                  <a:lnTo>
                    <a:pt x="163" y="80"/>
                  </a:lnTo>
                  <a:lnTo>
                    <a:pt x="154" y="71"/>
                  </a:lnTo>
                  <a:lnTo>
                    <a:pt x="144" y="66"/>
                  </a:lnTo>
                  <a:lnTo>
                    <a:pt x="136" y="64"/>
                  </a:lnTo>
                  <a:lnTo>
                    <a:pt x="126" y="63"/>
                  </a:lnTo>
                  <a:close/>
                  <a:moveTo>
                    <a:pt x="126" y="0"/>
                  </a:moveTo>
                  <a:lnTo>
                    <a:pt x="157" y="3"/>
                  </a:lnTo>
                  <a:lnTo>
                    <a:pt x="184" y="13"/>
                  </a:lnTo>
                  <a:lnTo>
                    <a:pt x="208" y="28"/>
                  </a:lnTo>
                  <a:lnTo>
                    <a:pt x="227" y="48"/>
                  </a:lnTo>
                  <a:lnTo>
                    <a:pt x="241" y="71"/>
                  </a:lnTo>
                  <a:lnTo>
                    <a:pt x="250" y="100"/>
                  </a:lnTo>
                  <a:lnTo>
                    <a:pt x="253" y="131"/>
                  </a:lnTo>
                  <a:lnTo>
                    <a:pt x="250" y="162"/>
                  </a:lnTo>
                  <a:lnTo>
                    <a:pt x="241" y="191"/>
                  </a:lnTo>
                  <a:lnTo>
                    <a:pt x="227" y="215"/>
                  </a:lnTo>
                  <a:lnTo>
                    <a:pt x="208" y="235"/>
                  </a:lnTo>
                  <a:lnTo>
                    <a:pt x="184" y="250"/>
                  </a:lnTo>
                  <a:lnTo>
                    <a:pt x="157" y="260"/>
                  </a:lnTo>
                  <a:lnTo>
                    <a:pt x="126" y="262"/>
                  </a:lnTo>
                  <a:lnTo>
                    <a:pt x="96" y="260"/>
                  </a:lnTo>
                  <a:lnTo>
                    <a:pt x="69" y="250"/>
                  </a:lnTo>
                  <a:lnTo>
                    <a:pt x="45" y="235"/>
                  </a:lnTo>
                  <a:lnTo>
                    <a:pt x="25" y="215"/>
                  </a:lnTo>
                  <a:lnTo>
                    <a:pt x="11" y="191"/>
                  </a:lnTo>
                  <a:lnTo>
                    <a:pt x="3" y="162"/>
                  </a:lnTo>
                  <a:lnTo>
                    <a:pt x="0" y="131"/>
                  </a:lnTo>
                  <a:lnTo>
                    <a:pt x="3" y="100"/>
                  </a:lnTo>
                  <a:lnTo>
                    <a:pt x="11" y="71"/>
                  </a:lnTo>
                  <a:lnTo>
                    <a:pt x="25" y="48"/>
                  </a:lnTo>
                  <a:lnTo>
                    <a:pt x="45" y="28"/>
                  </a:lnTo>
                  <a:lnTo>
                    <a:pt x="69" y="13"/>
                  </a:lnTo>
                  <a:lnTo>
                    <a:pt x="96"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Freeform 11"/>
            <p:cNvSpPr>
              <a:spLocks/>
            </p:cNvSpPr>
            <p:nvPr userDrawn="1"/>
          </p:nvSpPr>
          <p:spPr bwMode="auto">
            <a:xfrm>
              <a:off x="7612063" y="5645150"/>
              <a:ext cx="136525" cy="100013"/>
            </a:xfrm>
            <a:custGeom>
              <a:avLst/>
              <a:gdLst>
                <a:gd name="T0" fmla="*/ 0 w 342"/>
                <a:gd name="T1" fmla="*/ 0 h 249"/>
                <a:gd name="T2" fmla="*/ 76 w 342"/>
                <a:gd name="T3" fmla="*/ 0 h 249"/>
                <a:gd name="T4" fmla="*/ 107 w 342"/>
                <a:gd name="T5" fmla="*/ 154 h 249"/>
                <a:gd name="T6" fmla="*/ 107 w 342"/>
                <a:gd name="T7" fmla="*/ 154 h 249"/>
                <a:gd name="T8" fmla="*/ 137 w 342"/>
                <a:gd name="T9" fmla="*/ 0 h 249"/>
                <a:gd name="T10" fmla="*/ 205 w 342"/>
                <a:gd name="T11" fmla="*/ 0 h 249"/>
                <a:gd name="T12" fmla="*/ 235 w 342"/>
                <a:gd name="T13" fmla="*/ 155 h 249"/>
                <a:gd name="T14" fmla="*/ 235 w 342"/>
                <a:gd name="T15" fmla="*/ 155 h 249"/>
                <a:gd name="T16" fmla="*/ 266 w 342"/>
                <a:gd name="T17" fmla="*/ 0 h 249"/>
                <a:gd name="T18" fmla="*/ 342 w 342"/>
                <a:gd name="T19" fmla="*/ 0 h 249"/>
                <a:gd name="T20" fmla="*/ 273 w 342"/>
                <a:gd name="T21" fmla="*/ 249 h 249"/>
                <a:gd name="T22" fmla="*/ 198 w 342"/>
                <a:gd name="T23" fmla="*/ 249 h 249"/>
                <a:gd name="T24" fmla="*/ 171 w 342"/>
                <a:gd name="T25" fmla="*/ 97 h 249"/>
                <a:gd name="T26" fmla="*/ 171 w 342"/>
                <a:gd name="T27" fmla="*/ 97 h 249"/>
                <a:gd name="T28" fmla="*/ 144 w 342"/>
                <a:gd name="T29" fmla="*/ 249 h 249"/>
                <a:gd name="T30" fmla="*/ 69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7" y="154"/>
                  </a:lnTo>
                  <a:lnTo>
                    <a:pt x="107" y="154"/>
                  </a:lnTo>
                  <a:lnTo>
                    <a:pt x="137" y="0"/>
                  </a:lnTo>
                  <a:lnTo>
                    <a:pt x="205" y="0"/>
                  </a:lnTo>
                  <a:lnTo>
                    <a:pt x="235" y="155"/>
                  </a:lnTo>
                  <a:lnTo>
                    <a:pt x="235" y="155"/>
                  </a:lnTo>
                  <a:lnTo>
                    <a:pt x="266" y="0"/>
                  </a:lnTo>
                  <a:lnTo>
                    <a:pt x="342" y="0"/>
                  </a:lnTo>
                  <a:lnTo>
                    <a:pt x="273" y="249"/>
                  </a:lnTo>
                  <a:lnTo>
                    <a:pt x="198" y="249"/>
                  </a:lnTo>
                  <a:lnTo>
                    <a:pt x="171" y="97"/>
                  </a:lnTo>
                  <a:lnTo>
                    <a:pt x="171" y="97"/>
                  </a:lnTo>
                  <a:lnTo>
                    <a:pt x="144" y="249"/>
                  </a:lnTo>
                  <a:lnTo>
                    <a:pt x="69"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2"/>
            <p:cNvSpPr>
              <a:spLocks/>
            </p:cNvSpPr>
            <p:nvPr userDrawn="1"/>
          </p:nvSpPr>
          <p:spPr bwMode="auto">
            <a:xfrm>
              <a:off x="7751763" y="5645150"/>
              <a:ext cx="84138" cy="100013"/>
            </a:xfrm>
            <a:custGeom>
              <a:avLst/>
              <a:gdLst>
                <a:gd name="T0" fmla="*/ 0 w 211"/>
                <a:gd name="T1" fmla="*/ 0 h 249"/>
                <a:gd name="T2" fmla="*/ 207 w 211"/>
                <a:gd name="T3" fmla="*/ 0 h 249"/>
                <a:gd name="T4" fmla="*/ 207 w 211"/>
                <a:gd name="T5" fmla="*/ 63 h 249"/>
                <a:gd name="T6" fmla="*/ 78 w 211"/>
                <a:gd name="T7" fmla="*/ 63 h 249"/>
                <a:gd name="T8" fmla="*/ 78 w 211"/>
                <a:gd name="T9" fmla="*/ 94 h 249"/>
                <a:gd name="T10" fmla="*/ 196 w 211"/>
                <a:gd name="T11" fmla="*/ 94 h 249"/>
                <a:gd name="T12" fmla="*/ 196 w 211"/>
                <a:gd name="T13" fmla="*/ 154 h 249"/>
                <a:gd name="T14" fmla="*/ 78 w 211"/>
                <a:gd name="T15" fmla="*/ 154 h 249"/>
                <a:gd name="T16" fmla="*/ 78 w 211"/>
                <a:gd name="T17" fmla="*/ 185 h 249"/>
                <a:gd name="T18" fmla="*/ 211 w 211"/>
                <a:gd name="T19" fmla="*/ 185 h 249"/>
                <a:gd name="T20" fmla="*/ 211 w 211"/>
                <a:gd name="T21" fmla="*/ 249 h 249"/>
                <a:gd name="T22" fmla="*/ 0 w 211"/>
                <a:gd name="T23" fmla="*/ 249 h 249"/>
                <a:gd name="T24" fmla="*/ 0 w 211"/>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49">
                  <a:moveTo>
                    <a:pt x="0" y="0"/>
                  </a:moveTo>
                  <a:lnTo>
                    <a:pt x="207" y="0"/>
                  </a:lnTo>
                  <a:lnTo>
                    <a:pt x="207" y="63"/>
                  </a:lnTo>
                  <a:lnTo>
                    <a:pt x="78" y="63"/>
                  </a:lnTo>
                  <a:lnTo>
                    <a:pt x="78" y="94"/>
                  </a:lnTo>
                  <a:lnTo>
                    <a:pt x="196" y="94"/>
                  </a:lnTo>
                  <a:lnTo>
                    <a:pt x="196" y="154"/>
                  </a:lnTo>
                  <a:lnTo>
                    <a:pt x="78" y="154"/>
                  </a:lnTo>
                  <a:lnTo>
                    <a:pt x="78" y="185"/>
                  </a:lnTo>
                  <a:lnTo>
                    <a:pt x="211" y="185"/>
                  </a:lnTo>
                  <a:lnTo>
                    <a:pt x="211"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 name="Freeform 13"/>
            <p:cNvSpPr>
              <a:spLocks noEditPoints="1"/>
            </p:cNvSpPr>
            <p:nvPr userDrawn="1"/>
          </p:nvSpPr>
          <p:spPr bwMode="auto">
            <a:xfrm>
              <a:off x="7843838" y="5645150"/>
              <a:ext cx="93663" cy="100013"/>
            </a:xfrm>
            <a:custGeom>
              <a:avLst/>
              <a:gdLst>
                <a:gd name="T0" fmla="*/ 77 w 235"/>
                <a:gd name="T1" fmla="*/ 58 h 249"/>
                <a:gd name="T2" fmla="*/ 77 w 235"/>
                <a:gd name="T3" fmla="*/ 108 h 249"/>
                <a:gd name="T4" fmla="*/ 117 w 235"/>
                <a:gd name="T5" fmla="*/ 108 h 249"/>
                <a:gd name="T6" fmla="*/ 126 w 235"/>
                <a:gd name="T7" fmla="*/ 108 h 249"/>
                <a:gd name="T8" fmla="*/ 136 w 235"/>
                <a:gd name="T9" fmla="*/ 106 h 249"/>
                <a:gd name="T10" fmla="*/ 143 w 235"/>
                <a:gd name="T11" fmla="*/ 102 h 249"/>
                <a:gd name="T12" fmla="*/ 149 w 235"/>
                <a:gd name="T13" fmla="*/ 94 h 249"/>
                <a:gd name="T14" fmla="*/ 150 w 235"/>
                <a:gd name="T15" fmla="*/ 83 h 249"/>
                <a:gd name="T16" fmla="*/ 149 w 235"/>
                <a:gd name="T17" fmla="*/ 74 h 249"/>
                <a:gd name="T18" fmla="*/ 145 w 235"/>
                <a:gd name="T19" fmla="*/ 68 h 249"/>
                <a:gd name="T20" fmla="*/ 139 w 235"/>
                <a:gd name="T21" fmla="*/ 63 h 249"/>
                <a:gd name="T22" fmla="*/ 128 w 235"/>
                <a:gd name="T23" fmla="*/ 59 h 249"/>
                <a:gd name="T24" fmla="*/ 113 w 235"/>
                <a:gd name="T25" fmla="*/ 58 h 249"/>
                <a:gd name="T26" fmla="*/ 77 w 235"/>
                <a:gd name="T27" fmla="*/ 58 h 249"/>
                <a:gd name="T28" fmla="*/ 0 w 235"/>
                <a:gd name="T29" fmla="*/ 0 h 249"/>
                <a:gd name="T30" fmla="*/ 147 w 235"/>
                <a:gd name="T31" fmla="*/ 0 h 249"/>
                <a:gd name="T32" fmla="*/ 164 w 235"/>
                <a:gd name="T33" fmla="*/ 1 h 249"/>
                <a:gd name="T34" fmla="*/ 182 w 235"/>
                <a:gd name="T35" fmla="*/ 5 h 249"/>
                <a:gd name="T36" fmla="*/ 196 w 235"/>
                <a:gd name="T37" fmla="*/ 12 h 249"/>
                <a:gd name="T38" fmla="*/ 209 w 235"/>
                <a:gd name="T39" fmla="*/ 22 h 249"/>
                <a:gd name="T40" fmla="*/ 219 w 235"/>
                <a:gd name="T41" fmla="*/ 36 h 249"/>
                <a:gd name="T42" fmla="*/ 225 w 235"/>
                <a:gd name="T43" fmla="*/ 52 h 249"/>
                <a:gd name="T44" fmla="*/ 228 w 235"/>
                <a:gd name="T45" fmla="*/ 71 h 249"/>
                <a:gd name="T46" fmla="*/ 226 w 235"/>
                <a:gd name="T47" fmla="*/ 86 h 249"/>
                <a:gd name="T48" fmla="*/ 223 w 235"/>
                <a:gd name="T49" fmla="*/ 101 h 249"/>
                <a:gd name="T50" fmla="*/ 215 w 235"/>
                <a:gd name="T51" fmla="*/ 114 h 249"/>
                <a:gd name="T52" fmla="*/ 204 w 235"/>
                <a:gd name="T53" fmla="*/ 125 h 249"/>
                <a:gd name="T54" fmla="*/ 190 w 235"/>
                <a:gd name="T55" fmla="*/ 133 h 249"/>
                <a:gd name="T56" fmla="*/ 205 w 235"/>
                <a:gd name="T57" fmla="*/ 142 h 249"/>
                <a:gd name="T58" fmla="*/ 215 w 235"/>
                <a:gd name="T59" fmla="*/ 155 h 249"/>
                <a:gd name="T60" fmla="*/ 223 w 235"/>
                <a:gd name="T61" fmla="*/ 174 h 249"/>
                <a:gd name="T62" fmla="*/ 228 w 235"/>
                <a:gd name="T63" fmla="*/ 195 h 249"/>
                <a:gd name="T64" fmla="*/ 228 w 235"/>
                <a:gd name="T65" fmla="*/ 208 h 249"/>
                <a:gd name="T66" fmla="*/ 229 w 235"/>
                <a:gd name="T67" fmla="*/ 223 h 249"/>
                <a:gd name="T68" fmla="*/ 231 w 235"/>
                <a:gd name="T69" fmla="*/ 238 h 249"/>
                <a:gd name="T70" fmla="*/ 235 w 235"/>
                <a:gd name="T71" fmla="*/ 249 h 249"/>
                <a:gd name="T72" fmla="*/ 158 w 235"/>
                <a:gd name="T73" fmla="*/ 249 h 249"/>
                <a:gd name="T74" fmla="*/ 154 w 235"/>
                <a:gd name="T75" fmla="*/ 230 h 249"/>
                <a:gd name="T76" fmla="*/ 152 w 235"/>
                <a:gd name="T77" fmla="*/ 210 h 249"/>
                <a:gd name="T78" fmla="*/ 150 w 235"/>
                <a:gd name="T79" fmla="*/ 199 h 249"/>
                <a:gd name="T80" fmla="*/ 149 w 235"/>
                <a:gd name="T81" fmla="*/ 188 h 249"/>
                <a:gd name="T82" fmla="*/ 145 w 235"/>
                <a:gd name="T83" fmla="*/ 178 h 249"/>
                <a:gd name="T84" fmla="*/ 139 w 235"/>
                <a:gd name="T85" fmla="*/ 169 h 249"/>
                <a:gd name="T86" fmla="*/ 131 w 235"/>
                <a:gd name="T87" fmla="*/ 164 h 249"/>
                <a:gd name="T88" fmla="*/ 118 w 235"/>
                <a:gd name="T89" fmla="*/ 162 h 249"/>
                <a:gd name="T90" fmla="*/ 77 w 235"/>
                <a:gd name="T91" fmla="*/ 162 h 249"/>
                <a:gd name="T92" fmla="*/ 77 w 235"/>
                <a:gd name="T93" fmla="*/ 249 h 249"/>
                <a:gd name="T94" fmla="*/ 0 w 235"/>
                <a:gd name="T95" fmla="*/ 249 h 249"/>
                <a:gd name="T96" fmla="*/ 0 w 235"/>
                <a:gd name="T9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249">
                  <a:moveTo>
                    <a:pt x="77" y="58"/>
                  </a:moveTo>
                  <a:lnTo>
                    <a:pt x="77" y="108"/>
                  </a:lnTo>
                  <a:lnTo>
                    <a:pt x="117" y="108"/>
                  </a:lnTo>
                  <a:lnTo>
                    <a:pt x="126" y="108"/>
                  </a:lnTo>
                  <a:lnTo>
                    <a:pt x="136" y="106"/>
                  </a:lnTo>
                  <a:lnTo>
                    <a:pt x="143" y="102"/>
                  </a:lnTo>
                  <a:lnTo>
                    <a:pt x="149" y="94"/>
                  </a:lnTo>
                  <a:lnTo>
                    <a:pt x="150" y="83"/>
                  </a:lnTo>
                  <a:lnTo>
                    <a:pt x="149" y="74"/>
                  </a:lnTo>
                  <a:lnTo>
                    <a:pt x="145" y="68"/>
                  </a:lnTo>
                  <a:lnTo>
                    <a:pt x="139" y="63"/>
                  </a:lnTo>
                  <a:lnTo>
                    <a:pt x="128" y="59"/>
                  </a:lnTo>
                  <a:lnTo>
                    <a:pt x="113" y="58"/>
                  </a:lnTo>
                  <a:lnTo>
                    <a:pt x="77" y="58"/>
                  </a:lnTo>
                  <a:close/>
                  <a:moveTo>
                    <a:pt x="0" y="0"/>
                  </a:moveTo>
                  <a:lnTo>
                    <a:pt x="147" y="0"/>
                  </a:lnTo>
                  <a:lnTo>
                    <a:pt x="164" y="1"/>
                  </a:lnTo>
                  <a:lnTo>
                    <a:pt x="182" y="5"/>
                  </a:lnTo>
                  <a:lnTo>
                    <a:pt x="196" y="12"/>
                  </a:lnTo>
                  <a:lnTo>
                    <a:pt x="209" y="22"/>
                  </a:lnTo>
                  <a:lnTo>
                    <a:pt x="219" y="36"/>
                  </a:lnTo>
                  <a:lnTo>
                    <a:pt x="225" y="52"/>
                  </a:lnTo>
                  <a:lnTo>
                    <a:pt x="228" y="71"/>
                  </a:lnTo>
                  <a:lnTo>
                    <a:pt x="226" y="86"/>
                  </a:lnTo>
                  <a:lnTo>
                    <a:pt x="223" y="101"/>
                  </a:lnTo>
                  <a:lnTo>
                    <a:pt x="215" y="114"/>
                  </a:lnTo>
                  <a:lnTo>
                    <a:pt x="204" y="125"/>
                  </a:lnTo>
                  <a:lnTo>
                    <a:pt x="190" y="133"/>
                  </a:lnTo>
                  <a:lnTo>
                    <a:pt x="205" y="142"/>
                  </a:lnTo>
                  <a:lnTo>
                    <a:pt x="215" y="155"/>
                  </a:lnTo>
                  <a:lnTo>
                    <a:pt x="223" y="174"/>
                  </a:lnTo>
                  <a:lnTo>
                    <a:pt x="228" y="195"/>
                  </a:lnTo>
                  <a:lnTo>
                    <a:pt x="228" y="208"/>
                  </a:lnTo>
                  <a:lnTo>
                    <a:pt x="229" y="223"/>
                  </a:lnTo>
                  <a:lnTo>
                    <a:pt x="231" y="238"/>
                  </a:lnTo>
                  <a:lnTo>
                    <a:pt x="235" y="249"/>
                  </a:lnTo>
                  <a:lnTo>
                    <a:pt x="158" y="249"/>
                  </a:lnTo>
                  <a:lnTo>
                    <a:pt x="154" y="230"/>
                  </a:lnTo>
                  <a:lnTo>
                    <a:pt x="152" y="210"/>
                  </a:lnTo>
                  <a:lnTo>
                    <a:pt x="150" y="199"/>
                  </a:lnTo>
                  <a:lnTo>
                    <a:pt x="149" y="188"/>
                  </a:lnTo>
                  <a:lnTo>
                    <a:pt x="145" y="178"/>
                  </a:lnTo>
                  <a:lnTo>
                    <a:pt x="139" y="169"/>
                  </a:lnTo>
                  <a:lnTo>
                    <a:pt x="131" y="164"/>
                  </a:lnTo>
                  <a:lnTo>
                    <a:pt x="118" y="162"/>
                  </a:lnTo>
                  <a:lnTo>
                    <a:pt x="77" y="162"/>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 name="Freeform 14"/>
            <p:cNvSpPr>
              <a:spLocks/>
            </p:cNvSpPr>
            <p:nvPr userDrawn="1"/>
          </p:nvSpPr>
          <p:spPr bwMode="auto">
            <a:xfrm>
              <a:off x="7969250" y="5645150"/>
              <a:ext cx="87313" cy="100013"/>
            </a:xfrm>
            <a:custGeom>
              <a:avLst/>
              <a:gdLst>
                <a:gd name="T0" fmla="*/ 0 w 216"/>
                <a:gd name="T1" fmla="*/ 0 h 249"/>
                <a:gd name="T2" fmla="*/ 216 w 216"/>
                <a:gd name="T3" fmla="*/ 0 h 249"/>
                <a:gd name="T4" fmla="*/ 216 w 216"/>
                <a:gd name="T5" fmla="*/ 63 h 249"/>
                <a:gd name="T6" fmla="*/ 147 w 216"/>
                <a:gd name="T7" fmla="*/ 63 h 249"/>
                <a:gd name="T8" fmla="*/ 147 w 216"/>
                <a:gd name="T9" fmla="*/ 249 h 249"/>
                <a:gd name="T10" fmla="*/ 70 w 216"/>
                <a:gd name="T11" fmla="*/ 249 h 249"/>
                <a:gd name="T12" fmla="*/ 70 w 216"/>
                <a:gd name="T13" fmla="*/ 63 h 249"/>
                <a:gd name="T14" fmla="*/ 0 w 216"/>
                <a:gd name="T15" fmla="*/ 63 h 249"/>
                <a:gd name="T16" fmla="*/ 0 w 216"/>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49">
                  <a:moveTo>
                    <a:pt x="0" y="0"/>
                  </a:moveTo>
                  <a:lnTo>
                    <a:pt x="216" y="0"/>
                  </a:lnTo>
                  <a:lnTo>
                    <a:pt x="216" y="63"/>
                  </a:lnTo>
                  <a:lnTo>
                    <a:pt x="147" y="63"/>
                  </a:lnTo>
                  <a:lnTo>
                    <a:pt x="147" y="249"/>
                  </a:lnTo>
                  <a:lnTo>
                    <a:pt x="70" y="249"/>
                  </a:lnTo>
                  <a:lnTo>
                    <a:pt x="70"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Freeform 15"/>
            <p:cNvSpPr>
              <a:spLocks noEditPoints="1"/>
            </p:cNvSpPr>
            <p:nvPr userDrawn="1"/>
          </p:nvSpPr>
          <p:spPr bwMode="auto">
            <a:xfrm>
              <a:off x="8054975" y="5643563"/>
              <a:ext cx="100013" cy="103188"/>
            </a:xfrm>
            <a:custGeom>
              <a:avLst/>
              <a:gdLst>
                <a:gd name="T0" fmla="*/ 126 w 253"/>
                <a:gd name="T1" fmla="*/ 63 h 262"/>
                <a:gd name="T2" fmla="*/ 118 w 253"/>
                <a:gd name="T3" fmla="*/ 64 h 262"/>
                <a:gd name="T4" fmla="*/ 108 w 253"/>
                <a:gd name="T5" fmla="*/ 66 h 262"/>
                <a:gd name="T6" fmla="*/ 99 w 253"/>
                <a:gd name="T7" fmla="*/ 71 h 262"/>
                <a:gd name="T8" fmla="*/ 90 w 253"/>
                <a:gd name="T9" fmla="*/ 80 h 262"/>
                <a:gd name="T10" fmla="*/ 83 w 253"/>
                <a:gd name="T11" fmla="*/ 93 h 262"/>
                <a:gd name="T12" fmla="*/ 79 w 253"/>
                <a:gd name="T13" fmla="*/ 110 h 262"/>
                <a:gd name="T14" fmla="*/ 77 w 253"/>
                <a:gd name="T15" fmla="*/ 131 h 262"/>
                <a:gd name="T16" fmla="*/ 79 w 253"/>
                <a:gd name="T17" fmla="*/ 152 h 262"/>
                <a:gd name="T18" fmla="*/ 83 w 253"/>
                <a:gd name="T19" fmla="*/ 169 h 262"/>
                <a:gd name="T20" fmla="*/ 90 w 253"/>
                <a:gd name="T21" fmla="*/ 181 h 262"/>
                <a:gd name="T22" fmla="*/ 99 w 253"/>
                <a:gd name="T23" fmla="*/ 191 h 262"/>
                <a:gd name="T24" fmla="*/ 108 w 253"/>
                <a:gd name="T25" fmla="*/ 196 h 262"/>
                <a:gd name="T26" fmla="*/ 118 w 253"/>
                <a:gd name="T27" fmla="*/ 199 h 262"/>
                <a:gd name="T28" fmla="*/ 126 w 253"/>
                <a:gd name="T29" fmla="*/ 200 h 262"/>
                <a:gd name="T30" fmla="*/ 135 w 253"/>
                <a:gd name="T31" fmla="*/ 199 h 262"/>
                <a:gd name="T32" fmla="*/ 145 w 253"/>
                <a:gd name="T33" fmla="*/ 196 h 262"/>
                <a:gd name="T34" fmla="*/ 154 w 253"/>
                <a:gd name="T35" fmla="*/ 191 h 262"/>
                <a:gd name="T36" fmla="*/ 162 w 253"/>
                <a:gd name="T37" fmla="*/ 181 h 262"/>
                <a:gd name="T38" fmla="*/ 170 w 253"/>
                <a:gd name="T39" fmla="*/ 169 h 262"/>
                <a:gd name="T40" fmla="*/ 175 w 253"/>
                <a:gd name="T41" fmla="*/ 152 h 262"/>
                <a:gd name="T42" fmla="*/ 176 w 253"/>
                <a:gd name="T43" fmla="*/ 131 h 262"/>
                <a:gd name="T44" fmla="*/ 175 w 253"/>
                <a:gd name="T45" fmla="*/ 110 h 262"/>
                <a:gd name="T46" fmla="*/ 170 w 253"/>
                <a:gd name="T47" fmla="*/ 93 h 262"/>
                <a:gd name="T48" fmla="*/ 162 w 253"/>
                <a:gd name="T49" fmla="*/ 80 h 262"/>
                <a:gd name="T50" fmla="*/ 154 w 253"/>
                <a:gd name="T51" fmla="*/ 71 h 262"/>
                <a:gd name="T52" fmla="*/ 145 w 253"/>
                <a:gd name="T53" fmla="*/ 66 h 262"/>
                <a:gd name="T54" fmla="*/ 135 w 253"/>
                <a:gd name="T55" fmla="*/ 64 h 262"/>
                <a:gd name="T56" fmla="*/ 126 w 253"/>
                <a:gd name="T57" fmla="*/ 63 h 262"/>
                <a:gd name="T58" fmla="*/ 126 w 253"/>
                <a:gd name="T59" fmla="*/ 0 h 262"/>
                <a:gd name="T60" fmla="*/ 157 w 253"/>
                <a:gd name="T61" fmla="*/ 3 h 262"/>
                <a:gd name="T62" fmla="*/ 185 w 253"/>
                <a:gd name="T63" fmla="*/ 13 h 262"/>
                <a:gd name="T64" fmla="*/ 208 w 253"/>
                <a:gd name="T65" fmla="*/ 28 h 262"/>
                <a:gd name="T66" fmla="*/ 227 w 253"/>
                <a:gd name="T67" fmla="*/ 48 h 262"/>
                <a:gd name="T68" fmla="*/ 241 w 253"/>
                <a:gd name="T69" fmla="*/ 71 h 262"/>
                <a:gd name="T70" fmla="*/ 251 w 253"/>
                <a:gd name="T71" fmla="*/ 100 h 262"/>
                <a:gd name="T72" fmla="*/ 253 w 253"/>
                <a:gd name="T73" fmla="*/ 131 h 262"/>
                <a:gd name="T74" fmla="*/ 251 w 253"/>
                <a:gd name="T75" fmla="*/ 162 h 262"/>
                <a:gd name="T76" fmla="*/ 241 w 253"/>
                <a:gd name="T77" fmla="*/ 191 h 262"/>
                <a:gd name="T78" fmla="*/ 227 w 253"/>
                <a:gd name="T79" fmla="*/ 215 h 262"/>
                <a:gd name="T80" fmla="*/ 208 w 253"/>
                <a:gd name="T81" fmla="*/ 235 h 262"/>
                <a:gd name="T82" fmla="*/ 185 w 253"/>
                <a:gd name="T83" fmla="*/ 250 h 262"/>
                <a:gd name="T84" fmla="*/ 157 w 253"/>
                <a:gd name="T85" fmla="*/ 260 h 262"/>
                <a:gd name="T86" fmla="*/ 126 w 253"/>
                <a:gd name="T87" fmla="*/ 262 h 262"/>
                <a:gd name="T88" fmla="*/ 95 w 253"/>
                <a:gd name="T89" fmla="*/ 260 h 262"/>
                <a:gd name="T90" fmla="*/ 68 w 253"/>
                <a:gd name="T91" fmla="*/ 250 h 262"/>
                <a:gd name="T92" fmla="*/ 44 w 253"/>
                <a:gd name="T93" fmla="*/ 235 h 262"/>
                <a:gd name="T94" fmla="*/ 26 w 253"/>
                <a:gd name="T95" fmla="*/ 215 h 262"/>
                <a:gd name="T96" fmla="*/ 12 w 253"/>
                <a:gd name="T97" fmla="*/ 191 h 262"/>
                <a:gd name="T98" fmla="*/ 3 w 253"/>
                <a:gd name="T99" fmla="*/ 162 h 262"/>
                <a:gd name="T100" fmla="*/ 0 w 253"/>
                <a:gd name="T101" fmla="*/ 131 h 262"/>
                <a:gd name="T102" fmla="*/ 3 w 253"/>
                <a:gd name="T103" fmla="*/ 100 h 262"/>
                <a:gd name="T104" fmla="*/ 12 w 253"/>
                <a:gd name="T105" fmla="*/ 71 h 262"/>
                <a:gd name="T106" fmla="*/ 26 w 253"/>
                <a:gd name="T107" fmla="*/ 48 h 262"/>
                <a:gd name="T108" fmla="*/ 44 w 253"/>
                <a:gd name="T109" fmla="*/ 28 h 262"/>
                <a:gd name="T110" fmla="*/ 68 w 253"/>
                <a:gd name="T111" fmla="*/ 13 h 262"/>
                <a:gd name="T112" fmla="*/ 95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8" y="64"/>
                  </a:lnTo>
                  <a:lnTo>
                    <a:pt x="108" y="66"/>
                  </a:lnTo>
                  <a:lnTo>
                    <a:pt x="99" y="71"/>
                  </a:lnTo>
                  <a:lnTo>
                    <a:pt x="90" y="80"/>
                  </a:lnTo>
                  <a:lnTo>
                    <a:pt x="83" y="93"/>
                  </a:lnTo>
                  <a:lnTo>
                    <a:pt x="79" y="110"/>
                  </a:lnTo>
                  <a:lnTo>
                    <a:pt x="77" y="131"/>
                  </a:lnTo>
                  <a:lnTo>
                    <a:pt x="79" y="152"/>
                  </a:lnTo>
                  <a:lnTo>
                    <a:pt x="83" y="169"/>
                  </a:lnTo>
                  <a:lnTo>
                    <a:pt x="90" y="181"/>
                  </a:lnTo>
                  <a:lnTo>
                    <a:pt x="99" y="191"/>
                  </a:lnTo>
                  <a:lnTo>
                    <a:pt x="108" y="196"/>
                  </a:lnTo>
                  <a:lnTo>
                    <a:pt x="118" y="199"/>
                  </a:lnTo>
                  <a:lnTo>
                    <a:pt x="126" y="200"/>
                  </a:lnTo>
                  <a:lnTo>
                    <a:pt x="135" y="199"/>
                  </a:lnTo>
                  <a:lnTo>
                    <a:pt x="145" y="196"/>
                  </a:lnTo>
                  <a:lnTo>
                    <a:pt x="154" y="191"/>
                  </a:lnTo>
                  <a:lnTo>
                    <a:pt x="162" y="181"/>
                  </a:lnTo>
                  <a:lnTo>
                    <a:pt x="170" y="169"/>
                  </a:lnTo>
                  <a:lnTo>
                    <a:pt x="175" y="152"/>
                  </a:lnTo>
                  <a:lnTo>
                    <a:pt x="176" y="131"/>
                  </a:lnTo>
                  <a:lnTo>
                    <a:pt x="175" y="110"/>
                  </a:lnTo>
                  <a:lnTo>
                    <a:pt x="170" y="93"/>
                  </a:lnTo>
                  <a:lnTo>
                    <a:pt x="162" y="80"/>
                  </a:lnTo>
                  <a:lnTo>
                    <a:pt x="154" y="71"/>
                  </a:lnTo>
                  <a:lnTo>
                    <a:pt x="145" y="66"/>
                  </a:lnTo>
                  <a:lnTo>
                    <a:pt x="135" y="64"/>
                  </a:lnTo>
                  <a:lnTo>
                    <a:pt x="126" y="63"/>
                  </a:lnTo>
                  <a:close/>
                  <a:moveTo>
                    <a:pt x="126" y="0"/>
                  </a:moveTo>
                  <a:lnTo>
                    <a:pt x="157" y="3"/>
                  </a:lnTo>
                  <a:lnTo>
                    <a:pt x="185" y="13"/>
                  </a:lnTo>
                  <a:lnTo>
                    <a:pt x="208" y="28"/>
                  </a:lnTo>
                  <a:lnTo>
                    <a:pt x="227" y="48"/>
                  </a:lnTo>
                  <a:lnTo>
                    <a:pt x="241" y="71"/>
                  </a:lnTo>
                  <a:lnTo>
                    <a:pt x="251" y="100"/>
                  </a:lnTo>
                  <a:lnTo>
                    <a:pt x="253" y="131"/>
                  </a:lnTo>
                  <a:lnTo>
                    <a:pt x="251" y="162"/>
                  </a:lnTo>
                  <a:lnTo>
                    <a:pt x="241" y="191"/>
                  </a:lnTo>
                  <a:lnTo>
                    <a:pt x="227" y="215"/>
                  </a:lnTo>
                  <a:lnTo>
                    <a:pt x="208" y="235"/>
                  </a:lnTo>
                  <a:lnTo>
                    <a:pt x="185" y="250"/>
                  </a:lnTo>
                  <a:lnTo>
                    <a:pt x="157" y="260"/>
                  </a:lnTo>
                  <a:lnTo>
                    <a:pt x="126" y="262"/>
                  </a:lnTo>
                  <a:lnTo>
                    <a:pt x="95" y="260"/>
                  </a:lnTo>
                  <a:lnTo>
                    <a:pt x="68" y="250"/>
                  </a:lnTo>
                  <a:lnTo>
                    <a:pt x="44" y="235"/>
                  </a:lnTo>
                  <a:lnTo>
                    <a:pt x="26" y="215"/>
                  </a:lnTo>
                  <a:lnTo>
                    <a:pt x="12" y="191"/>
                  </a:lnTo>
                  <a:lnTo>
                    <a:pt x="3" y="162"/>
                  </a:lnTo>
                  <a:lnTo>
                    <a:pt x="0" y="131"/>
                  </a:lnTo>
                  <a:lnTo>
                    <a:pt x="3" y="100"/>
                  </a:lnTo>
                  <a:lnTo>
                    <a:pt x="12" y="71"/>
                  </a:lnTo>
                  <a:lnTo>
                    <a:pt x="26" y="48"/>
                  </a:lnTo>
                  <a:lnTo>
                    <a:pt x="44" y="28"/>
                  </a:lnTo>
                  <a:lnTo>
                    <a:pt x="68" y="13"/>
                  </a:lnTo>
                  <a:lnTo>
                    <a:pt x="95"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Freeform 16"/>
            <p:cNvSpPr>
              <a:spLocks/>
            </p:cNvSpPr>
            <p:nvPr userDrawn="1"/>
          </p:nvSpPr>
          <p:spPr bwMode="auto">
            <a:xfrm>
              <a:off x="8196263" y="5645150"/>
              <a:ext cx="101600" cy="100013"/>
            </a:xfrm>
            <a:custGeom>
              <a:avLst/>
              <a:gdLst>
                <a:gd name="T0" fmla="*/ 0 w 256"/>
                <a:gd name="T1" fmla="*/ 0 h 249"/>
                <a:gd name="T2" fmla="*/ 77 w 256"/>
                <a:gd name="T3" fmla="*/ 0 h 249"/>
                <a:gd name="T4" fmla="*/ 77 w 256"/>
                <a:gd name="T5" fmla="*/ 86 h 249"/>
                <a:gd name="T6" fmla="*/ 79 w 256"/>
                <a:gd name="T7" fmla="*/ 86 h 249"/>
                <a:gd name="T8" fmla="*/ 147 w 256"/>
                <a:gd name="T9" fmla="*/ 0 h 249"/>
                <a:gd name="T10" fmla="*/ 241 w 256"/>
                <a:gd name="T11" fmla="*/ 0 h 249"/>
                <a:gd name="T12" fmla="*/ 151 w 256"/>
                <a:gd name="T13" fmla="*/ 97 h 249"/>
                <a:gd name="T14" fmla="*/ 256 w 256"/>
                <a:gd name="T15" fmla="*/ 249 h 249"/>
                <a:gd name="T16" fmla="*/ 161 w 256"/>
                <a:gd name="T17" fmla="*/ 249 h 249"/>
                <a:gd name="T18" fmla="*/ 100 w 256"/>
                <a:gd name="T19" fmla="*/ 152 h 249"/>
                <a:gd name="T20" fmla="*/ 77 w 256"/>
                <a:gd name="T21" fmla="*/ 175 h 249"/>
                <a:gd name="T22" fmla="*/ 77 w 256"/>
                <a:gd name="T23" fmla="*/ 249 h 249"/>
                <a:gd name="T24" fmla="*/ 0 w 256"/>
                <a:gd name="T25" fmla="*/ 249 h 249"/>
                <a:gd name="T26" fmla="*/ 0 w 256"/>
                <a:gd name="T2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249">
                  <a:moveTo>
                    <a:pt x="0" y="0"/>
                  </a:moveTo>
                  <a:lnTo>
                    <a:pt x="77" y="0"/>
                  </a:lnTo>
                  <a:lnTo>
                    <a:pt x="77" y="86"/>
                  </a:lnTo>
                  <a:lnTo>
                    <a:pt x="79" y="86"/>
                  </a:lnTo>
                  <a:lnTo>
                    <a:pt x="147" y="0"/>
                  </a:lnTo>
                  <a:lnTo>
                    <a:pt x="241" y="0"/>
                  </a:lnTo>
                  <a:lnTo>
                    <a:pt x="151" y="97"/>
                  </a:lnTo>
                  <a:lnTo>
                    <a:pt x="256" y="249"/>
                  </a:lnTo>
                  <a:lnTo>
                    <a:pt x="161" y="249"/>
                  </a:lnTo>
                  <a:lnTo>
                    <a:pt x="100" y="152"/>
                  </a:lnTo>
                  <a:lnTo>
                    <a:pt x="77" y="175"/>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Freeform 17"/>
            <p:cNvSpPr>
              <a:spLocks/>
            </p:cNvSpPr>
            <p:nvPr userDrawn="1"/>
          </p:nvSpPr>
          <p:spPr bwMode="auto">
            <a:xfrm>
              <a:off x="8299450" y="5645150"/>
              <a:ext cx="90488" cy="100013"/>
            </a:xfrm>
            <a:custGeom>
              <a:avLst/>
              <a:gdLst>
                <a:gd name="T0" fmla="*/ 0 w 225"/>
                <a:gd name="T1" fmla="*/ 0 h 249"/>
                <a:gd name="T2" fmla="*/ 79 w 225"/>
                <a:gd name="T3" fmla="*/ 0 h 249"/>
                <a:gd name="T4" fmla="*/ 152 w 225"/>
                <a:gd name="T5" fmla="*/ 133 h 249"/>
                <a:gd name="T6" fmla="*/ 153 w 225"/>
                <a:gd name="T7" fmla="*/ 133 h 249"/>
                <a:gd name="T8" fmla="*/ 153 w 225"/>
                <a:gd name="T9" fmla="*/ 0 h 249"/>
                <a:gd name="T10" fmla="*/ 225 w 225"/>
                <a:gd name="T11" fmla="*/ 0 h 249"/>
                <a:gd name="T12" fmla="*/ 225 w 225"/>
                <a:gd name="T13" fmla="*/ 249 h 249"/>
                <a:gd name="T14" fmla="*/ 150 w 225"/>
                <a:gd name="T15" fmla="*/ 249 h 249"/>
                <a:gd name="T16" fmla="*/ 73 w 225"/>
                <a:gd name="T17" fmla="*/ 113 h 249"/>
                <a:gd name="T18" fmla="*/ 73 w 225"/>
                <a:gd name="T19" fmla="*/ 113 h 249"/>
                <a:gd name="T20" fmla="*/ 73 w 225"/>
                <a:gd name="T21" fmla="*/ 249 h 249"/>
                <a:gd name="T22" fmla="*/ 0 w 225"/>
                <a:gd name="T23" fmla="*/ 249 h 249"/>
                <a:gd name="T24" fmla="*/ 0 w 225"/>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49">
                  <a:moveTo>
                    <a:pt x="0" y="0"/>
                  </a:moveTo>
                  <a:lnTo>
                    <a:pt x="79" y="0"/>
                  </a:lnTo>
                  <a:lnTo>
                    <a:pt x="152" y="133"/>
                  </a:lnTo>
                  <a:lnTo>
                    <a:pt x="153" y="133"/>
                  </a:lnTo>
                  <a:lnTo>
                    <a:pt x="153" y="0"/>
                  </a:lnTo>
                  <a:lnTo>
                    <a:pt x="225" y="0"/>
                  </a:lnTo>
                  <a:lnTo>
                    <a:pt x="225" y="249"/>
                  </a:lnTo>
                  <a:lnTo>
                    <a:pt x="150" y="249"/>
                  </a:lnTo>
                  <a:lnTo>
                    <a:pt x="73" y="113"/>
                  </a:lnTo>
                  <a:lnTo>
                    <a:pt x="73" y="113"/>
                  </a:lnTo>
                  <a:lnTo>
                    <a:pt x="73"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 name="Freeform 18"/>
            <p:cNvSpPr>
              <a:spLocks noEditPoints="1"/>
            </p:cNvSpPr>
            <p:nvPr userDrawn="1"/>
          </p:nvSpPr>
          <p:spPr bwMode="auto">
            <a:xfrm>
              <a:off x="8394700" y="5643563"/>
              <a:ext cx="100013" cy="103188"/>
            </a:xfrm>
            <a:custGeom>
              <a:avLst/>
              <a:gdLst>
                <a:gd name="T0" fmla="*/ 127 w 254"/>
                <a:gd name="T1" fmla="*/ 63 h 262"/>
                <a:gd name="T2" fmla="*/ 119 w 254"/>
                <a:gd name="T3" fmla="*/ 64 h 262"/>
                <a:gd name="T4" fmla="*/ 109 w 254"/>
                <a:gd name="T5" fmla="*/ 66 h 262"/>
                <a:gd name="T6" fmla="*/ 99 w 254"/>
                <a:gd name="T7" fmla="*/ 71 h 262"/>
                <a:gd name="T8" fmla="*/ 91 w 254"/>
                <a:gd name="T9" fmla="*/ 80 h 262"/>
                <a:gd name="T10" fmla="*/ 84 w 254"/>
                <a:gd name="T11" fmla="*/ 93 h 262"/>
                <a:gd name="T12" fmla="*/ 79 w 254"/>
                <a:gd name="T13" fmla="*/ 110 h 262"/>
                <a:gd name="T14" fmla="*/ 78 w 254"/>
                <a:gd name="T15" fmla="*/ 131 h 262"/>
                <a:gd name="T16" fmla="*/ 79 w 254"/>
                <a:gd name="T17" fmla="*/ 152 h 262"/>
                <a:gd name="T18" fmla="*/ 84 w 254"/>
                <a:gd name="T19" fmla="*/ 169 h 262"/>
                <a:gd name="T20" fmla="*/ 91 w 254"/>
                <a:gd name="T21" fmla="*/ 181 h 262"/>
                <a:gd name="T22" fmla="*/ 99 w 254"/>
                <a:gd name="T23" fmla="*/ 191 h 262"/>
                <a:gd name="T24" fmla="*/ 109 w 254"/>
                <a:gd name="T25" fmla="*/ 196 h 262"/>
                <a:gd name="T26" fmla="*/ 119 w 254"/>
                <a:gd name="T27" fmla="*/ 199 h 262"/>
                <a:gd name="T28" fmla="*/ 127 w 254"/>
                <a:gd name="T29" fmla="*/ 200 h 262"/>
                <a:gd name="T30" fmla="*/ 136 w 254"/>
                <a:gd name="T31" fmla="*/ 199 h 262"/>
                <a:gd name="T32" fmla="*/ 146 w 254"/>
                <a:gd name="T33" fmla="*/ 196 h 262"/>
                <a:gd name="T34" fmla="*/ 155 w 254"/>
                <a:gd name="T35" fmla="*/ 191 h 262"/>
                <a:gd name="T36" fmla="*/ 163 w 254"/>
                <a:gd name="T37" fmla="*/ 181 h 262"/>
                <a:gd name="T38" fmla="*/ 171 w 254"/>
                <a:gd name="T39" fmla="*/ 169 h 262"/>
                <a:gd name="T40" fmla="*/ 175 w 254"/>
                <a:gd name="T41" fmla="*/ 152 h 262"/>
                <a:gd name="T42" fmla="*/ 177 w 254"/>
                <a:gd name="T43" fmla="*/ 131 h 262"/>
                <a:gd name="T44" fmla="*/ 175 w 254"/>
                <a:gd name="T45" fmla="*/ 110 h 262"/>
                <a:gd name="T46" fmla="*/ 171 w 254"/>
                <a:gd name="T47" fmla="*/ 93 h 262"/>
                <a:gd name="T48" fmla="*/ 163 w 254"/>
                <a:gd name="T49" fmla="*/ 80 h 262"/>
                <a:gd name="T50" fmla="*/ 155 w 254"/>
                <a:gd name="T51" fmla="*/ 71 h 262"/>
                <a:gd name="T52" fmla="*/ 146 w 254"/>
                <a:gd name="T53" fmla="*/ 66 h 262"/>
                <a:gd name="T54" fmla="*/ 136 w 254"/>
                <a:gd name="T55" fmla="*/ 64 h 262"/>
                <a:gd name="T56" fmla="*/ 127 w 254"/>
                <a:gd name="T57" fmla="*/ 63 h 262"/>
                <a:gd name="T58" fmla="*/ 127 w 254"/>
                <a:gd name="T59" fmla="*/ 0 h 262"/>
                <a:gd name="T60" fmla="*/ 158 w 254"/>
                <a:gd name="T61" fmla="*/ 3 h 262"/>
                <a:gd name="T62" fmla="*/ 186 w 254"/>
                <a:gd name="T63" fmla="*/ 13 h 262"/>
                <a:gd name="T64" fmla="*/ 208 w 254"/>
                <a:gd name="T65" fmla="*/ 28 h 262"/>
                <a:gd name="T66" fmla="*/ 228 w 254"/>
                <a:gd name="T67" fmla="*/ 48 h 262"/>
                <a:gd name="T68" fmla="*/ 242 w 254"/>
                <a:gd name="T69" fmla="*/ 71 h 262"/>
                <a:gd name="T70" fmla="*/ 250 w 254"/>
                <a:gd name="T71" fmla="*/ 100 h 262"/>
                <a:gd name="T72" fmla="*/ 254 w 254"/>
                <a:gd name="T73" fmla="*/ 131 h 262"/>
                <a:gd name="T74" fmla="*/ 250 w 254"/>
                <a:gd name="T75" fmla="*/ 162 h 262"/>
                <a:gd name="T76" fmla="*/ 242 w 254"/>
                <a:gd name="T77" fmla="*/ 191 h 262"/>
                <a:gd name="T78" fmla="*/ 228 w 254"/>
                <a:gd name="T79" fmla="*/ 215 h 262"/>
                <a:gd name="T80" fmla="*/ 208 w 254"/>
                <a:gd name="T81" fmla="*/ 235 h 262"/>
                <a:gd name="T82" fmla="*/ 186 w 254"/>
                <a:gd name="T83" fmla="*/ 250 h 262"/>
                <a:gd name="T84" fmla="*/ 158 w 254"/>
                <a:gd name="T85" fmla="*/ 260 h 262"/>
                <a:gd name="T86" fmla="*/ 127 w 254"/>
                <a:gd name="T87" fmla="*/ 262 h 262"/>
                <a:gd name="T88" fmla="*/ 96 w 254"/>
                <a:gd name="T89" fmla="*/ 260 h 262"/>
                <a:gd name="T90" fmla="*/ 69 w 254"/>
                <a:gd name="T91" fmla="*/ 250 h 262"/>
                <a:gd name="T92" fmla="*/ 45 w 254"/>
                <a:gd name="T93" fmla="*/ 235 h 262"/>
                <a:gd name="T94" fmla="*/ 27 w 254"/>
                <a:gd name="T95" fmla="*/ 215 h 262"/>
                <a:gd name="T96" fmla="*/ 12 w 254"/>
                <a:gd name="T97" fmla="*/ 191 h 262"/>
                <a:gd name="T98" fmla="*/ 3 w 254"/>
                <a:gd name="T99" fmla="*/ 162 h 262"/>
                <a:gd name="T100" fmla="*/ 0 w 254"/>
                <a:gd name="T101" fmla="*/ 131 h 262"/>
                <a:gd name="T102" fmla="*/ 3 w 254"/>
                <a:gd name="T103" fmla="*/ 100 h 262"/>
                <a:gd name="T104" fmla="*/ 12 w 254"/>
                <a:gd name="T105" fmla="*/ 71 h 262"/>
                <a:gd name="T106" fmla="*/ 27 w 254"/>
                <a:gd name="T107" fmla="*/ 48 h 262"/>
                <a:gd name="T108" fmla="*/ 45 w 254"/>
                <a:gd name="T109" fmla="*/ 28 h 262"/>
                <a:gd name="T110" fmla="*/ 69 w 254"/>
                <a:gd name="T111" fmla="*/ 13 h 262"/>
                <a:gd name="T112" fmla="*/ 96 w 254"/>
                <a:gd name="T113" fmla="*/ 3 h 262"/>
                <a:gd name="T114" fmla="*/ 127 w 254"/>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62">
                  <a:moveTo>
                    <a:pt x="127" y="63"/>
                  </a:moveTo>
                  <a:lnTo>
                    <a:pt x="119" y="64"/>
                  </a:lnTo>
                  <a:lnTo>
                    <a:pt x="109" y="66"/>
                  </a:lnTo>
                  <a:lnTo>
                    <a:pt x="99" y="71"/>
                  </a:lnTo>
                  <a:lnTo>
                    <a:pt x="91" y="80"/>
                  </a:lnTo>
                  <a:lnTo>
                    <a:pt x="84" y="93"/>
                  </a:lnTo>
                  <a:lnTo>
                    <a:pt x="79" y="110"/>
                  </a:lnTo>
                  <a:lnTo>
                    <a:pt x="78" y="131"/>
                  </a:lnTo>
                  <a:lnTo>
                    <a:pt x="79" y="152"/>
                  </a:lnTo>
                  <a:lnTo>
                    <a:pt x="84" y="169"/>
                  </a:lnTo>
                  <a:lnTo>
                    <a:pt x="91" y="181"/>
                  </a:lnTo>
                  <a:lnTo>
                    <a:pt x="99" y="191"/>
                  </a:lnTo>
                  <a:lnTo>
                    <a:pt x="109" y="196"/>
                  </a:lnTo>
                  <a:lnTo>
                    <a:pt x="119" y="199"/>
                  </a:lnTo>
                  <a:lnTo>
                    <a:pt x="127" y="200"/>
                  </a:lnTo>
                  <a:lnTo>
                    <a:pt x="136" y="199"/>
                  </a:lnTo>
                  <a:lnTo>
                    <a:pt x="146" y="196"/>
                  </a:lnTo>
                  <a:lnTo>
                    <a:pt x="155" y="191"/>
                  </a:lnTo>
                  <a:lnTo>
                    <a:pt x="163" y="181"/>
                  </a:lnTo>
                  <a:lnTo>
                    <a:pt x="171" y="169"/>
                  </a:lnTo>
                  <a:lnTo>
                    <a:pt x="175" y="152"/>
                  </a:lnTo>
                  <a:lnTo>
                    <a:pt x="177" y="131"/>
                  </a:lnTo>
                  <a:lnTo>
                    <a:pt x="175" y="110"/>
                  </a:lnTo>
                  <a:lnTo>
                    <a:pt x="171" y="93"/>
                  </a:lnTo>
                  <a:lnTo>
                    <a:pt x="163" y="80"/>
                  </a:lnTo>
                  <a:lnTo>
                    <a:pt x="155" y="71"/>
                  </a:lnTo>
                  <a:lnTo>
                    <a:pt x="146" y="66"/>
                  </a:lnTo>
                  <a:lnTo>
                    <a:pt x="136" y="64"/>
                  </a:lnTo>
                  <a:lnTo>
                    <a:pt x="127" y="63"/>
                  </a:lnTo>
                  <a:close/>
                  <a:moveTo>
                    <a:pt x="127" y="0"/>
                  </a:moveTo>
                  <a:lnTo>
                    <a:pt x="158" y="3"/>
                  </a:lnTo>
                  <a:lnTo>
                    <a:pt x="186" y="13"/>
                  </a:lnTo>
                  <a:lnTo>
                    <a:pt x="208" y="28"/>
                  </a:lnTo>
                  <a:lnTo>
                    <a:pt x="228" y="48"/>
                  </a:lnTo>
                  <a:lnTo>
                    <a:pt x="242" y="71"/>
                  </a:lnTo>
                  <a:lnTo>
                    <a:pt x="250" y="100"/>
                  </a:lnTo>
                  <a:lnTo>
                    <a:pt x="254" y="131"/>
                  </a:lnTo>
                  <a:lnTo>
                    <a:pt x="250" y="162"/>
                  </a:lnTo>
                  <a:lnTo>
                    <a:pt x="242" y="191"/>
                  </a:lnTo>
                  <a:lnTo>
                    <a:pt x="228" y="215"/>
                  </a:lnTo>
                  <a:lnTo>
                    <a:pt x="208" y="235"/>
                  </a:lnTo>
                  <a:lnTo>
                    <a:pt x="186" y="250"/>
                  </a:lnTo>
                  <a:lnTo>
                    <a:pt x="158" y="260"/>
                  </a:lnTo>
                  <a:lnTo>
                    <a:pt x="127" y="262"/>
                  </a:lnTo>
                  <a:lnTo>
                    <a:pt x="96" y="260"/>
                  </a:lnTo>
                  <a:lnTo>
                    <a:pt x="69" y="250"/>
                  </a:lnTo>
                  <a:lnTo>
                    <a:pt x="45" y="235"/>
                  </a:lnTo>
                  <a:lnTo>
                    <a:pt x="27" y="215"/>
                  </a:lnTo>
                  <a:lnTo>
                    <a:pt x="12" y="191"/>
                  </a:lnTo>
                  <a:lnTo>
                    <a:pt x="3" y="162"/>
                  </a:lnTo>
                  <a:lnTo>
                    <a:pt x="0" y="131"/>
                  </a:lnTo>
                  <a:lnTo>
                    <a:pt x="3" y="100"/>
                  </a:lnTo>
                  <a:lnTo>
                    <a:pt x="12" y="71"/>
                  </a:lnTo>
                  <a:lnTo>
                    <a:pt x="27" y="48"/>
                  </a:lnTo>
                  <a:lnTo>
                    <a:pt x="45" y="28"/>
                  </a:lnTo>
                  <a:lnTo>
                    <a:pt x="69" y="13"/>
                  </a:lnTo>
                  <a:lnTo>
                    <a:pt x="96" y="3"/>
                  </a:lnTo>
                  <a:lnTo>
                    <a:pt x="1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 name="Freeform 19"/>
            <p:cNvSpPr>
              <a:spLocks/>
            </p:cNvSpPr>
            <p:nvPr userDrawn="1"/>
          </p:nvSpPr>
          <p:spPr bwMode="auto">
            <a:xfrm>
              <a:off x="8489950" y="5645150"/>
              <a:ext cx="136525" cy="100013"/>
            </a:xfrm>
            <a:custGeom>
              <a:avLst/>
              <a:gdLst>
                <a:gd name="T0" fmla="*/ 0 w 342"/>
                <a:gd name="T1" fmla="*/ 0 h 249"/>
                <a:gd name="T2" fmla="*/ 76 w 342"/>
                <a:gd name="T3" fmla="*/ 0 h 249"/>
                <a:gd name="T4" fmla="*/ 106 w 342"/>
                <a:gd name="T5" fmla="*/ 154 h 249"/>
                <a:gd name="T6" fmla="*/ 107 w 342"/>
                <a:gd name="T7" fmla="*/ 154 h 249"/>
                <a:gd name="T8" fmla="*/ 137 w 342"/>
                <a:gd name="T9" fmla="*/ 0 h 249"/>
                <a:gd name="T10" fmla="*/ 205 w 342"/>
                <a:gd name="T11" fmla="*/ 0 h 249"/>
                <a:gd name="T12" fmla="*/ 234 w 342"/>
                <a:gd name="T13" fmla="*/ 155 h 249"/>
                <a:gd name="T14" fmla="*/ 235 w 342"/>
                <a:gd name="T15" fmla="*/ 155 h 249"/>
                <a:gd name="T16" fmla="*/ 266 w 342"/>
                <a:gd name="T17" fmla="*/ 0 h 249"/>
                <a:gd name="T18" fmla="*/ 342 w 342"/>
                <a:gd name="T19" fmla="*/ 0 h 249"/>
                <a:gd name="T20" fmla="*/ 272 w 342"/>
                <a:gd name="T21" fmla="*/ 249 h 249"/>
                <a:gd name="T22" fmla="*/ 196 w 342"/>
                <a:gd name="T23" fmla="*/ 249 h 249"/>
                <a:gd name="T24" fmla="*/ 170 w 342"/>
                <a:gd name="T25" fmla="*/ 97 h 249"/>
                <a:gd name="T26" fmla="*/ 169 w 342"/>
                <a:gd name="T27" fmla="*/ 97 h 249"/>
                <a:gd name="T28" fmla="*/ 143 w 342"/>
                <a:gd name="T29" fmla="*/ 249 h 249"/>
                <a:gd name="T30" fmla="*/ 67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6" y="154"/>
                  </a:lnTo>
                  <a:lnTo>
                    <a:pt x="107" y="154"/>
                  </a:lnTo>
                  <a:lnTo>
                    <a:pt x="137" y="0"/>
                  </a:lnTo>
                  <a:lnTo>
                    <a:pt x="205" y="0"/>
                  </a:lnTo>
                  <a:lnTo>
                    <a:pt x="234" y="155"/>
                  </a:lnTo>
                  <a:lnTo>
                    <a:pt x="235" y="155"/>
                  </a:lnTo>
                  <a:lnTo>
                    <a:pt x="266" y="0"/>
                  </a:lnTo>
                  <a:lnTo>
                    <a:pt x="342" y="0"/>
                  </a:lnTo>
                  <a:lnTo>
                    <a:pt x="272" y="249"/>
                  </a:lnTo>
                  <a:lnTo>
                    <a:pt x="196" y="249"/>
                  </a:lnTo>
                  <a:lnTo>
                    <a:pt x="170" y="97"/>
                  </a:lnTo>
                  <a:lnTo>
                    <a:pt x="169" y="97"/>
                  </a:lnTo>
                  <a:lnTo>
                    <a:pt x="143" y="249"/>
                  </a:lnTo>
                  <a:lnTo>
                    <a:pt x="67"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Freeform 20"/>
            <p:cNvSpPr>
              <a:spLocks/>
            </p:cNvSpPr>
            <p:nvPr userDrawn="1"/>
          </p:nvSpPr>
          <p:spPr bwMode="auto">
            <a:xfrm>
              <a:off x="7543800" y="4959350"/>
              <a:ext cx="341313" cy="452438"/>
            </a:xfrm>
            <a:custGeom>
              <a:avLst/>
              <a:gdLst>
                <a:gd name="T0" fmla="*/ 486 w 859"/>
                <a:gd name="T1" fmla="*/ 4 h 1142"/>
                <a:gd name="T2" fmla="*/ 603 w 859"/>
                <a:gd name="T3" fmla="*/ 30 h 1142"/>
                <a:gd name="T4" fmla="*/ 700 w 859"/>
                <a:gd name="T5" fmla="*/ 83 h 1142"/>
                <a:gd name="T6" fmla="*/ 771 w 859"/>
                <a:gd name="T7" fmla="*/ 167 h 1142"/>
                <a:gd name="T8" fmla="*/ 809 w 859"/>
                <a:gd name="T9" fmla="*/ 292 h 1142"/>
                <a:gd name="T10" fmla="*/ 641 w 859"/>
                <a:gd name="T11" fmla="*/ 307 h 1142"/>
                <a:gd name="T12" fmla="*/ 599 w 859"/>
                <a:gd name="T13" fmla="*/ 226 h 1142"/>
                <a:gd name="T14" fmla="*/ 528 w 859"/>
                <a:gd name="T15" fmla="*/ 179 h 1142"/>
                <a:gd name="T16" fmla="*/ 442 w 859"/>
                <a:gd name="T17" fmla="*/ 160 h 1142"/>
                <a:gd name="T18" fmla="*/ 358 w 859"/>
                <a:gd name="T19" fmla="*/ 162 h 1142"/>
                <a:gd name="T20" fmla="*/ 279 w 859"/>
                <a:gd name="T21" fmla="*/ 181 h 1142"/>
                <a:gd name="T22" fmla="*/ 220 w 859"/>
                <a:gd name="T23" fmla="*/ 225 h 1142"/>
                <a:gd name="T24" fmla="*/ 197 w 859"/>
                <a:gd name="T25" fmla="*/ 298 h 1142"/>
                <a:gd name="T26" fmla="*/ 220 w 859"/>
                <a:gd name="T27" fmla="*/ 367 h 1142"/>
                <a:gd name="T28" fmla="*/ 278 w 859"/>
                <a:gd name="T29" fmla="*/ 414 h 1142"/>
                <a:gd name="T30" fmla="*/ 363 w 859"/>
                <a:gd name="T31" fmla="*/ 446 h 1142"/>
                <a:gd name="T32" fmla="*/ 461 w 859"/>
                <a:gd name="T33" fmla="*/ 471 h 1142"/>
                <a:gd name="T34" fmla="*/ 564 w 859"/>
                <a:gd name="T35" fmla="*/ 496 h 1142"/>
                <a:gd name="T36" fmla="*/ 666 w 859"/>
                <a:gd name="T37" fmla="*/ 530 h 1142"/>
                <a:gd name="T38" fmla="*/ 756 w 859"/>
                <a:gd name="T39" fmla="*/ 578 h 1142"/>
                <a:gd name="T40" fmla="*/ 823 w 859"/>
                <a:gd name="T41" fmla="*/ 651 h 1142"/>
                <a:gd name="T42" fmla="*/ 856 w 859"/>
                <a:gd name="T43" fmla="*/ 754 h 1142"/>
                <a:gd name="T44" fmla="*/ 849 w 859"/>
                <a:gd name="T45" fmla="*/ 887 h 1142"/>
                <a:gd name="T46" fmla="*/ 801 w 859"/>
                <a:gd name="T47" fmla="*/ 992 h 1142"/>
                <a:gd name="T48" fmla="*/ 721 w 859"/>
                <a:gd name="T49" fmla="*/ 1067 h 1142"/>
                <a:gd name="T50" fmla="*/ 619 w 859"/>
                <a:gd name="T51" fmla="*/ 1114 h 1142"/>
                <a:gd name="T52" fmla="*/ 506 w 859"/>
                <a:gd name="T53" fmla="*/ 1138 h 1142"/>
                <a:gd name="T54" fmla="*/ 384 w 859"/>
                <a:gd name="T55" fmla="*/ 1140 h 1142"/>
                <a:gd name="T56" fmla="*/ 257 w 859"/>
                <a:gd name="T57" fmla="*/ 1119 h 1142"/>
                <a:gd name="T58" fmla="*/ 149 w 859"/>
                <a:gd name="T59" fmla="*/ 1069 h 1142"/>
                <a:gd name="T60" fmla="*/ 64 w 859"/>
                <a:gd name="T61" fmla="*/ 988 h 1142"/>
                <a:gd name="T62" fmla="*/ 13 w 859"/>
                <a:gd name="T63" fmla="*/ 871 h 1142"/>
                <a:gd name="T64" fmla="*/ 166 w 859"/>
                <a:gd name="T65" fmla="*/ 773 h 1142"/>
                <a:gd name="T66" fmla="*/ 191 w 859"/>
                <a:gd name="T67" fmla="*/ 872 h 1142"/>
                <a:gd name="T68" fmla="*/ 253 w 859"/>
                <a:gd name="T69" fmla="*/ 939 h 1142"/>
                <a:gd name="T70" fmla="*/ 339 w 859"/>
                <a:gd name="T71" fmla="*/ 973 h 1142"/>
                <a:gd name="T72" fmla="*/ 439 w 859"/>
                <a:gd name="T73" fmla="*/ 983 h 1142"/>
                <a:gd name="T74" fmla="*/ 513 w 859"/>
                <a:gd name="T75" fmla="*/ 978 h 1142"/>
                <a:gd name="T76" fmla="*/ 588 w 859"/>
                <a:gd name="T77" fmla="*/ 958 h 1142"/>
                <a:gd name="T78" fmla="*/ 648 w 859"/>
                <a:gd name="T79" fmla="*/ 919 h 1142"/>
                <a:gd name="T80" fmla="*/ 680 w 859"/>
                <a:gd name="T81" fmla="*/ 850 h 1142"/>
                <a:gd name="T82" fmla="*/ 671 w 859"/>
                <a:gd name="T83" fmla="*/ 764 h 1142"/>
                <a:gd name="T84" fmla="*/ 619 w 859"/>
                <a:gd name="T85" fmla="*/ 704 h 1142"/>
                <a:gd name="T86" fmla="*/ 534 w 859"/>
                <a:gd name="T87" fmla="*/ 664 h 1142"/>
                <a:gd name="T88" fmla="*/ 427 w 859"/>
                <a:gd name="T89" fmla="*/ 636 h 1142"/>
                <a:gd name="T90" fmla="*/ 317 w 859"/>
                <a:gd name="T91" fmla="*/ 610 h 1142"/>
                <a:gd name="T92" fmla="*/ 215 w 859"/>
                <a:gd name="T93" fmla="*/ 576 h 1142"/>
                <a:gd name="T94" fmla="*/ 125 w 859"/>
                <a:gd name="T95" fmla="*/ 527 h 1142"/>
                <a:gd name="T96" fmla="*/ 58 w 859"/>
                <a:gd name="T97" fmla="*/ 456 h 1142"/>
                <a:gd name="T98" fmla="*/ 23 w 859"/>
                <a:gd name="T99" fmla="*/ 353 h 1142"/>
                <a:gd name="T100" fmla="*/ 31 w 859"/>
                <a:gd name="T101" fmla="*/ 230 h 1142"/>
                <a:gd name="T102" fmla="*/ 80 w 859"/>
                <a:gd name="T103" fmla="*/ 132 h 1142"/>
                <a:gd name="T104" fmla="*/ 159 w 859"/>
                <a:gd name="T105" fmla="*/ 64 h 1142"/>
                <a:gd name="T106" fmla="*/ 257 w 859"/>
                <a:gd name="T107" fmla="*/ 20 h 1142"/>
                <a:gd name="T108" fmla="*/ 364 w 859"/>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9" h="1142">
                  <a:moveTo>
                    <a:pt x="399" y="0"/>
                  </a:moveTo>
                  <a:lnTo>
                    <a:pt x="442" y="2"/>
                  </a:lnTo>
                  <a:lnTo>
                    <a:pt x="486" y="4"/>
                  </a:lnTo>
                  <a:lnTo>
                    <a:pt x="527" y="10"/>
                  </a:lnTo>
                  <a:lnTo>
                    <a:pt x="565" y="19"/>
                  </a:lnTo>
                  <a:lnTo>
                    <a:pt x="603" y="30"/>
                  </a:lnTo>
                  <a:lnTo>
                    <a:pt x="638" y="44"/>
                  </a:lnTo>
                  <a:lnTo>
                    <a:pt x="670" y="61"/>
                  </a:lnTo>
                  <a:lnTo>
                    <a:pt x="700" y="83"/>
                  </a:lnTo>
                  <a:lnTo>
                    <a:pt x="726" y="108"/>
                  </a:lnTo>
                  <a:lnTo>
                    <a:pt x="750" y="135"/>
                  </a:lnTo>
                  <a:lnTo>
                    <a:pt x="771" y="167"/>
                  </a:lnTo>
                  <a:lnTo>
                    <a:pt x="787" y="205"/>
                  </a:lnTo>
                  <a:lnTo>
                    <a:pt x="801" y="246"/>
                  </a:lnTo>
                  <a:lnTo>
                    <a:pt x="809" y="292"/>
                  </a:lnTo>
                  <a:lnTo>
                    <a:pt x="814" y="342"/>
                  </a:lnTo>
                  <a:lnTo>
                    <a:pt x="648" y="342"/>
                  </a:lnTo>
                  <a:lnTo>
                    <a:pt x="641" y="307"/>
                  </a:lnTo>
                  <a:lnTo>
                    <a:pt x="631" y="276"/>
                  </a:lnTo>
                  <a:lnTo>
                    <a:pt x="618" y="248"/>
                  </a:lnTo>
                  <a:lnTo>
                    <a:pt x="599" y="226"/>
                  </a:lnTo>
                  <a:lnTo>
                    <a:pt x="578" y="206"/>
                  </a:lnTo>
                  <a:lnTo>
                    <a:pt x="554" y="191"/>
                  </a:lnTo>
                  <a:lnTo>
                    <a:pt x="528" y="179"/>
                  </a:lnTo>
                  <a:lnTo>
                    <a:pt x="501" y="170"/>
                  </a:lnTo>
                  <a:lnTo>
                    <a:pt x="472" y="164"/>
                  </a:lnTo>
                  <a:lnTo>
                    <a:pt x="442" y="160"/>
                  </a:lnTo>
                  <a:lnTo>
                    <a:pt x="412" y="159"/>
                  </a:lnTo>
                  <a:lnTo>
                    <a:pt x="385" y="160"/>
                  </a:lnTo>
                  <a:lnTo>
                    <a:pt x="358" y="162"/>
                  </a:lnTo>
                  <a:lnTo>
                    <a:pt x="330" y="166"/>
                  </a:lnTo>
                  <a:lnTo>
                    <a:pt x="304" y="172"/>
                  </a:lnTo>
                  <a:lnTo>
                    <a:pt x="279" y="181"/>
                  </a:lnTo>
                  <a:lnTo>
                    <a:pt x="257" y="193"/>
                  </a:lnTo>
                  <a:lnTo>
                    <a:pt x="237" y="207"/>
                  </a:lnTo>
                  <a:lnTo>
                    <a:pt x="220" y="225"/>
                  </a:lnTo>
                  <a:lnTo>
                    <a:pt x="207" y="246"/>
                  </a:lnTo>
                  <a:lnTo>
                    <a:pt x="200" y="269"/>
                  </a:lnTo>
                  <a:lnTo>
                    <a:pt x="197" y="298"/>
                  </a:lnTo>
                  <a:lnTo>
                    <a:pt x="200" y="324"/>
                  </a:lnTo>
                  <a:lnTo>
                    <a:pt x="207" y="347"/>
                  </a:lnTo>
                  <a:lnTo>
                    <a:pt x="220" y="367"/>
                  </a:lnTo>
                  <a:lnTo>
                    <a:pt x="236" y="384"/>
                  </a:lnTo>
                  <a:lnTo>
                    <a:pt x="256" y="400"/>
                  </a:lnTo>
                  <a:lnTo>
                    <a:pt x="278" y="414"/>
                  </a:lnTo>
                  <a:lnTo>
                    <a:pt x="304" y="426"/>
                  </a:lnTo>
                  <a:lnTo>
                    <a:pt x="333" y="436"/>
                  </a:lnTo>
                  <a:lnTo>
                    <a:pt x="363" y="446"/>
                  </a:lnTo>
                  <a:lnTo>
                    <a:pt x="395" y="455"/>
                  </a:lnTo>
                  <a:lnTo>
                    <a:pt x="427" y="464"/>
                  </a:lnTo>
                  <a:lnTo>
                    <a:pt x="461" y="471"/>
                  </a:lnTo>
                  <a:lnTo>
                    <a:pt x="495" y="479"/>
                  </a:lnTo>
                  <a:lnTo>
                    <a:pt x="528" y="488"/>
                  </a:lnTo>
                  <a:lnTo>
                    <a:pt x="564" y="496"/>
                  </a:lnTo>
                  <a:lnTo>
                    <a:pt x="599" y="506"/>
                  </a:lnTo>
                  <a:lnTo>
                    <a:pt x="634" y="517"/>
                  </a:lnTo>
                  <a:lnTo>
                    <a:pt x="666" y="530"/>
                  </a:lnTo>
                  <a:lnTo>
                    <a:pt x="699" y="544"/>
                  </a:lnTo>
                  <a:lnTo>
                    <a:pt x="728" y="560"/>
                  </a:lnTo>
                  <a:lnTo>
                    <a:pt x="756" y="578"/>
                  </a:lnTo>
                  <a:lnTo>
                    <a:pt x="781" y="600"/>
                  </a:lnTo>
                  <a:lnTo>
                    <a:pt x="803" y="623"/>
                  </a:lnTo>
                  <a:lnTo>
                    <a:pt x="823" y="651"/>
                  </a:lnTo>
                  <a:lnTo>
                    <a:pt x="838" y="682"/>
                  </a:lnTo>
                  <a:lnTo>
                    <a:pt x="849" y="717"/>
                  </a:lnTo>
                  <a:lnTo>
                    <a:pt x="856" y="754"/>
                  </a:lnTo>
                  <a:lnTo>
                    <a:pt x="859" y="798"/>
                  </a:lnTo>
                  <a:lnTo>
                    <a:pt x="856" y="844"/>
                  </a:lnTo>
                  <a:lnTo>
                    <a:pt x="849" y="887"/>
                  </a:lnTo>
                  <a:lnTo>
                    <a:pt x="837" y="926"/>
                  </a:lnTo>
                  <a:lnTo>
                    <a:pt x="820" y="961"/>
                  </a:lnTo>
                  <a:lnTo>
                    <a:pt x="801" y="992"/>
                  </a:lnTo>
                  <a:lnTo>
                    <a:pt x="777" y="1021"/>
                  </a:lnTo>
                  <a:lnTo>
                    <a:pt x="751" y="1046"/>
                  </a:lnTo>
                  <a:lnTo>
                    <a:pt x="721" y="1067"/>
                  </a:lnTo>
                  <a:lnTo>
                    <a:pt x="689" y="1086"/>
                  </a:lnTo>
                  <a:lnTo>
                    <a:pt x="655" y="1100"/>
                  </a:lnTo>
                  <a:lnTo>
                    <a:pt x="619" y="1114"/>
                  </a:lnTo>
                  <a:lnTo>
                    <a:pt x="583" y="1124"/>
                  </a:lnTo>
                  <a:lnTo>
                    <a:pt x="544" y="1132"/>
                  </a:lnTo>
                  <a:lnTo>
                    <a:pt x="506" y="1138"/>
                  </a:lnTo>
                  <a:lnTo>
                    <a:pt x="467" y="1140"/>
                  </a:lnTo>
                  <a:lnTo>
                    <a:pt x="429" y="1142"/>
                  </a:lnTo>
                  <a:lnTo>
                    <a:pt x="384" y="1140"/>
                  </a:lnTo>
                  <a:lnTo>
                    <a:pt x="339" y="1137"/>
                  </a:lnTo>
                  <a:lnTo>
                    <a:pt x="297" y="1129"/>
                  </a:lnTo>
                  <a:lnTo>
                    <a:pt x="257" y="1119"/>
                  </a:lnTo>
                  <a:lnTo>
                    <a:pt x="218" y="1105"/>
                  </a:lnTo>
                  <a:lnTo>
                    <a:pt x="182" y="1089"/>
                  </a:lnTo>
                  <a:lnTo>
                    <a:pt x="149" y="1069"/>
                  </a:lnTo>
                  <a:lnTo>
                    <a:pt x="118" y="1046"/>
                  </a:lnTo>
                  <a:lnTo>
                    <a:pt x="89" y="1020"/>
                  </a:lnTo>
                  <a:lnTo>
                    <a:pt x="64" y="988"/>
                  </a:lnTo>
                  <a:lnTo>
                    <a:pt x="43" y="953"/>
                  </a:lnTo>
                  <a:lnTo>
                    <a:pt x="26" y="915"/>
                  </a:lnTo>
                  <a:lnTo>
                    <a:pt x="13" y="871"/>
                  </a:lnTo>
                  <a:lnTo>
                    <a:pt x="3" y="824"/>
                  </a:lnTo>
                  <a:lnTo>
                    <a:pt x="0" y="773"/>
                  </a:lnTo>
                  <a:lnTo>
                    <a:pt x="166" y="773"/>
                  </a:lnTo>
                  <a:lnTo>
                    <a:pt x="170" y="810"/>
                  </a:lnTo>
                  <a:lnTo>
                    <a:pt x="179" y="844"/>
                  </a:lnTo>
                  <a:lnTo>
                    <a:pt x="191" y="872"/>
                  </a:lnTo>
                  <a:lnTo>
                    <a:pt x="209" y="899"/>
                  </a:lnTo>
                  <a:lnTo>
                    <a:pt x="230" y="920"/>
                  </a:lnTo>
                  <a:lnTo>
                    <a:pt x="253" y="939"/>
                  </a:lnTo>
                  <a:lnTo>
                    <a:pt x="279" y="952"/>
                  </a:lnTo>
                  <a:lnTo>
                    <a:pt x="308" y="965"/>
                  </a:lnTo>
                  <a:lnTo>
                    <a:pt x="339" y="973"/>
                  </a:lnTo>
                  <a:lnTo>
                    <a:pt x="370" y="978"/>
                  </a:lnTo>
                  <a:lnTo>
                    <a:pt x="404" y="982"/>
                  </a:lnTo>
                  <a:lnTo>
                    <a:pt x="439" y="983"/>
                  </a:lnTo>
                  <a:lnTo>
                    <a:pt x="462" y="983"/>
                  </a:lnTo>
                  <a:lnTo>
                    <a:pt x="488" y="981"/>
                  </a:lnTo>
                  <a:lnTo>
                    <a:pt x="513" y="978"/>
                  </a:lnTo>
                  <a:lnTo>
                    <a:pt x="539" y="973"/>
                  </a:lnTo>
                  <a:lnTo>
                    <a:pt x="564" y="967"/>
                  </a:lnTo>
                  <a:lnTo>
                    <a:pt x="588" y="958"/>
                  </a:lnTo>
                  <a:lnTo>
                    <a:pt x="610" y="947"/>
                  </a:lnTo>
                  <a:lnTo>
                    <a:pt x="630" y="935"/>
                  </a:lnTo>
                  <a:lnTo>
                    <a:pt x="648" y="919"/>
                  </a:lnTo>
                  <a:lnTo>
                    <a:pt x="662" y="899"/>
                  </a:lnTo>
                  <a:lnTo>
                    <a:pt x="674" y="876"/>
                  </a:lnTo>
                  <a:lnTo>
                    <a:pt x="680" y="850"/>
                  </a:lnTo>
                  <a:lnTo>
                    <a:pt x="682" y="821"/>
                  </a:lnTo>
                  <a:lnTo>
                    <a:pt x="680" y="790"/>
                  </a:lnTo>
                  <a:lnTo>
                    <a:pt x="671" y="764"/>
                  </a:lnTo>
                  <a:lnTo>
                    <a:pt x="659" y="742"/>
                  </a:lnTo>
                  <a:lnTo>
                    <a:pt x="641" y="722"/>
                  </a:lnTo>
                  <a:lnTo>
                    <a:pt x="619" y="704"/>
                  </a:lnTo>
                  <a:lnTo>
                    <a:pt x="594" y="689"/>
                  </a:lnTo>
                  <a:lnTo>
                    <a:pt x="565" y="676"/>
                  </a:lnTo>
                  <a:lnTo>
                    <a:pt x="534" y="664"/>
                  </a:lnTo>
                  <a:lnTo>
                    <a:pt x="501" y="654"/>
                  </a:lnTo>
                  <a:lnTo>
                    <a:pt x="465" y="644"/>
                  </a:lnTo>
                  <a:lnTo>
                    <a:pt x="427" y="636"/>
                  </a:lnTo>
                  <a:lnTo>
                    <a:pt x="390" y="627"/>
                  </a:lnTo>
                  <a:lnTo>
                    <a:pt x="352" y="618"/>
                  </a:lnTo>
                  <a:lnTo>
                    <a:pt x="317" y="610"/>
                  </a:lnTo>
                  <a:lnTo>
                    <a:pt x="282" y="600"/>
                  </a:lnTo>
                  <a:lnTo>
                    <a:pt x="247" y="588"/>
                  </a:lnTo>
                  <a:lnTo>
                    <a:pt x="215" y="576"/>
                  </a:lnTo>
                  <a:lnTo>
                    <a:pt x="182" y="562"/>
                  </a:lnTo>
                  <a:lnTo>
                    <a:pt x="153" y="546"/>
                  </a:lnTo>
                  <a:lnTo>
                    <a:pt x="125" y="527"/>
                  </a:lnTo>
                  <a:lnTo>
                    <a:pt x="99" y="506"/>
                  </a:lnTo>
                  <a:lnTo>
                    <a:pt x="77" y="483"/>
                  </a:lnTo>
                  <a:lnTo>
                    <a:pt x="58" y="456"/>
                  </a:lnTo>
                  <a:lnTo>
                    <a:pt x="42" y="425"/>
                  </a:lnTo>
                  <a:lnTo>
                    <a:pt x="31" y="392"/>
                  </a:lnTo>
                  <a:lnTo>
                    <a:pt x="23" y="353"/>
                  </a:lnTo>
                  <a:lnTo>
                    <a:pt x="21" y="311"/>
                  </a:lnTo>
                  <a:lnTo>
                    <a:pt x="23" y="268"/>
                  </a:lnTo>
                  <a:lnTo>
                    <a:pt x="31" y="230"/>
                  </a:lnTo>
                  <a:lnTo>
                    <a:pt x="43" y="193"/>
                  </a:lnTo>
                  <a:lnTo>
                    <a:pt x="59" y="161"/>
                  </a:lnTo>
                  <a:lnTo>
                    <a:pt x="80" y="132"/>
                  </a:lnTo>
                  <a:lnTo>
                    <a:pt x="103" y="106"/>
                  </a:lnTo>
                  <a:lnTo>
                    <a:pt x="130" y="84"/>
                  </a:lnTo>
                  <a:lnTo>
                    <a:pt x="159" y="64"/>
                  </a:lnTo>
                  <a:lnTo>
                    <a:pt x="190" y="46"/>
                  </a:lnTo>
                  <a:lnTo>
                    <a:pt x="222" y="32"/>
                  </a:lnTo>
                  <a:lnTo>
                    <a:pt x="257" y="20"/>
                  </a:lnTo>
                  <a:lnTo>
                    <a:pt x="292" y="12"/>
                  </a:lnTo>
                  <a:lnTo>
                    <a:pt x="328" y="5"/>
                  </a:lnTo>
                  <a:lnTo>
                    <a:pt x="364"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 name="Freeform 21"/>
            <p:cNvSpPr>
              <a:spLocks noEditPoints="1"/>
            </p:cNvSpPr>
            <p:nvPr userDrawn="1"/>
          </p:nvSpPr>
          <p:spPr bwMode="auto">
            <a:xfrm>
              <a:off x="7897813" y="4959350"/>
              <a:ext cx="377825" cy="452438"/>
            </a:xfrm>
            <a:custGeom>
              <a:avLst/>
              <a:gdLst>
                <a:gd name="T0" fmla="*/ 631 w 951"/>
                <a:gd name="T1" fmla="*/ 580 h 1142"/>
                <a:gd name="T2" fmla="*/ 531 w 951"/>
                <a:gd name="T3" fmla="*/ 605 h 1142"/>
                <a:gd name="T4" fmla="*/ 418 w 951"/>
                <a:gd name="T5" fmla="*/ 621 h 1142"/>
                <a:gd name="T6" fmla="*/ 322 w 951"/>
                <a:gd name="T7" fmla="*/ 641 h 1142"/>
                <a:gd name="T8" fmla="*/ 248 w 951"/>
                <a:gd name="T9" fmla="*/ 676 h 1142"/>
                <a:gd name="T10" fmla="*/ 197 w 951"/>
                <a:gd name="T11" fmla="*/ 733 h 1142"/>
                <a:gd name="T12" fmla="*/ 177 w 951"/>
                <a:gd name="T13" fmla="*/ 823 h 1142"/>
                <a:gd name="T14" fmla="*/ 195 w 951"/>
                <a:gd name="T15" fmla="*/ 904 h 1142"/>
                <a:gd name="T16" fmla="*/ 246 w 951"/>
                <a:gd name="T17" fmla="*/ 953 h 1142"/>
                <a:gd name="T18" fmla="*/ 318 w 951"/>
                <a:gd name="T19" fmla="*/ 978 h 1142"/>
                <a:gd name="T20" fmla="*/ 420 w 951"/>
                <a:gd name="T21" fmla="*/ 981 h 1142"/>
                <a:gd name="T22" fmla="*/ 540 w 951"/>
                <a:gd name="T23" fmla="*/ 947 h 1142"/>
                <a:gd name="T24" fmla="*/ 621 w 951"/>
                <a:gd name="T25" fmla="*/ 885 h 1142"/>
                <a:gd name="T26" fmla="*/ 667 w 951"/>
                <a:gd name="T27" fmla="*/ 810 h 1142"/>
                <a:gd name="T28" fmla="*/ 682 w 951"/>
                <a:gd name="T29" fmla="*/ 737 h 1142"/>
                <a:gd name="T30" fmla="*/ 502 w 951"/>
                <a:gd name="T31" fmla="*/ 0 h 1142"/>
                <a:gd name="T32" fmla="*/ 604 w 951"/>
                <a:gd name="T33" fmla="*/ 12 h 1142"/>
                <a:gd name="T34" fmla="*/ 699 w 951"/>
                <a:gd name="T35" fmla="*/ 40 h 1142"/>
                <a:gd name="T36" fmla="*/ 776 w 951"/>
                <a:gd name="T37" fmla="*/ 93 h 1142"/>
                <a:gd name="T38" fmla="*/ 828 w 951"/>
                <a:gd name="T39" fmla="*/ 177 h 1142"/>
                <a:gd name="T40" fmla="*/ 848 w 951"/>
                <a:gd name="T41" fmla="*/ 299 h 1142"/>
                <a:gd name="T42" fmla="*/ 849 w 951"/>
                <a:gd name="T43" fmla="*/ 916 h 1142"/>
                <a:gd name="T44" fmla="*/ 861 w 951"/>
                <a:gd name="T45" fmla="*/ 967 h 1142"/>
                <a:gd name="T46" fmla="*/ 900 w 951"/>
                <a:gd name="T47" fmla="*/ 983 h 1142"/>
                <a:gd name="T48" fmla="*/ 951 w 951"/>
                <a:gd name="T49" fmla="*/ 972 h 1142"/>
                <a:gd name="T50" fmla="*/ 900 w 951"/>
                <a:gd name="T51" fmla="*/ 1134 h 1142"/>
                <a:gd name="T52" fmla="*/ 805 w 951"/>
                <a:gd name="T53" fmla="*/ 1139 h 1142"/>
                <a:gd name="T54" fmla="*/ 739 w 951"/>
                <a:gd name="T55" fmla="*/ 1110 h 1142"/>
                <a:gd name="T56" fmla="*/ 699 w 951"/>
                <a:gd name="T57" fmla="*/ 1042 h 1142"/>
                <a:gd name="T58" fmla="*/ 655 w 951"/>
                <a:gd name="T59" fmla="*/ 1013 h 1142"/>
                <a:gd name="T60" fmla="*/ 531 w 951"/>
                <a:gd name="T61" fmla="*/ 1100 h 1142"/>
                <a:gd name="T62" fmla="*/ 387 w 951"/>
                <a:gd name="T63" fmla="*/ 1139 h 1142"/>
                <a:gd name="T64" fmla="*/ 253 w 951"/>
                <a:gd name="T65" fmla="*/ 1135 h 1142"/>
                <a:gd name="T66" fmla="*/ 144 w 951"/>
                <a:gd name="T67" fmla="*/ 1100 h 1142"/>
                <a:gd name="T68" fmla="*/ 61 w 951"/>
                <a:gd name="T69" fmla="*/ 1032 h 1142"/>
                <a:gd name="T70" fmla="*/ 11 w 951"/>
                <a:gd name="T71" fmla="*/ 927 h 1142"/>
                <a:gd name="T72" fmla="*/ 3 w 951"/>
                <a:gd name="T73" fmla="*/ 789 h 1142"/>
                <a:gd name="T74" fmla="*/ 34 w 951"/>
                <a:gd name="T75" fmla="*/ 676 h 1142"/>
                <a:gd name="T76" fmla="*/ 95 w 951"/>
                <a:gd name="T77" fmla="*/ 598 h 1142"/>
                <a:gd name="T78" fmla="*/ 178 w 951"/>
                <a:gd name="T79" fmla="*/ 549 h 1142"/>
                <a:gd name="T80" fmla="*/ 275 w 951"/>
                <a:gd name="T81" fmla="*/ 516 h 1142"/>
                <a:gd name="T82" fmla="*/ 382 w 951"/>
                <a:gd name="T83" fmla="*/ 493 h 1142"/>
                <a:gd name="T84" fmla="*/ 491 w 951"/>
                <a:gd name="T85" fmla="*/ 475 h 1142"/>
                <a:gd name="T86" fmla="*/ 582 w 951"/>
                <a:gd name="T87" fmla="*/ 456 h 1142"/>
                <a:gd name="T88" fmla="*/ 648 w 951"/>
                <a:gd name="T89" fmla="*/ 424 h 1142"/>
                <a:gd name="T90" fmla="*/ 682 w 951"/>
                <a:gd name="T91" fmla="*/ 367 h 1142"/>
                <a:gd name="T92" fmla="*/ 675 w 951"/>
                <a:gd name="T93" fmla="*/ 277 h 1142"/>
                <a:gd name="T94" fmla="*/ 638 w 951"/>
                <a:gd name="T95" fmla="*/ 212 h 1142"/>
                <a:gd name="T96" fmla="*/ 580 w 951"/>
                <a:gd name="T97" fmla="*/ 176 h 1142"/>
                <a:gd name="T98" fmla="*/ 507 w 951"/>
                <a:gd name="T99" fmla="*/ 161 h 1142"/>
                <a:gd name="T100" fmla="*/ 424 w 951"/>
                <a:gd name="T101" fmla="*/ 160 h 1142"/>
                <a:gd name="T102" fmla="*/ 332 w 951"/>
                <a:gd name="T103" fmla="*/ 176 h 1142"/>
                <a:gd name="T104" fmla="*/ 261 w 951"/>
                <a:gd name="T105" fmla="*/ 220 h 1142"/>
                <a:gd name="T106" fmla="*/ 218 w 951"/>
                <a:gd name="T107" fmla="*/ 294 h 1142"/>
                <a:gd name="T108" fmla="*/ 40 w 951"/>
                <a:gd name="T109" fmla="*/ 365 h 1142"/>
                <a:gd name="T110" fmla="*/ 66 w 951"/>
                <a:gd name="T111" fmla="*/ 223 h 1142"/>
                <a:gd name="T112" fmla="*/ 129 w 951"/>
                <a:gd name="T113" fmla="*/ 120 h 1142"/>
                <a:gd name="T114" fmla="*/ 223 w 951"/>
                <a:gd name="T115" fmla="*/ 51 h 1142"/>
                <a:gd name="T116" fmla="*/ 338 w 951"/>
                <a:gd name="T117" fmla="*/ 13 h 1142"/>
                <a:gd name="T118" fmla="*/ 469 w 951"/>
                <a:gd name="T11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1" h="1142">
                  <a:moveTo>
                    <a:pt x="682" y="554"/>
                  </a:moveTo>
                  <a:lnTo>
                    <a:pt x="658" y="569"/>
                  </a:lnTo>
                  <a:lnTo>
                    <a:pt x="631" y="580"/>
                  </a:lnTo>
                  <a:lnTo>
                    <a:pt x="599" y="590"/>
                  </a:lnTo>
                  <a:lnTo>
                    <a:pt x="566" y="597"/>
                  </a:lnTo>
                  <a:lnTo>
                    <a:pt x="531" y="605"/>
                  </a:lnTo>
                  <a:lnTo>
                    <a:pt x="494" y="610"/>
                  </a:lnTo>
                  <a:lnTo>
                    <a:pt x="455" y="615"/>
                  </a:lnTo>
                  <a:lnTo>
                    <a:pt x="418" y="621"/>
                  </a:lnTo>
                  <a:lnTo>
                    <a:pt x="381" y="627"/>
                  </a:lnTo>
                  <a:lnTo>
                    <a:pt x="351" y="633"/>
                  </a:lnTo>
                  <a:lnTo>
                    <a:pt x="322" y="641"/>
                  </a:lnTo>
                  <a:lnTo>
                    <a:pt x="296" y="651"/>
                  </a:lnTo>
                  <a:lnTo>
                    <a:pt x="271" y="662"/>
                  </a:lnTo>
                  <a:lnTo>
                    <a:pt x="248" y="676"/>
                  </a:lnTo>
                  <a:lnTo>
                    <a:pt x="228" y="692"/>
                  </a:lnTo>
                  <a:lnTo>
                    <a:pt x="210" y="711"/>
                  </a:lnTo>
                  <a:lnTo>
                    <a:pt x="197" y="733"/>
                  </a:lnTo>
                  <a:lnTo>
                    <a:pt x="185" y="759"/>
                  </a:lnTo>
                  <a:lnTo>
                    <a:pt x="179" y="789"/>
                  </a:lnTo>
                  <a:lnTo>
                    <a:pt x="177" y="823"/>
                  </a:lnTo>
                  <a:lnTo>
                    <a:pt x="179" y="854"/>
                  </a:lnTo>
                  <a:lnTo>
                    <a:pt x="185" y="880"/>
                  </a:lnTo>
                  <a:lnTo>
                    <a:pt x="195" y="904"/>
                  </a:lnTo>
                  <a:lnTo>
                    <a:pt x="210" y="924"/>
                  </a:lnTo>
                  <a:lnTo>
                    <a:pt x="226" y="940"/>
                  </a:lnTo>
                  <a:lnTo>
                    <a:pt x="246" y="953"/>
                  </a:lnTo>
                  <a:lnTo>
                    <a:pt x="269" y="965"/>
                  </a:lnTo>
                  <a:lnTo>
                    <a:pt x="292" y="973"/>
                  </a:lnTo>
                  <a:lnTo>
                    <a:pt x="318" y="978"/>
                  </a:lnTo>
                  <a:lnTo>
                    <a:pt x="345" y="982"/>
                  </a:lnTo>
                  <a:lnTo>
                    <a:pt x="372" y="983"/>
                  </a:lnTo>
                  <a:lnTo>
                    <a:pt x="420" y="981"/>
                  </a:lnTo>
                  <a:lnTo>
                    <a:pt x="464" y="973"/>
                  </a:lnTo>
                  <a:lnTo>
                    <a:pt x="504" y="962"/>
                  </a:lnTo>
                  <a:lnTo>
                    <a:pt x="540" y="947"/>
                  </a:lnTo>
                  <a:lnTo>
                    <a:pt x="570" y="929"/>
                  </a:lnTo>
                  <a:lnTo>
                    <a:pt x="597" y="909"/>
                  </a:lnTo>
                  <a:lnTo>
                    <a:pt x="621" y="885"/>
                  </a:lnTo>
                  <a:lnTo>
                    <a:pt x="639" y="861"/>
                  </a:lnTo>
                  <a:lnTo>
                    <a:pt x="655" y="836"/>
                  </a:lnTo>
                  <a:lnTo>
                    <a:pt x="667" y="810"/>
                  </a:lnTo>
                  <a:lnTo>
                    <a:pt x="675" y="785"/>
                  </a:lnTo>
                  <a:lnTo>
                    <a:pt x="680" y="760"/>
                  </a:lnTo>
                  <a:lnTo>
                    <a:pt x="682" y="737"/>
                  </a:lnTo>
                  <a:lnTo>
                    <a:pt x="682" y="554"/>
                  </a:lnTo>
                  <a:close/>
                  <a:moveTo>
                    <a:pt x="469" y="0"/>
                  </a:moveTo>
                  <a:lnTo>
                    <a:pt x="502" y="0"/>
                  </a:lnTo>
                  <a:lnTo>
                    <a:pt x="537" y="3"/>
                  </a:lnTo>
                  <a:lnTo>
                    <a:pt x="571" y="7"/>
                  </a:lnTo>
                  <a:lnTo>
                    <a:pt x="604" y="12"/>
                  </a:lnTo>
                  <a:lnTo>
                    <a:pt x="637" y="18"/>
                  </a:lnTo>
                  <a:lnTo>
                    <a:pt x="669" y="28"/>
                  </a:lnTo>
                  <a:lnTo>
                    <a:pt x="699" y="40"/>
                  </a:lnTo>
                  <a:lnTo>
                    <a:pt x="726" y="54"/>
                  </a:lnTo>
                  <a:lnTo>
                    <a:pt x="752" y="73"/>
                  </a:lnTo>
                  <a:lnTo>
                    <a:pt x="776" y="93"/>
                  </a:lnTo>
                  <a:lnTo>
                    <a:pt x="797" y="117"/>
                  </a:lnTo>
                  <a:lnTo>
                    <a:pt x="815" y="145"/>
                  </a:lnTo>
                  <a:lnTo>
                    <a:pt x="828" y="177"/>
                  </a:lnTo>
                  <a:lnTo>
                    <a:pt x="840" y="213"/>
                  </a:lnTo>
                  <a:lnTo>
                    <a:pt x="846" y="255"/>
                  </a:lnTo>
                  <a:lnTo>
                    <a:pt x="848" y="299"/>
                  </a:lnTo>
                  <a:lnTo>
                    <a:pt x="848" y="861"/>
                  </a:lnTo>
                  <a:lnTo>
                    <a:pt x="848" y="890"/>
                  </a:lnTo>
                  <a:lnTo>
                    <a:pt x="849" y="916"/>
                  </a:lnTo>
                  <a:lnTo>
                    <a:pt x="851" y="937"/>
                  </a:lnTo>
                  <a:lnTo>
                    <a:pt x="854" y="953"/>
                  </a:lnTo>
                  <a:lnTo>
                    <a:pt x="861" y="967"/>
                  </a:lnTo>
                  <a:lnTo>
                    <a:pt x="871" y="976"/>
                  </a:lnTo>
                  <a:lnTo>
                    <a:pt x="883" y="981"/>
                  </a:lnTo>
                  <a:lnTo>
                    <a:pt x="900" y="983"/>
                  </a:lnTo>
                  <a:lnTo>
                    <a:pt x="915" y="982"/>
                  </a:lnTo>
                  <a:lnTo>
                    <a:pt x="933" y="980"/>
                  </a:lnTo>
                  <a:lnTo>
                    <a:pt x="951" y="972"/>
                  </a:lnTo>
                  <a:lnTo>
                    <a:pt x="951" y="1112"/>
                  </a:lnTo>
                  <a:lnTo>
                    <a:pt x="928" y="1124"/>
                  </a:lnTo>
                  <a:lnTo>
                    <a:pt x="900" y="1134"/>
                  </a:lnTo>
                  <a:lnTo>
                    <a:pt x="869" y="1139"/>
                  </a:lnTo>
                  <a:lnTo>
                    <a:pt x="832" y="1142"/>
                  </a:lnTo>
                  <a:lnTo>
                    <a:pt x="805" y="1139"/>
                  </a:lnTo>
                  <a:lnTo>
                    <a:pt x="780" y="1134"/>
                  </a:lnTo>
                  <a:lnTo>
                    <a:pt x="757" y="1124"/>
                  </a:lnTo>
                  <a:lnTo>
                    <a:pt x="739" y="1110"/>
                  </a:lnTo>
                  <a:lnTo>
                    <a:pt x="721" y="1092"/>
                  </a:lnTo>
                  <a:lnTo>
                    <a:pt x="709" y="1069"/>
                  </a:lnTo>
                  <a:lnTo>
                    <a:pt x="699" y="1042"/>
                  </a:lnTo>
                  <a:lnTo>
                    <a:pt x="694" y="1010"/>
                  </a:lnTo>
                  <a:lnTo>
                    <a:pt x="692" y="972"/>
                  </a:lnTo>
                  <a:lnTo>
                    <a:pt x="655" y="1013"/>
                  </a:lnTo>
                  <a:lnTo>
                    <a:pt x="617" y="1048"/>
                  </a:lnTo>
                  <a:lnTo>
                    <a:pt x="576" y="1077"/>
                  </a:lnTo>
                  <a:lnTo>
                    <a:pt x="531" y="1100"/>
                  </a:lnTo>
                  <a:lnTo>
                    <a:pt x="485" y="1119"/>
                  </a:lnTo>
                  <a:lnTo>
                    <a:pt x="438" y="1132"/>
                  </a:lnTo>
                  <a:lnTo>
                    <a:pt x="387" y="1139"/>
                  </a:lnTo>
                  <a:lnTo>
                    <a:pt x="336" y="1142"/>
                  </a:lnTo>
                  <a:lnTo>
                    <a:pt x="294" y="1140"/>
                  </a:lnTo>
                  <a:lnTo>
                    <a:pt x="253" y="1135"/>
                  </a:lnTo>
                  <a:lnTo>
                    <a:pt x="214" y="1127"/>
                  </a:lnTo>
                  <a:lnTo>
                    <a:pt x="178" y="1115"/>
                  </a:lnTo>
                  <a:lnTo>
                    <a:pt x="144" y="1100"/>
                  </a:lnTo>
                  <a:lnTo>
                    <a:pt x="113" y="1081"/>
                  </a:lnTo>
                  <a:lnTo>
                    <a:pt x="85" y="1058"/>
                  </a:lnTo>
                  <a:lnTo>
                    <a:pt x="61" y="1032"/>
                  </a:lnTo>
                  <a:lnTo>
                    <a:pt x="40" y="1001"/>
                  </a:lnTo>
                  <a:lnTo>
                    <a:pt x="22" y="966"/>
                  </a:lnTo>
                  <a:lnTo>
                    <a:pt x="11" y="927"/>
                  </a:lnTo>
                  <a:lnTo>
                    <a:pt x="3" y="884"/>
                  </a:lnTo>
                  <a:lnTo>
                    <a:pt x="0" y="835"/>
                  </a:lnTo>
                  <a:lnTo>
                    <a:pt x="3" y="789"/>
                  </a:lnTo>
                  <a:lnTo>
                    <a:pt x="9" y="747"/>
                  </a:lnTo>
                  <a:lnTo>
                    <a:pt x="20" y="709"/>
                  </a:lnTo>
                  <a:lnTo>
                    <a:pt x="34" y="676"/>
                  </a:lnTo>
                  <a:lnTo>
                    <a:pt x="51" y="647"/>
                  </a:lnTo>
                  <a:lnTo>
                    <a:pt x="71" y="621"/>
                  </a:lnTo>
                  <a:lnTo>
                    <a:pt x="95" y="598"/>
                  </a:lnTo>
                  <a:lnTo>
                    <a:pt x="121" y="580"/>
                  </a:lnTo>
                  <a:lnTo>
                    <a:pt x="148" y="562"/>
                  </a:lnTo>
                  <a:lnTo>
                    <a:pt x="178" y="549"/>
                  </a:lnTo>
                  <a:lnTo>
                    <a:pt x="209" y="536"/>
                  </a:lnTo>
                  <a:lnTo>
                    <a:pt x="241" y="525"/>
                  </a:lnTo>
                  <a:lnTo>
                    <a:pt x="275" y="516"/>
                  </a:lnTo>
                  <a:lnTo>
                    <a:pt x="308" y="507"/>
                  </a:lnTo>
                  <a:lnTo>
                    <a:pt x="343" y="500"/>
                  </a:lnTo>
                  <a:lnTo>
                    <a:pt x="382" y="493"/>
                  </a:lnTo>
                  <a:lnTo>
                    <a:pt x="420" y="486"/>
                  </a:lnTo>
                  <a:lnTo>
                    <a:pt x="456" y="481"/>
                  </a:lnTo>
                  <a:lnTo>
                    <a:pt x="491" y="475"/>
                  </a:lnTo>
                  <a:lnTo>
                    <a:pt x="524" y="470"/>
                  </a:lnTo>
                  <a:lnTo>
                    <a:pt x="555" y="464"/>
                  </a:lnTo>
                  <a:lnTo>
                    <a:pt x="582" y="456"/>
                  </a:lnTo>
                  <a:lnTo>
                    <a:pt x="607" y="448"/>
                  </a:lnTo>
                  <a:lnTo>
                    <a:pt x="629" y="438"/>
                  </a:lnTo>
                  <a:lnTo>
                    <a:pt x="648" y="424"/>
                  </a:lnTo>
                  <a:lnTo>
                    <a:pt x="663" y="408"/>
                  </a:lnTo>
                  <a:lnTo>
                    <a:pt x="674" y="389"/>
                  </a:lnTo>
                  <a:lnTo>
                    <a:pt x="682" y="367"/>
                  </a:lnTo>
                  <a:lnTo>
                    <a:pt x="684" y="341"/>
                  </a:lnTo>
                  <a:lnTo>
                    <a:pt x="682" y="307"/>
                  </a:lnTo>
                  <a:lnTo>
                    <a:pt x="675" y="277"/>
                  </a:lnTo>
                  <a:lnTo>
                    <a:pt x="667" y="252"/>
                  </a:lnTo>
                  <a:lnTo>
                    <a:pt x="654" y="230"/>
                  </a:lnTo>
                  <a:lnTo>
                    <a:pt x="638" y="212"/>
                  </a:lnTo>
                  <a:lnTo>
                    <a:pt x="621" y="197"/>
                  </a:lnTo>
                  <a:lnTo>
                    <a:pt x="601" y="185"/>
                  </a:lnTo>
                  <a:lnTo>
                    <a:pt x="580" y="176"/>
                  </a:lnTo>
                  <a:lnTo>
                    <a:pt x="556" y="169"/>
                  </a:lnTo>
                  <a:lnTo>
                    <a:pt x="532" y="164"/>
                  </a:lnTo>
                  <a:lnTo>
                    <a:pt x="507" y="161"/>
                  </a:lnTo>
                  <a:lnTo>
                    <a:pt x="483" y="159"/>
                  </a:lnTo>
                  <a:lnTo>
                    <a:pt x="459" y="159"/>
                  </a:lnTo>
                  <a:lnTo>
                    <a:pt x="424" y="160"/>
                  </a:lnTo>
                  <a:lnTo>
                    <a:pt x="392" y="162"/>
                  </a:lnTo>
                  <a:lnTo>
                    <a:pt x="361" y="169"/>
                  </a:lnTo>
                  <a:lnTo>
                    <a:pt x="332" y="176"/>
                  </a:lnTo>
                  <a:lnTo>
                    <a:pt x="306" y="187"/>
                  </a:lnTo>
                  <a:lnTo>
                    <a:pt x="282" y="202"/>
                  </a:lnTo>
                  <a:lnTo>
                    <a:pt x="261" y="220"/>
                  </a:lnTo>
                  <a:lnTo>
                    <a:pt x="244" y="241"/>
                  </a:lnTo>
                  <a:lnTo>
                    <a:pt x="229" y="266"/>
                  </a:lnTo>
                  <a:lnTo>
                    <a:pt x="218" y="294"/>
                  </a:lnTo>
                  <a:lnTo>
                    <a:pt x="210" y="328"/>
                  </a:lnTo>
                  <a:lnTo>
                    <a:pt x="206" y="365"/>
                  </a:lnTo>
                  <a:lnTo>
                    <a:pt x="40" y="365"/>
                  </a:lnTo>
                  <a:lnTo>
                    <a:pt x="44" y="313"/>
                  </a:lnTo>
                  <a:lnTo>
                    <a:pt x="52" y="267"/>
                  </a:lnTo>
                  <a:lnTo>
                    <a:pt x="66" y="223"/>
                  </a:lnTo>
                  <a:lnTo>
                    <a:pt x="83" y="185"/>
                  </a:lnTo>
                  <a:lnTo>
                    <a:pt x="105" y="151"/>
                  </a:lnTo>
                  <a:lnTo>
                    <a:pt x="129" y="120"/>
                  </a:lnTo>
                  <a:lnTo>
                    <a:pt x="158" y="94"/>
                  </a:lnTo>
                  <a:lnTo>
                    <a:pt x="189" y="70"/>
                  </a:lnTo>
                  <a:lnTo>
                    <a:pt x="223" y="51"/>
                  </a:lnTo>
                  <a:lnTo>
                    <a:pt x="259" y="35"/>
                  </a:lnTo>
                  <a:lnTo>
                    <a:pt x="297" y="22"/>
                  </a:lnTo>
                  <a:lnTo>
                    <a:pt x="338" y="13"/>
                  </a:lnTo>
                  <a:lnTo>
                    <a:pt x="381" y="5"/>
                  </a:lnTo>
                  <a:lnTo>
                    <a:pt x="424" y="2"/>
                  </a:lnTo>
                  <a:lnTo>
                    <a:pt x="4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Freeform 22"/>
            <p:cNvSpPr>
              <a:spLocks/>
            </p:cNvSpPr>
            <p:nvPr userDrawn="1"/>
          </p:nvSpPr>
          <p:spPr bwMode="auto">
            <a:xfrm>
              <a:off x="8270875" y="4959350"/>
              <a:ext cx="341313" cy="452438"/>
            </a:xfrm>
            <a:custGeom>
              <a:avLst/>
              <a:gdLst>
                <a:gd name="T0" fmla="*/ 487 w 860"/>
                <a:gd name="T1" fmla="*/ 4 h 1142"/>
                <a:gd name="T2" fmla="*/ 603 w 860"/>
                <a:gd name="T3" fmla="*/ 30 h 1142"/>
                <a:gd name="T4" fmla="*/ 700 w 860"/>
                <a:gd name="T5" fmla="*/ 83 h 1142"/>
                <a:gd name="T6" fmla="*/ 771 w 860"/>
                <a:gd name="T7" fmla="*/ 167 h 1142"/>
                <a:gd name="T8" fmla="*/ 810 w 860"/>
                <a:gd name="T9" fmla="*/ 292 h 1142"/>
                <a:gd name="T10" fmla="*/ 642 w 860"/>
                <a:gd name="T11" fmla="*/ 307 h 1142"/>
                <a:gd name="T12" fmla="*/ 600 w 860"/>
                <a:gd name="T13" fmla="*/ 226 h 1142"/>
                <a:gd name="T14" fmla="*/ 529 w 860"/>
                <a:gd name="T15" fmla="*/ 179 h 1142"/>
                <a:gd name="T16" fmla="*/ 443 w 860"/>
                <a:gd name="T17" fmla="*/ 160 h 1142"/>
                <a:gd name="T18" fmla="*/ 358 w 860"/>
                <a:gd name="T19" fmla="*/ 162 h 1142"/>
                <a:gd name="T20" fmla="*/ 280 w 860"/>
                <a:gd name="T21" fmla="*/ 181 h 1142"/>
                <a:gd name="T22" fmla="*/ 220 w 860"/>
                <a:gd name="T23" fmla="*/ 225 h 1142"/>
                <a:gd name="T24" fmla="*/ 198 w 860"/>
                <a:gd name="T25" fmla="*/ 298 h 1142"/>
                <a:gd name="T26" fmla="*/ 220 w 860"/>
                <a:gd name="T27" fmla="*/ 367 h 1142"/>
                <a:gd name="T28" fmla="*/ 279 w 860"/>
                <a:gd name="T29" fmla="*/ 414 h 1142"/>
                <a:gd name="T30" fmla="*/ 363 w 860"/>
                <a:gd name="T31" fmla="*/ 446 h 1142"/>
                <a:gd name="T32" fmla="*/ 462 w 860"/>
                <a:gd name="T33" fmla="*/ 471 h 1142"/>
                <a:gd name="T34" fmla="*/ 564 w 860"/>
                <a:gd name="T35" fmla="*/ 496 h 1142"/>
                <a:gd name="T36" fmla="*/ 667 w 860"/>
                <a:gd name="T37" fmla="*/ 530 h 1142"/>
                <a:gd name="T38" fmla="*/ 756 w 860"/>
                <a:gd name="T39" fmla="*/ 578 h 1142"/>
                <a:gd name="T40" fmla="*/ 824 w 860"/>
                <a:gd name="T41" fmla="*/ 651 h 1142"/>
                <a:gd name="T42" fmla="*/ 857 w 860"/>
                <a:gd name="T43" fmla="*/ 754 h 1142"/>
                <a:gd name="T44" fmla="*/ 850 w 860"/>
                <a:gd name="T45" fmla="*/ 887 h 1142"/>
                <a:gd name="T46" fmla="*/ 801 w 860"/>
                <a:gd name="T47" fmla="*/ 992 h 1142"/>
                <a:gd name="T48" fmla="*/ 722 w 860"/>
                <a:gd name="T49" fmla="*/ 1067 h 1142"/>
                <a:gd name="T50" fmla="*/ 620 w 860"/>
                <a:gd name="T51" fmla="*/ 1114 h 1142"/>
                <a:gd name="T52" fmla="*/ 506 w 860"/>
                <a:gd name="T53" fmla="*/ 1138 h 1142"/>
                <a:gd name="T54" fmla="*/ 383 w 860"/>
                <a:gd name="T55" fmla="*/ 1140 h 1142"/>
                <a:gd name="T56" fmla="*/ 258 w 860"/>
                <a:gd name="T57" fmla="*/ 1119 h 1142"/>
                <a:gd name="T58" fmla="*/ 148 w 860"/>
                <a:gd name="T59" fmla="*/ 1069 h 1142"/>
                <a:gd name="T60" fmla="*/ 65 w 860"/>
                <a:gd name="T61" fmla="*/ 988 h 1142"/>
                <a:gd name="T62" fmla="*/ 13 w 860"/>
                <a:gd name="T63" fmla="*/ 871 h 1142"/>
                <a:gd name="T64" fmla="*/ 167 w 860"/>
                <a:gd name="T65" fmla="*/ 773 h 1142"/>
                <a:gd name="T66" fmla="*/ 192 w 860"/>
                <a:gd name="T67" fmla="*/ 872 h 1142"/>
                <a:gd name="T68" fmla="*/ 253 w 860"/>
                <a:gd name="T69" fmla="*/ 939 h 1142"/>
                <a:gd name="T70" fmla="*/ 339 w 860"/>
                <a:gd name="T71" fmla="*/ 973 h 1142"/>
                <a:gd name="T72" fmla="*/ 438 w 860"/>
                <a:gd name="T73" fmla="*/ 983 h 1142"/>
                <a:gd name="T74" fmla="*/ 514 w 860"/>
                <a:gd name="T75" fmla="*/ 978 h 1142"/>
                <a:gd name="T76" fmla="*/ 588 w 860"/>
                <a:gd name="T77" fmla="*/ 958 h 1142"/>
                <a:gd name="T78" fmla="*/ 648 w 860"/>
                <a:gd name="T79" fmla="*/ 919 h 1142"/>
                <a:gd name="T80" fmla="*/ 681 w 860"/>
                <a:gd name="T81" fmla="*/ 850 h 1142"/>
                <a:gd name="T82" fmla="*/ 672 w 860"/>
                <a:gd name="T83" fmla="*/ 764 h 1142"/>
                <a:gd name="T84" fmla="*/ 620 w 860"/>
                <a:gd name="T85" fmla="*/ 704 h 1142"/>
                <a:gd name="T86" fmla="*/ 534 w 860"/>
                <a:gd name="T87" fmla="*/ 664 h 1142"/>
                <a:gd name="T88" fmla="*/ 428 w 860"/>
                <a:gd name="T89" fmla="*/ 636 h 1142"/>
                <a:gd name="T90" fmla="*/ 317 w 860"/>
                <a:gd name="T91" fmla="*/ 610 h 1142"/>
                <a:gd name="T92" fmla="*/ 215 w 860"/>
                <a:gd name="T93" fmla="*/ 576 h 1142"/>
                <a:gd name="T94" fmla="*/ 126 w 860"/>
                <a:gd name="T95" fmla="*/ 527 h 1142"/>
                <a:gd name="T96" fmla="*/ 59 w 860"/>
                <a:gd name="T97" fmla="*/ 456 h 1142"/>
                <a:gd name="T98" fmla="*/ 24 w 860"/>
                <a:gd name="T99" fmla="*/ 353 h 1142"/>
                <a:gd name="T100" fmla="*/ 31 w 860"/>
                <a:gd name="T101" fmla="*/ 230 h 1142"/>
                <a:gd name="T102" fmla="*/ 80 w 860"/>
                <a:gd name="T103" fmla="*/ 132 h 1142"/>
                <a:gd name="T104" fmla="*/ 159 w 860"/>
                <a:gd name="T105" fmla="*/ 64 h 1142"/>
                <a:gd name="T106" fmla="*/ 258 w 860"/>
                <a:gd name="T107" fmla="*/ 20 h 1142"/>
                <a:gd name="T108" fmla="*/ 363 w 860"/>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1142">
                  <a:moveTo>
                    <a:pt x="399" y="0"/>
                  </a:moveTo>
                  <a:lnTo>
                    <a:pt x="443" y="2"/>
                  </a:lnTo>
                  <a:lnTo>
                    <a:pt x="487" y="4"/>
                  </a:lnTo>
                  <a:lnTo>
                    <a:pt x="528" y="10"/>
                  </a:lnTo>
                  <a:lnTo>
                    <a:pt x="566" y="19"/>
                  </a:lnTo>
                  <a:lnTo>
                    <a:pt x="603" y="30"/>
                  </a:lnTo>
                  <a:lnTo>
                    <a:pt x="638" y="44"/>
                  </a:lnTo>
                  <a:lnTo>
                    <a:pt x="671" y="61"/>
                  </a:lnTo>
                  <a:lnTo>
                    <a:pt x="700" y="83"/>
                  </a:lnTo>
                  <a:lnTo>
                    <a:pt x="727" y="108"/>
                  </a:lnTo>
                  <a:lnTo>
                    <a:pt x="750" y="135"/>
                  </a:lnTo>
                  <a:lnTo>
                    <a:pt x="771" y="167"/>
                  </a:lnTo>
                  <a:lnTo>
                    <a:pt x="787" y="205"/>
                  </a:lnTo>
                  <a:lnTo>
                    <a:pt x="800" y="246"/>
                  </a:lnTo>
                  <a:lnTo>
                    <a:pt x="810" y="292"/>
                  </a:lnTo>
                  <a:lnTo>
                    <a:pt x="815" y="342"/>
                  </a:lnTo>
                  <a:lnTo>
                    <a:pt x="648" y="342"/>
                  </a:lnTo>
                  <a:lnTo>
                    <a:pt x="642" y="307"/>
                  </a:lnTo>
                  <a:lnTo>
                    <a:pt x="632" y="276"/>
                  </a:lnTo>
                  <a:lnTo>
                    <a:pt x="618" y="248"/>
                  </a:lnTo>
                  <a:lnTo>
                    <a:pt x="600" y="226"/>
                  </a:lnTo>
                  <a:lnTo>
                    <a:pt x="579" y="206"/>
                  </a:lnTo>
                  <a:lnTo>
                    <a:pt x="555" y="191"/>
                  </a:lnTo>
                  <a:lnTo>
                    <a:pt x="529" y="179"/>
                  </a:lnTo>
                  <a:lnTo>
                    <a:pt x="501" y="170"/>
                  </a:lnTo>
                  <a:lnTo>
                    <a:pt x="473" y="164"/>
                  </a:lnTo>
                  <a:lnTo>
                    <a:pt x="443" y="160"/>
                  </a:lnTo>
                  <a:lnTo>
                    <a:pt x="413" y="159"/>
                  </a:lnTo>
                  <a:lnTo>
                    <a:pt x="386" y="160"/>
                  </a:lnTo>
                  <a:lnTo>
                    <a:pt x="358" y="162"/>
                  </a:lnTo>
                  <a:lnTo>
                    <a:pt x="331" y="166"/>
                  </a:lnTo>
                  <a:lnTo>
                    <a:pt x="304" y="172"/>
                  </a:lnTo>
                  <a:lnTo>
                    <a:pt x="280" y="181"/>
                  </a:lnTo>
                  <a:lnTo>
                    <a:pt x="256" y="193"/>
                  </a:lnTo>
                  <a:lnTo>
                    <a:pt x="238" y="207"/>
                  </a:lnTo>
                  <a:lnTo>
                    <a:pt x="220" y="225"/>
                  </a:lnTo>
                  <a:lnTo>
                    <a:pt x="208" y="246"/>
                  </a:lnTo>
                  <a:lnTo>
                    <a:pt x="200" y="269"/>
                  </a:lnTo>
                  <a:lnTo>
                    <a:pt x="198" y="298"/>
                  </a:lnTo>
                  <a:lnTo>
                    <a:pt x="200" y="324"/>
                  </a:lnTo>
                  <a:lnTo>
                    <a:pt x="208" y="347"/>
                  </a:lnTo>
                  <a:lnTo>
                    <a:pt x="220" y="367"/>
                  </a:lnTo>
                  <a:lnTo>
                    <a:pt x="237" y="384"/>
                  </a:lnTo>
                  <a:lnTo>
                    <a:pt x="256" y="400"/>
                  </a:lnTo>
                  <a:lnTo>
                    <a:pt x="279" y="414"/>
                  </a:lnTo>
                  <a:lnTo>
                    <a:pt x="305" y="426"/>
                  </a:lnTo>
                  <a:lnTo>
                    <a:pt x="334" y="436"/>
                  </a:lnTo>
                  <a:lnTo>
                    <a:pt x="363" y="446"/>
                  </a:lnTo>
                  <a:lnTo>
                    <a:pt x="396" y="455"/>
                  </a:lnTo>
                  <a:lnTo>
                    <a:pt x="428" y="464"/>
                  </a:lnTo>
                  <a:lnTo>
                    <a:pt x="462" y="471"/>
                  </a:lnTo>
                  <a:lnTo>
                    <a:pt x="495" y="479"/>
                  </a:lnTo>
                  <a:lnTo>
                    <a:pt x="529" y="488"/>
                  </a:lnTo>
                  <a:lnTo>
                    <a:pt x="564" y="496"/>
                  </a:lnTo>
                  <a:lnTo>
                    <a:pt x="600" y="506"/>
                  </a:lnTo>
                  <a:lnTo>
                    <a:pt x="633" y="517"/>
                  </a:lnTo>
                  <a:lnTo>
                    <a:pt x="667" y="530"/>
                  </a:lnTo>
                  <a:lnTo>
                    <a:pt x="699" y="544"/>
                  </a:lnTo>
                  <a:lnTo>
                    <a:pt x="729" y="560"/>
                  </a:lnTo>
                  <a:lnTo>
                    <a:pt x="756" y="578"/>
                  </a:lnTo>
                  <a:lnTo>
                    <a:pt x="781" y="600"/>
                  </a:lnTo>
                  <a:lnTo>
                    <a:pt x="804" y="623"/>
                  </a:lnTo>
                  <a:lnTo>
                    <a:pt x="824" y="651"/>
                  </a:lnTo>
                  <a:lnTo>
                    <a:pt x="838" y="682"/>
                  </a:lnTo>
                  <a:lnTo>
                    <a:pt x="850" y="717"/>
                  </a:lnTo>
                  <a:lnTo>
                    <a:pt x="857" y="754"/>
                  </a:lnTo>
                  <a:lnTo>
                    <a:pt x="860" y="798"/>
                  </a:lnTo>
                  <a:lnTo>
                    <a:pt x="857" y="844"/>
                  </a:lnTo>
                  <a:lnTo>
                    <a:pt x="850" y="887"/>
                  </a:lnTo>
                  <a:lnTo>
                    <a:pt x="837" y="926"/>
                  </a:lnTo>
                  <a:lnTo>
                    <a:pt x="821" y="961"/>
                  </a:lnTo>
                  <a:lnTo>
                    <a:pt x="801" y="992"/>
                  </a:lnTo>
                  <a:lnTo>
                    <a:pt x="778" y="1021"/>
                  </a:lnTo>
                  <a:lnTo>
                    <a:pt x="750" y="1046"/>
                  </a:lnTo>
                  <a:lnTo>
                    <a:pt x="722" y="1067"/>
                  </a:lnTo>
                  <a:lnTo>
                    <a:pt x="689" y="1086"/>
                  </a:lnTo>
                  <a:lnTo>
                    <a:pt x="656" y="1100"/>
                  </a:lnTo>
                  <a:lnTo>
                    <a:pt x="620" y="1114"/>
                  </a:lnTo>
                  <a:lnTo>
                    <a:pt x="582" y="1124"/>
                  </a:lnTo>
                  <a:lnTo>
                    <a:pt x="545" y="1132"/>
                  </a:lnTo>
                  <a:lnTo>
                    <a:pt x="506" y="1138"/>
                  </a:lnTo>
                  <a:lnTo>
                    <a:pt x="468" y="1140"/>
                  </a:lnTo>
                  <a:lnTo>
                    <a:pt x="429" y="1142"/>
                  </a:lnTo>
                  <a:lnTo>
                    <a:pt x="383" y="1140"/>
                  </a:lnTo>
                  <a:lnTo>
                    <a:pt x="340" y="1137"/>
                  </a:lnTo>
                  <a:lnTo>
                    <a:pt x="297" y="1129"/>
                  </a:lnTo>
                  <a:lnTo>
                    <a:pt x="258" y="1119"/>
                  </a:lnTo>
                  <a:lnTo>
                    <a:pt x="219" y="1105"/>
                  </a:lnTo>
                  <a:lnTo>
                    <a:pt x="183" y="1089"/>
                  </a:lnTo>
                  <a:lnTo>
                    <a:pt x="148" y="1069"/>
                  </a:lnTo>
                  <a:lnTo>
                    <a:pt x="117" y="1046"/>
                  </a:lnTo>
                  <a:lnTo>
                    <a:pt x="90" y="1020"/>
                  </a:lnTo>
                  <a:lnTo>
                    <a:pt x="65" y="988"/>
                  </a:lnTo>
                  <a:lnTo>
                    <a:pt x="44" y="953"/>
                  </a:lnTo>
                  <a:lnTo>
                    <a:pt x="26" y="915"/>
                  </a:lnTo>
                  <a:lnTo>
                    <a:pt x="13" y="871"/>
                  </a:lnTo>
                  <a:lnTo>
                    <a:pt x="4" y="824"/>
                  </a:lnTo>
                  <a:lnTo>
                    <a:pt x="0" y="773"/>
                  </a:lnTo>
                  <a:lnTo>
                    <a:pt x="167" y="773"/>
                  </a:lnTo>
                  <a:lnTo>
                    <a:pt x="171" y="810"/>
                  </a:lnTo>
                  <a:lnTo>
                    <a:pt x="179" y="844"/>
                  </a:lnTo>
                  <a:lnTo>
                    <a:pt x="192" y="872"/>
                  </a:lnTo>
                  <a:lnTo>
                    <a:pt x="209" y="899"/>
                  </a:lnTo>
                  <a:lnTo>
                    <a:pt x="229" y="920"/>
                  </a:lnTo>
                  <a:lnTo>
                    <a:pt x="253" y="939"/>
                  </a:lnTo>
                  <a:lnTo>
                    <a:pt x="280" y="952"/>
                  </a:lnTo>
                  <a:lnTo>
                    <a:pt x="309" y="965"/>
                  </a:lnTo>
                  <a:lnTo>
                    <a:pt x="339" y="973"/>
                  </a:lnTo>
                  <a:lnTo>
                    <a:pt x="371" y="978"/>
                  </a:lnTo>
                  <a:lnTo>
                    <a:pt x="404" y="982"/>
                  </a:lnTo>
                  <a:lnTo>
                    <a:pt x="438" y="983"/>
                  </a:lnTo>
                  <a:lnTo>
                    <a:pt x="463" y="983"/>
                  </a:lnTo>
                  <a:lnTo>
                    <a:pt x="489" y="981"/>
                  </a:lnTo>
                  <a:lnTo>
                    <a:pt x="514" y="978"/>
                  </a:lnTo>
                  <a:lnTo>
                    <a:pt x="540" y="973"/>
                  </a:lnTo>
                  <a:lnTo>
                    <a:pt x="565" y="967"/>
                  </a:lnTo>
                  <a:lnTo>
                    <a:pt x="588" y="958"/>
                  </a:lnTo>
                  <a:lnTo>
                    <a:pt x="611" y="947"/>
                  </a:lnTo>
                  <a:lnTo>
                    <a:pt x="631" y="935"/>
                  </a:lnTo>
                  <a:lnTo>
                    <a:pt x="648" y="919"/>
                  </a:lnTo>
                  <a:lnTo>
                    <a:pt x="663" y="899"/>
                  </a:lnTo>
                  <a:lnTo>
                    <a:pt x="674" y="876"/>
                  </a:lnTo>
                  <a:lnTo>
                    <a:pt x="681" y="850"/>
                  </a:lnTo>
                  <a:lnTo>
                    <a:pt x="683" y="821"/>
                  </a:lnTo>
                  <a:lnTo>
                    <a:pt x="681" y="790"/>
                  </a:lnTo>
                  <a:lnTo>
                    <a:pt x="672" y="764"/>
                  </a:lnTo>
                  <a:lnTo>
                    <a:pt x="659" y="742"/>
                  </a:lnTo>
                  <a:lnTo>
                    <a:pt x="641" y="722"/>
                  </a:lnTo>
                  <a:lnTo>
                    <a:pt x="620" y="704"/>
                  </a:lnTo>
                  <a:lnTo>
                    <a:pt x="595" y="689"/>
                  </a:lnTo>
                  <a:lnTo>
                    <a:pt x="566" y="676"/>
                  </a:lnTo>
                  <a:lnTo>
                    <a:pt x="534" y="664"/>
                  </a:lnTo>
                  <a:lnTo>
                    <a:pt x="500" y="654"/>
                  </a:lnTo>
                  <a:lnTo>
                    <a:pt x="465" y="644"/>
                  </a:lnTo>
                  <a:lnTo>
                    <a:pt x="428" y="636"/>
                  </a:lnTo>
                  <a:lnTo>
                    <a:pt x="391" y="627"/>
                  </a:lnTo>
                  <a:lnTo>
                    <a:pt x="352" y="618"/>
                  </a:lnTo>
                  <a:lnTo>
                    <a:pt x="317" y="610"/>
                  </a:lnTo>
                  <a:lnTo>
                    <a:pt x="283" y="600"/>
                  </a:lnTo>
                  <a:lnTo>
                    <a:pt x="248" y="588"/>
                  </a:lnTo>
                  <a:lnTo>
                    <a:pt x="215" y="576"/>
                  </a:lnTo>
                  <a:lnTo>
                    <a:pt x="183" y="562"/>
                  </a:lnTo>
                  <a:lnTo>
                    <a:pt x="153" y="546"/>
                  </a:lnTo>
                  <a:lnTo>
                    <a:pt x="126" y="527"/>
                  </a:lnTo>
                  <a:lnTo>
                    <a:pt x="100" y="506"/>
                  </a:lnTo>
                  <a:lnTo>
                    <a:pt x="77" y="483"/>
                  </a:lnTo>
                  <a:lnTo>
                    <a:pt x="59" y="456"/>
                  </a:lnTo>
                  <a:lnTo>
                    <a:pt x="43" y="425"/>
                  </a:lnTo>
                  <a:lnTo>
                    <a:pt x="31" y="392"/>
                  </a:lnTo>
                  <a:lnTo>
                    <a:pt x="24" y="353"/>
                  </a:lnTo>
                  <a:lnTo>
                    <a:pt x="21" y="311"/>
                  </a:lnTo>
                  <a:lnTo>
                    <a:pt x="24" y="268"/>
                  </a:lnTo>
                  <a:lnTo>
                    <a:pt x="31" y="230"/>
                  </a:lnTo>
                  <a:lnTo>
                    <a:pt x="44" y="193"/>
                  </a:lnTo>
                  <a:lnTo>
                    <a:pt x="60" y="161"/>
                  </a:lnTo>
                  <a:lnTo>
                    <a:pt x="80" y="132"/>
                  </a:lnTo>
                  <a:lnTo>
                    <a:pt x="103" y="106"/>
                  </a:lnTo>
                  <a:lnTo>
                    <a:pt x="130" y="84"/>
                  </a:lnTo>
                  <a:lnTo>
                    <a:pt x="159" y="64"/>
                  </a:lnTo>
                  <a:lnTo>
                    <a:pt x="191" y="46"/>
                  </a:lnTo>
                  <a:lnTo>
                    <a:pt x="223" y="32"/>
                  </a:lnTo>
                  <a:lnTo>
                    <a:pt x="258" y="20"/>
                  </a:lnTo>
                  <a:lnTo>
                    <a:pt x="292" y="12"/>
                  </a:lnTo>
                  <a:lnTo>
                    <a:pt x="329" y="5"/>
                  </a:lnTo>
                  <a:lnTo>
                    <a:pt x="363"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Freeform 23"/>
            <p:cNvSpPr>
              <a:spLocks/>
            </p:cNvSpPr>
            <p:nvPr userDrawn="1"/>
          </p:nvSpPr>
          <p:spPr bwMode="auto">
            <a:xfrm>
              <a:off x="7050088" y="5060950"/>
              <a:ext cx="434975" cy="482600"/>
            </a:xfrm>
            <a:custGeom>
              <a:avLst/>
              <a:gdLst>
                <a:gd name="T0" fmla="*/ 622 w 1095"/>
                <a:gd name="T1" fmla="*/ 0 h 1217"/>
                <a:gd name="T2" fmla="*/ 664 w 1095"/>
                <a:gd name="T3" fmla="*/ 17 h 1217"/>
                <a:gd name="T4" fmla="*/ 710 w 1095"/>
                <a:gd name="T5" fmla="*/ 68 h 1217"/>
                <a:gd name="T6" fmla="*/ 947 w 1095"/>
                <a:gd name="T7" fmla="*/ 356 h 1217"/>
                <a:gd name="T8" fmla="*/ 1027 w 1095"/>
                <a:gd name="T9" fmla="*/ 472 h 1217"/>
                <a:gd name="T10" fmla="*/ 1075 w 1095"/>
                <a:gd name="T11" fmla="*/ 584 h 1217"/>
                <a:gd name="T12" fmla="*/ 1095 w 1095"/>
                <a:gd name="T13" fmla="*/ 691 h 1217"/>
                <a:gd name="T14" fmla="*/ 1090 w 1095"/>
                <a:gd name="T15" fmla="*/ 791 h 1217"/>
                <a:gd name="T16" fmla="*/ 1064 w 1095"/>
                <a:gd name="T17" fmla="*/ 884 h 1217"/>
                <a:gd name="T18" fmla="*/ 1020 w 1095"/>
                <a:gd name="T19" fmla="*/ 967 h 1217"/>
                <a:gd name="T20" fmla="*/ 961 w 1095"/>
                <a:gd name="T21" fmla="*/ 1040 h 1217"/>
                <a:gd name="T22" fmla="*/ 893 w 1095"/>
                <a:gd name="T23" fmla="*/ 1101 h 1217"/>
                <a:gd name="T24" fmla="*/ 817 w 1095"/>
                <a:gd name="T25" fmla="*/ 1151 h 1217"/>
                <a:gd name="T26" fmla="*/ 737 w 1095"/>
                <a:gd name="T27" fmla="*/ 1186 h 1217"/>
                <a:gd name="T28" fmla="*/ 629 w 1095"/>
                <a:gd name="T29" fmla="*/ 1211 h 1217"/>
                <a:gd name="T30" fmla="*/ 497 w 1095"/>
                <a:gd name="T31" fmla="*/ 1217 h 1217"/>
                <a:gd name="T32" fmla="*/ 374 w 1095"/>
                <a:gd name="T33" fmla="*/ 1196 h 1217"/>
                <a:gd name="T34" fmla="*/ 261 w 1095"/>
                <a:gd name="T35" fmla="*/ 1152 h 1217"/>
                <a:gd name="T36" fmla="*/ 163 w 1095"/>
                <a:gd name="T37" fmla="*/ 1087 h 1217"/>
                <a:gd name="T38" fmla="*/ 82 w 1095"/>
                <a:gd name="T39" fmla="*/ 1005 h 1217"/>
                <a:gd name="T40" fmla="*/ 22 w 1095"/>
                <a:gd name="T41" fmla="*/ 908 h 1217"/>
                <a:gd name="T42" fmla="*/ 25 w 1095"/>
                <a:gd name="T43" fmla="*/ 889 h 1217"/>
                <a:gd name="T44" fmla="*/ 89 w 1095"/>
                <a:gd name="T45" fmla="*/ 947 h 1217"/>
                <a:gd name="T46" fmla="*/ 169 w 1095"/>
                <a:gd name="T47" fmla="*/ 989 h 1217"/>
                <a:gd name="T48" fmla="*/ 258 w 1095"/>
                <a:gd name="T49" fmla="*/ 1016 h 1217"/>
                <a:gd name="T50" fmla="*/ 353 w 1095"/>
                <a:gd name="T51" fmla="*/ 1026 h 1217"/>
                <a:gd name="T52" fmla="*/ 446 w 1095"/>
                <a:gd name="T53" fmla="*/ 1023 h 1217"/>
                <a:gd name="T54" fmla="*/ 534 w 1095"/>
                <a:gd name="T55" fmla="*/ 1001 h 1217"/>
                <a:gd name="T56" fmla="*/ 612 w 1095"/>
                <a:gd name="T57" fmla="*/ 965 h 1217"/>
                <a:gd name="T58" fmla="*/ 695 w 1095"/>
                <a:gd name="T59" fmla="*/ 901 h 1217"/>
                <a:gd name="T60" fmla="*/ 757 w 1095"/>
                <a:gd name="T61" fmla="*/ 826 h 1217"/>
                <a:gd name="T62" fmla="*/ 796 w 1095"/>
                <a:gd name="T63" fmla="*/ 744 h 1217"/>
                <a:gd name="T64" fmla="*/ 811 w 1095"/>
                <a:gd name="T65" fmla="*/ 656 h 1217"/>
                <a:gd name="T66" fmla="*/ 799 w 1095"/>
                <a:gd name="T67" fmla="*/ 568 h 1217"/>
                <a:gd name="T68" fmla="*/ 761 w 1095"/>
                <a:gd name="T69" fmla="*/ 481 h 1217"/>
                <a:gd name="T70" fmla="*/ 729 w 1095"/>
                <a:gd name="T71" fmla="*/ 436 h 1217"/>
                <a:gd name="T72" fmla="*/ 714 w 1095"/>
                <a:gd name="T73" fmla="*/ 418 h 1217"/>
                <a:gd name="T74" fmla="*/ 686 w 1095"/>
                <a:gd name="T75" fmla="*/ 386 h 1217"/>
                <a:gd name="T76" fmla="*/ 651 w 1095"/>
                <a:gd name="T77" fmla="*/ 342 h 1217"/>
                <a:gd name="T78" fmla="*/ 610 w 1095"/>
                <a:gd name="T79" fmla="*/ 293 h 1217"/>
                <a:gd name="T80" fmla="*/ 567 w 1095"/>
                <a:gd name="T81" fmla="*/ 240 h 1217"/>
                <a:gd name="T82" fmla="*/ 525 w 1095"/>
                <a:gd name="T83" fmla="*/ 189 h 1217"/>
                <a:gd name="T84" fmla="*/ 521 w 1095"/>
                <a:gd name="T85" fmla="*/ 185 h 1217"/>
                <a:gd name="T86" fmla="*/ 515 w 1095"/>
                <a:gd name="T87" fmla="*/ 178 h 1217"/>
                <a:gd name="T88" fmla="*/ 512 w 1095"/>
                <a:gd name="T89" fmla="*/ 175 h 1217"/>
                <a:gd name="T90" fmla="*/ 492 w 1095"/>
                <a:gd name="T91" fmla="*/ 132 h 1217"/>
                <a:gd name="T92" fmla="*/ 495 w 1095"/>
                <a:gd name="T93" fmla="*/ 87 h 1217"/>
                <a:gd name="T94" fmla="*/ 517 w 1095"/>
                <a:gd name="T95" fmla="*/ 45 h 1217"/>
                <a:gd name="T96" fmla="*/ 556 w 1095"/>
                <a:gd name="T97" fmla="*/ 13 h 1217"/>
                <a:gd name="T98" fmla="*/ 599 w 1095"/>
                <a:gd name="T9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17">
                  <a:moveTo>
                    <a:pt x="599" y="0"/>
                  </a:moveTo>
                  <a:lnTo>
                    <a:pt x="622" y="0"/>
                  </a:lnTo>
                  <a:lnTo>
                    <a:pt x="644" y="6"/>
                  </a:lnTo>
                  <a:lnTo>
                    <a:pt x="664" y="17"/>
                  </a:lnTo>
                  <a:lnTo>
                    <a:pt x="681" y="35"/>
                  </a:lnTo>
                  <a:lnTo>
                    <a:pt x="710" y="68"/>
                  </a:lnTo>
                  <a:lnTo>
                    <a:pt x="694" y="50"/>
                  </a:lnTo>
                  <a:lnTo>
                    <a:pt x="947" y="356"/>
                  </a:lnTo>
                  <a:lnTo>
                    <a:pt x="991" y="415"/>
                  </a:lnTo>
                  <a:lnTo>
                    <a:pt x="1027" y="472"/>
                  </a:lnTo>
                  <a:lnTo>
                    <a:pt x="1054" y="529"/>
                  </a:lnTo>
                  <a:lnTo>
                    <a:pt x="1075" y="584"/>
                  </a:lnTo>
                  <a:lnTo>
                    <a:pt x="1088" y="639"/>
                  </a:lnTo>
                  <a:lnTo>
                    <a:pt x="1095" y="691"/>
                  </a:lnTo>
                  <a:lnTo>
                    <a:pt x="1095" y="742"/>
                  </a:lnTo>
                  <a:lnTo>
                    <a:pt x="1090" y="791"/>
                  </a:lnTo>
                  <a:lnTo>
                    <a:pt x="1079" y="838"/>
                  </a:lnTo>
                  <a:lnTo>
                    <a:pt x="1064" y="884"/>
                  </a:lnTo>
                  <a:lnTo>
                    <a:pt x="1043" y="927"/>
                  </a:lnTo>
                  <a:lnTo>
                    <a:pt x="1020" y="967"/>
                  </a:lnTo>
                  <a:lnTo>
                    <a:pt x="992" y="1005"/>
                  </a:lnTo>
                  <a:lnTo>
                    <a:pt x="961" y="1040"/>
                  </a:lnTo>
                  <a:lnTo>
                    <a:pt x="929" y="1072"/>
                  </a:lnTo>
                  <a:lnTo>
                    <a:pt x="893" y="1101"/>
                  </a:lnTo>
                  <a:lnTo>
                    <a:pt x="855" y="1127"/>
                  </a:lnTo>
                  <a:lnTo>
                    <a:pt x="817" y="1151"/>
                  </a:lnTo>
                  <a:lnTo>
                    <a:pt x="777" y="1170"/>
                  </a:lnTo>
                  <a:lnTo>
                    <a:pt x="737" y="1186"/>
                  </a:lnTo>
                  <a:lnTo>
                    <a:pt x="697" y="1197"/>
                  </a:lnTo>
                  <a:lnTo>
                    <a:pt x="629" y="1211"/>
                  </a:lnTo>
                  <a:lnTo>
                    <a:pt x="563" y="1217"/>
                  </a:lnTo>
                  <a:lnTo>
                    <a:pt x="497" y="1217"/>
                  </a:lnTo>
                  <a:lnTo>
                    <a:pt x="434" y="1210"/>
                  </a:lnTo>
                  <a:lnTo>
                    <a:pt x="374" y="1196"/>
                  </a:lnTo>
                  <a:lnTo>
                    <a:pt x="316" y="1177"/>
                  </a:lnTo>
                  <a:lnTo>
                    <a:pt x="261" y="1152"/>
                  </a:lnTo>
                  <a:lnTo>
                    <a:pt x="210" y="1122"/>
                  </a:lnTo>
                  <a:lnTo>
                    <a:pt x="163" y="1087"/>
                  </a:lnTo>
                  <a:lnTo>
                    <a:pt x="120" y="1049"/>
                  </a:lnTo>
                  <a:lnTo>
                    <a:pt x="82" y="1005"/>
                  </a:lnTo>
                  <a:lnTo>
                    <a:pt x="49" y="959"/>
                  </a:lnTo>
                  <a:lnTo>
                    <a:pt x="22" y="908"/>
                  </a:lnTo>
                  <a:lnTo>
                    <a:pt x="0" y="854"/>
                  </a:lnTo>
                  <a:lnTo>
                    <a:pt x="25" y="889"/>
                  </a:lnTo>
                  <a:lnTo>
                    <a:pt x="56" y="920"/>
                  </a:lnTo>
                  <a:lnTo>
                    <a:pt x="89" y="947"/>
                  </a:lnTo>
                  <a:lnTo>
                    <a:pt x="128" y="970"/>
                  </a:lnTo>
                  <a:lnTo>
                    <a:pt x="169" y="989"/>
                  </a:lnTo>
                  <a:lnTo>
                    <a:pt x="212" y="1004"/>
                  </a:lnTo>
                  <a:lnTo>
                    <a:pt x="258" y="1016"/>
                  </a:lnTo>
                  <a:lnTo>
                    <a:pt x="306" y="1024"/>
                  </a:lnTo>
                  <a:lnTo>
                    <a:pt x="353" y="1026"/>
                  </a:lnTo>
                  <a:lnTo>
                    <a:pt x="400" y="1026"/>
                  </a:lnTo>
                  <a:lnTo>
                    <a:pt x="446" y="1023"/>
                  </a:lnTo>
                  <a:lnTo>
                    <a:pt x="491" y="1014"/>
                  </a:lnTo>
                  <a:lnTo>
                    <a:pt x="534" y="1001"/>
                  </a:lnTo>
                  <a:lnTo>
                    <a:pt x="576" y="985"/>
                  </a:lnTo>
                  <a:lnTo>
                    <a:pt x="612" y="965"/>
                  </a:lnTo>
                  <a:lnTo>
                    <a:pt x="656" y="934"/>
                  </a:lnTo>
                  <a:lnTo>
                    <a:pt x="695" y="901"/>
                  </a:lnTo>
                  <a:lnTo>
                    <a:pt x="729" y="864"/>
                  </a:lnTo>
                  <a:lnTo>
                    <a:pt x="757" y="826"/>
                  </a:lnTo>
                  <a:lnTo>
                    <a:pt x="779" y="786"/>
                  </a:lnTo>
                  <a:lnTo>
                    <a:pt x="796" y="744"/>
                  </a:lnTo>
                  <a:lnTo>
                    <a:pt x="807" y="700"/>
                  </a:lnTo>
                  <a:lnTo>
                    <a:pt x="811" y="656"/>
                  </a:lnTo>
                  <a:lnTo>
                    <a:pt x="809" y="613"/>
                  </a:lnTo>
                  <a:lnTo>
                    <a:pt x="799" y="568"/>
                  </a:lnTo>
                  <a:lnTo>
                    <a:pt x="784" y="524"/>
                  </a:lnTo>
                  <a:lnTo>
                    <a:pt x="761" y="481"/>
                  </a:lnTo>
                  <a:lnTo>
                    <a:pt x="731" y="438"/>
                  </a:lnTo>
                  <a:lnTo>
                    <a:pt x="729" y="436"/>
                  </a:lnTo>
                  <a:lnTo>
                    <a:pt x="724" y="430"/>
                  </a:lnTo>
                  <a:lnTo>
                    <a:pt x="714" y="418"/>
                  </a:lnTo>
                  <a:lnTo>
                    <a:pt x="701" y="403"/>
                  </a:lnTo>
                  <a:lnTo>
                    <a:pt x="686" y="386"/>
                  </a:lnTo>
                  <a:lnTo>
                    <a:pt x="670" y="365"/>
                  </a:lnTo>
                  <a:lnTo>
                    <a:pt x="651" y="342"/>
                  </a:lnTo>
                  <a:lnTo>
                    <a:pt x="631" y="319"/>
                  </a:lnTo>
                  <a:lnTo>
                    <a:pt x="610" y="293"/>
                  </a:lnTo>
                  <a:lnTo>
                    <a:pt x="588" y="266"/>
                  </a:lnTo>
                  <a:lnTo>
                    <a:pt x="567" y="240"/>
                  </a:lnTo>
                  <a:lnTo>
                    <a:pt x="544" y="215"/>
                  </a:lnTo>
                  <a:lnTo>
                    <a:pt x="525" y="189"/>
                  </a:lnTo>
                  <a:lnTo>
                    <a:pt x="525" y="190"/>
                  </a:lnTo>
                  <a:lnTo>
                    <a:pt x="521" y="185"/>
                  </a:lnTo>
                  <a:lnTo>
                    <a:pt x="517" y="182"/>
                  </a:lnTo>
                  <a:lnTo>
                    <a:pt x="515" y="178"/>
                  </a:lnTo>
                  <a:lnTo>
                    <a:pt x="513" y="177"/>
                  </a:lnTo>
                  <a:lnTo>
                    <a:pt x="512" y="175"/>
                  </a:lnTo>
                  <a:lnTo>
                    <a:pt x="500" y="154"/>
                  </a:lnTo>
                  <a:lnTo>
                    <a:pt x="492" y="132"/>
                  </a:lnTo>
                  <a:lnTo>
                    <a:pt x="491" y="109"/>
                  </a:lnTo>
                  <a:lnTo>
                    <a:pt x="495" y="87"/>
                  </a:lnTo>
                  <a:lnTo>
                    <a:pt x="503" y="65"/>
                  </a:lnTo>
                  <a:lnTo>
                    <a:pt x="517" y="45"/>
                  </a:lnTo>
                  <a:lnTo>
                    <a:pt x="534" y="27"/>
                  </a:lnTo>
                  <a:lnTo>
                    <a:pt x="556" y="13"/>
                  </a:lnTo>
                  <a:lnTo>
                    <a:pt x="577" y="4"/>
                  </a:lnTo>
                  <a:lnTo>
                    <a:pt x="5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Freeform 24"/>
            <p:cNvSpPr>
              <a:spLocks/>
            </p:cNvSpPr>
            <p:nvPr userDrawn="1"/>
          </p:nvSpPr>
          <p:spPr bwMode="auto">
            <a:xfrm>
              <a:off x="7048500" y="4889500"/>
              <a:ext cx="434975" cy="481013"/>
            </a:xfrm>
            <a:custGeom>
              <a:avLst/>
              <a:gdLst>
                <a:gd name="T0" fmla="*/ 598 w 1096"/>
                <a:gd name="T1" fmla="*/ 0 h 1212"/>
                <a:gd name="T2" fmla="*/ 723 w 1096"/>
                <a:gd name="T3" fmla="*/ 21 h 1212"/>
                <a:gd name="T4" fmla="*/ 834 w 1096"/>
                <a:gd name="T5" fmla="*/ 65 h 1212"/>
                <a:gd name="T6" fmla="*/ 933 w 1096"/>
                <a:gd name="T7" fmla="*/ 130 h 1212"/>
                <a:gd name="T8" fmla="*/ 1014 w 1096"/>
                <a:gd name="T9" fmla="*/ 212 h 1212"/>
                <a:gd name="T10" fmla="*/ 1075 w 1096"/>
                <a:gd name="T11" fmla="*/ 309 h 1212"/>
                <a:gd name="T12" fmla="*/ 1071 w 1096"/>
                <a:gd name="T13" fmla="*/ 328 h 1212"/>
                <a:gd name="T14" fmla="*/ 1006 w 1096"/>
                <a:gd name="T15" fmla="*/ 271 h 1212"/>
                <a:gd name="T16" fmla="*/ 927 w 1096"/>
                <a:gd name="T17" fmla="*/ 228 h 1212"/>
                <a:gd name="T18" fmla="*/ 837 w 1096"/>
                <a:gd name="T19" fmla="*/ 201 h 1212"/>
                <a:gd name="T20" fmla="*/ 744 w 1096"/>
                <a:gd name="T21" fmla="*/ 190 h 1212"/>
                <a:gd name="T22" fmla="*/ 649 w 1096"/>
                <a:gd name="T23" fmla="*/ 195 h 1212"/>
                <a:gd name="T24" fmla="*/ 561 w 1096"/>
                <a:gd name="T25" fmla="*/ 215 h 1212"/>
                <a:gd name="T26" fmla="*/ 484 w 1096"/>
                <a:gd name="T27" fmla="*/ 252 h 1212"/>
                <a:gd name="T28" fmla="*/ 402 w 1096"/>
                <a:gd name="T29" fmla="*/ 315 h 1212"/>
                <a:gd name="T30" fmla="*/ 340 w 1096"/>
                <a:gd name="T31" fmla="*/ 390 h 1212"/>
                <a:gd name="T32" fmla="*/ 300 w 1096"/>
                <a:gd name="T33" fmla="*/ 474 h 1212"/>
                <a:gd name="T34" fmla="*/ 285 w 1096"/>
                <a:gd name="T35" fmla="*/ 561 h 1212"/>
                <a:gd name="T36" fmla="*/ 296 w 1096"/>
                <a:gd name="T37" fmla="*/ 649 h 1212"/>
                <a:gd name="T38" fmla="*/ 335 w 1096"/>
                <a:gd name="T39" fmla="*/ 737 h 1212"/>
                <a:gd name="T40" fmla="*/ 367 w 1096"/>
                <a:gd name="T41" fmla="*/ 781 h 1212"/>
                <a:gd name="T42" fmla="*/ 383 w 1096"/>
                <a:gd name="T43" fmla="*/ 800 h 1212"/>
                <a:gd name="T44" fmla="*/ 410 w 1096"/>
                <a:gd name="T45" fmla="*/ 834 h 1212"/>
                <a:gd name="T46" fmla="*/ 448 w 1096"/>
                <a:gd name="T47" fmla="*/ 877 h 1212"/>
                <a:gd name="T48" fmla="*/ 490 w 1096"/>
                <a:gd name="T49" fmla="*/ 928 h 1212"/>
                <a:gd name="T50" fmla="*/ 534 w 1096"/>
                <a:gd name="T51" fmla="*/ 982 h 1212"/>
                <a:gd name="T52" fmla="*/ 524 w 1096"/>
                <a:gd name="T53" fmla="*/ 970 h 1212"/>
                <a:gd name="T54" fmla="*/ 552 w 1096"/>
                <a:gd name="T55" fmla="*/ 1004 h 1212"/>
                <a:gd name="T56" fmla="*/ 571 w 1096"/>
                <a:gd name="T57" fmla="*/ 1028 h 1212"/>
                <a:gd name="T58" fmla="*/ 578 w 1096"/>
                <a:gd name="T59" fmla="*/ 1037 h 1212"/>
                <a:gd name="T60" fmla="*/ 599 w 1096"/>
                <a:gd name="T61" fmla="*/ 1079 h 1212"/>
                <a:gd name="T62" fmla="*/ 597 w 1096"/>
                <a:gd name="T63" fmla="*/ 1125 h 1212"/>
                <a:gd name="T64" fmla="*/ 575 w 1096"/>
                <a:gd name="T65" fmla="*/ 1166 h 1212"/>
                <a:gd name="T66" fmla="*/ 536 w 1096"/>
                <a:gd name="T67" fmla="*/ 1199 h 1212"/>
                <a:gd name="T68" fmla="*/ 491 w 1096"/>
                <a:gd name="T69" fmla="*/ 1212 h 1212"/>
                <a:gd name="T70" fmla="*/ 446 w 1096"/>
                <a:gd name="T71" fmla="*/ 1205 h 1212"/>
                <a:gd name="T72" fmla="*/ 409 w 1096"/>
                <a:gd name="T73" fmla="*/ 1178 h 1212"/>
                <a:gd name="T74" fmla="*/ 391 w 1096"/>
                <a:gd name="T75" fmla="*/ 1153 h 1212"/>
                <a:gd name="T76" fmla="*/ 104 w 1096"/>
                <a:gd name="T77" fmla="*/ 803 h 1212"/>
                <a:gd name="T78" fmla="*/ 41 w 1096"/>
                <a:gd name="T79" fmla="*/ 688 h 1212"/>
                <a:gd name="T80" fmla="*/ 7 w 1096"/>
                <a:gd name="T81" fmla="*/ 578 h 1212"/>
                <a:gd name="T82" fmla="*/ 0 w 1096"/>
                <a:gd name="T83" fmla="*/ 475 h 1212"/>
                <a:gd name="T84" fmla="*/ 16 w 1096"/>
                <a:gd name="T85" fmla="*/ 378 h 1212"/>
                <a:gd name="T86" fmla="*/ 52 w 1096"/>
                <a:gd name="T87" fmla="*/ 291 h 1212"/>
                <a:gd name="T88" fmla="*/ 103 w 1096"/>
                <a:gd name="T89" fmla="*/ 212 h 1212"/>
                <a:gd name="T90" fmla="*/ 168 w 1096"/>
                <a:gd name="T91" fmla="*/ 145 h 1212"/>
                <a:gd name="T92" fmla="*/ 240 w 1096"/>
                <a:gd name="T93" fmla="*/ 89 h 1212"/>
                <a:gd name="T94" fmla="*/ 318 w 1096"/>
                <a:gd name="T95" fmla="*/ 48 h 1212"/>
                <a:gd name="T96" fmla="*/ 398 w 1096"/>
                <a:gd name="T97" fmla="*/ 19 h 1212"/>
                <a:gd name="T98" fmla="*/ 534 w 1096"/>
                <a:gd name="T99" fmla="*/ 0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12">
                  <a:moveTo>
                    <a:pt x="534" y="0"/>
                  </a:moveTo>
                  <a:lnTo>
                    <a:pt x="598" y="0"/>
                  </a:lnTo>
                  <a:lnTo>
                    <a:pt x="662" y="8"/>
                  </a:lnTo>
                  <a:lnTo>
                    <a:pt x="723" y="21"/>
                  </a:lnTo>
                  <a:lnTo>
                    <a:pt x="780" y="40"/>
                  </a:lnTo>
                  <a:lnTo>
                    <a:pt x="834" y="65"/>
                  </a:lnTo>
                  <a:lnTo>
                    <a:pt x="885" y="95"/>
                  </a:lnTo>
                  <a:lnTo>
                    <a:pt x="933" y="130"/>
                  </a:lnTo>
                  <a:lnTo>
                    <a:pt x="976" y="168"/>
                  </a:lnTo>
                  <a:lnTo>
                    <a:pt x="1014" y="212"/>
                  </a:lnTo>
                  <a:lnTo>
                    <a:pt x="1047" y="258"/>
                  </a:lnTo>
                  <a:lnTo>
                    <a:pt x="1075" y="309"/>
                  </a:lnTo>
                  <a:lnTo>
                    <a:pt x="1096" y="363"/>
                  </a:lnTo>
                  <a:lnTo>
                    <a:pt x="1071" y="328"/>
                  </a:lnTo>
                  <a:lnTo>
                    <a:pt x="1041" y="297"/>
                  </a:lnTo>
                  <a:lnTo>
                    <a:pt x="1006" y="271"/>
                  </a:lnTo>
                  <a:lnTo>
                    <a:pt x="968" y="247"/>
                  </a:lnTo>
                  <a:lnTo>
                    <a:pt x="927" y="228"/>
                  </a:lnTo>
                  <a:lnTo>
                    <a:pt x="883" y="212"/>
                  </a:lnTo>
                  <a:lnTo>
                    <a:pt x="837" y="201"/>
                  </a:lnTo>
                  <a:lnTo>
                    <a:pt x="791" y="193"/>
                  </a:lnTo>
                  <a:lnTo>
                    <a:pt x="744" y="190"/>
                  </a:lnTo>
                  <a:lnTo>
                    <a:pt x="696" y="190"/>
                  </a:lnTo>
                  <a:lnTo>
                    <a:pt x="649" y="195"/>
                  </a:lnTo>
                  <a:lnTo>
                    <a:pt x="604" y="203"/>
                  </a:lnTo>
                  <a:lnTo>
                    <a:pt x="561" y="215"/>
                  </a:lnTo>
                  <a:lnTo>
                    <a:pt x="521" y="231"/>
                  </a:lnTo>
                  <a:lnTo>
                    <a:pt x="484" y="252"/>
                  </a:lnTo>
                  <a:lnTo>
                    <a:pt x="440" y="282"/>
                  </a:lnTo>
                  <a:lnTo>
                    <a:pt x="402" y="315"/>
                  </a:lnTo>
                  <a:lnTo>
                    <a:pt x="368" y="352"/>
                  </a:lnTo>
                  <a:lnTo>
                    <a:pt x="340" y="390"/>
                  </a:lnTo>
                  <a:lnTo>
                    <a:pt x="317" y="431"/>
                  </a:lnTo>
                  <a:lnTo>
                    <a:pt x="300" y="474"/>
                  </a:lnTo>
                  <a:lnTo>
                    <a:pt x="290" y="516"/>
                  </a:lnTo>
                  <a:lnTo>
                    <a:pt x="285" y="561"/>
                  </a:lnTo>
                  <a:lnTo>
                    <a:pt x="287" y="604"/>
                  </a:lnTo>
                  <a:lnTo>
                    <a:pt x="296" y="649"/>
                  </a:lnTo>
                  <a:lnTo>
                    <a:pt x="312" y="693"/>
                  </a:lnTo>
                  <a:lnTo>
                    <a:pt x="335" y="737"/>
                  </a:lnTo>
                  <a:lnTo>
                    <a:pt x="366" y="779"/>
                  </a:lnTo>
                  <a:lnTo>
                    <a:pt x="367" y="781"/>
                  </a:lnTo>
                  <a:lnTo>
                    <a:pt x="373" y="788"/>
                  </a:lnTo>
                  <a:lnTo>
                    <a:pt x="383" y="800"/>
                  </a:lnTo>
                  <a:lnTo>
                    <a:pt x="395" y="815"/>
                  </a:lnTo>
                  <a:lnTo>
                    <a:pt x="410" y="834"/>
                  </a:lnTo>
                  <a:lnTo>
                    <a:pt x="428" y="855"/>
                  </a:lnTo>
                  <a:lnTo>
                    <a:pt x="448" y="877"/>
                  </a:lnTo>
                  <a:lnTo>
                    <a:pt x="468" y="902"/>
                  </a:lnTo>
                  <a:lnTo>
                    <a:pt x="490" y="928"/>
                  </a:lnTo>
                  <a:lnTo>
                    <a:pt x="511" y="955"/>
                  </a:lnTo>
                  <a:lnTo>
                    <a:pt x="534" y="982"/>
                  </a:lnTo>
                  <a:lnTo>
                    <a:pt x="556" y="1008"/>
                  </a:lnTo>
                  <a:lnTo>
                    <a:pt x="524" y="970"/>
                  </a:lnTo>
                  <a:lnTo>
                    <a:pt x="538" y="988"/>
                  </a:lnTo>
                  <a:lnTo>
                    <a:pt x="552" y="1004"/>
                  </a:lnTo>
                  <a:lnTo>
                    <a:pt x="563" y="1018"/>
                  </a:lnTo>
                  <a:lnTo>
                    <a:pt x="571" y="1028"/>
                  </a:lnTo>
                  <a:lnTo>
                    <a:pt x="576" y="1034"/>
                  </a:lnTo>
                  <a:lnTo>
                    <a:pt x="578" y="1037"/>
                  </a:lnTo>
                  <a:lnTo>
                    <a:pt x="592" y="1057"/>
                  </a:lnTo>
                  <a:lnTo>
                    <a:pt x="599" y="1079"/>
                  </a:lnTo>
                  <a:lnTo>
                    <a:pt x="601" y="1102"/>
                  </a:lnTo>
                  <a:lnTo>
                    <a:pt x="597" y="1125"/>
                  </a:lnTo>
                  <a:lnTo>
                    <a:pt x="588" y="1146"/>
                  </a:lnTo>
                  <a:lnTo>
                    <a:pt x="575" y="1166"/>
                  </a:lnTo>
                  <a:lnTo>
                    <a:pt x="556" y="1185"/>
                  </a:lnTo>
                  <a:lnTo>
                    <a:pt x="536" y="1199"/>
                  </a:lnTo>
                  <a:lnTo>
                    <a:pt x="514" y="1207"/>
                  </a:lnTo>
                  <a:lnTo>
                    <a:pt x="491" y="1212"/>
                  </a:lnTo>
                  <a:lnTo>
                    <a:pt x="469" y="1211"/>
                  </a:lnTo>
                  <a:lnTo>
                    <a:pt x="446" y="1205"/>
                  </a:lnTo>
                  <a:lnTo>
                    <a:pt x="427" y="1194"/>
                  </a:lnTo>
                  <a:lnTo>
                    <a:pt x="409" y="1178"/>
                  </a:lnTo>
                  <a:lnTo>
                    <a:pt x="352" y="1108"/>
                  </a:lnTo>
                  <a:lnTo>
                    <a:pt x="391" y="1153"/>
                  </a:lnTo>
                  <a:lnTo>
                    <a:pt x="149" y="861"/>
                  </a:lnTo>
                  <a:lnTo>
                    <a:pt x="104" y="803"/>
                  </a:lnTo>
                  <a:lnTo>
                    <a:pt x="68" y="744"/>
                  </a:lnTo>
                  <a:lnTo>
                    <a:pt x="41" y="688"/>
                  </a:lnTo>
                  <a:lnTo>
                    <a:pt x="21" y="632"/>
                  </a:lnTo>
                  <a:lnTo>
                    <a:pt x="7" y="578"/>
                  </a:lnTo>
                  <a:lnTo>
                    <a:pt x="1" y="526"/>
                  </a:lnTo>
                  <a:lnTo>
                    <a:pt x="0" y="475"/>
                  </a:lnTo>
                  <a:lnTo>
                    <a:pt x="6" y="425"/>
                  </a:lnTo>
                  <a:lnTo>
                    <a:pt x="16" y="378"/>
                  </a:lnTo>
                  <a:lnTo>
                    <a:pt x="32" y="333"/>
                  </a:lnTo>
                  <a:lnTo>
                    <a:pt x="52" y="291"/>
                  </a:lnTo>
                  <a:lnTo>
                    <a:pt x="76" y="249"/>
                  </a:lnTo>
                  <a:lnTo>
                    <a:pt x="103" y="212"/>
                  </a:lnTo>
                  <a:lnTo>
                    <a:pt x="134" y="177"/>
                  </a:lnTo>
                  <a:lnTo>
                    <a:pt x="168" y="145"/>
                  </a:lnTo>
                  <a:lnTo>
                    <a:pt x="203" y="115"/>
                  </a:lnTo>
                  <a:lnTo>
                    <a:pt x="240" y="89"/>
                  </a:lnTo>
                  <a:lnTo>
                    <a:pt x="279" y="66"/>
                  </a:lnTo>
                  <a:lnTo>
                    <a:pt x="318" y="48"/>
                  </a:lnTo>
                  <a:lnTo>
                    <a:pt x="358" y="31"/>
                  </a:lnTo>
                  <a:lnTo>
                    <a:pt x="398" y="19"/>
                  </a:lnTo>
                  <a:lnTo>
                    <a:pt x="466" y="6"/>
                  </a:lnTo>
                  <a:lnTo>
                    <a:pt x="5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Freeform 25"/>
            <p:cNvSpPr>
              <a:spLocks noEditPoints="1"/>
            </p:cNvSpPr>
            <p:nvPr userDrawn="1"/>
          </p:nvSpPr>
          <p:spPr bwMode="auto">
            <a:xfrm>
              <a:off x="8618538" y="5702300"/>
              <a:ext cx="52388" cy="50800"/>
            </a:xfrm>
            <a:custGeom>
              <a:avLst/>
              <a:gdLst>
                <a:gd name="T0" fmla="*/ 51 w 131"/>
                <a:gd name="T1" fmla="*/ 60 h 130"/>
                <a:gd name="T2" fmla="*/ 68 w 131"/>
                <a:gd name="T3" fmla="*/ 60 h 130"/>
                <a:gd name="T4" fmla="*/ 76 w 131"/>
                <a:gd name="T5" fmla="*/ 59 h 130"/>
                <a:gd name="T6" fmla="*/ 81 w 131"/>
                <a:gd name="T7" fmla="*/ 55 h 130"/>
                <a:gd name="T8" fmla="*/ 83 w 131"/>
                <a:gd name="T9" fmla="*/ 49 h 130"/>
                <a:gd name="T10" fmla="*/ 81 w 131"/>
                <a:gd name="T11" fmla="*/ 43 h 130"/>
                <a:gd name="T12" fmla="*/ 76 w 131"/>
                <a:gd name="T13" fmla="*/ 39 h 130"/>
                <a:gd name="T14" fmla="*/ 70 w 131"/>
                <a:gd name="T15" fmla="*/ 38 h 130"/>
                <a:gd name="T16" fmla="*/ 51 w 131"/>
                <a:gd name="T17" fmla="*/ 38 h 130"/>
                <a:gd name="T18" fmla="*/ 68 w 131"/>
                <a:gd name="T19" fmla="*/ 28 h 130"/>
                <a:gd name="T20" fmla="*/ 88 w 131"/>
                <a:gd name="T21" fmla="*/ 33 h 130"/>
                <a:gd name="T22" fmla="*/ 95 w 131"/>
                <a:gd name="T23" fmla="*/ 49 h 130"/>
                <a:gd name="T24" fmla="*/ 90 w 131"/>
                <a:gd name="T25" fmla="*/ 64 h 130"/>
                <a:gd name="T26" fmla="*/ 76 w 131"/>
                <a:gd name="T27" fmla="*/ 69 h 130"/>
                <a:gd name="T28" fmla="*/ 83 w 131"/>
                <a:gd name="T29" fmla="*/ 103 h 130"/>
                <a:gd name="T30" fmla="*/ 51 w 131"/>
                <a:gd name="T31" fmla="*/ 70 h 130"/>
                <a:gd name="T32" fmla="*/ 40 w 131"/>
                <a:gd name="T33" fmla="*/ 103 h 130"/>
                <a:gd name="T34" fmla="*/ 65 w 131"/>
                <a:gd name="T35" fmla="*/ 12 h 130"/>
                <a:gd name="T36" fmla="*/ 34 w 131"/>
                <a:gd name="T37" fmla="*/ 22 h 130"/>
                <a:gd name="T38" fmla="*/ 15 w 131"/>
                <a:gd name="T39" fmla="*/ 48 h 130"/>
                <a:gd name="T40" fmla="*/ 15 w 131"/>
                <a:gd name="T41" fmla="*/ 83 h 130"/>
                <a:gd name="T42" fmla="*/ 34 w 131"/>
                <a:gd name="T43" fmla="*/ 109 h 130"/>
                <a:gd name="T44" fmla="*/ 65 w 131"/>
                <a:gd name="T45" fmla="*/ 119 h 130"/>
                <a:gd name="T46" fmla="*/ 96 w 131"/>
                <a:gd name="T47" fmla="*/ 109 h 130"/>
                <a:gd name="T48" fmla="*/ 114 w 131"/>
                <a:gd name="T49" fmla="*/ 83 h 130"/>
                <a:gd name="T50" fmla="*/ 114 w 131"/>
                <a:gd name="T51" fmla="*/ 48 h 130"/>
                <a:gd name="T52" fmla="*/ 96 w 131"/>
                <a:gd name="T53" fmla="*/ 22 h 130"/>
                <a:gd name="T54" fmla="*/ 65 w 131"/>
                <a:gd name="T55" fmla="*/ 12 h 130"/>
                <a:gd name="T56" fmla="*/ 86 w 131"/>
                <a:gd name="T57" fmla="*/ 4 h 130"/>
                <a:gd name="T58" fmla="*/ 117 w 131"/>
                <a:gd name="T59" fmla="*/ 27 h 130"/>
                <a:gd name="T60" fmla="*/ 131 w 131"/>
                <a:gd name="T61" fmla="*/ 65 h 130"/>
                <a:gd name="T62" fmla="*/ 117 w 131"/>
                <a:gd name="T63" fmla="*/ 104 h 130"/>
                <a:gd name="T64" fmla="*/ 86 w 131"/>
                <a:gd name="T65" fmla="*/ 126 h 130"/>
                <a:gd name="T66" fmla="*/ 45 w 131"/>
                <a:gd name="T67" fmla="*/ 126 h 130"/>
                <a:gd name="T68" fmla="*/ 12 w 131"/>
                <a:gd name="T69" fmla="*/ 104 h 130"/>
                <a:gd name="T70" fmla="*/ 0 w 131"/>
                <a:gd name="T71" fmla="*/ 65 h 130"/>
                <a:gd name="T72" fmla="*/ 12 w 131"/>
                <a:gd name="T73" fmla="*/ 27 h 130"/>
                <a:gd name="T74" fmla="*/ 45 w 131"/>
                <a:gd name="T75" fmla="*/ 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30">
                  <a:moveTo>
                    <a:pt x="51" y="38"/>
                  </a:moveTo>
                  <a:lnTo>
                    <a:pt x="51" y="60"/>
                  </a:lnTo>
                  <a:lnTo>
                    <a:pt x="65" y="60"/>
                  </a:lnTo>
                  <a:lnTo>
                    <a:pt x="68" y="60"/>
                  </a:lnTo>
                  <a:lnTo>
                    <a:pt x="72" y="60"/>
                  </a:lnTo>
                  <a:lnTo>
                    <a:pt x="76" y="59"/>
                  </a:lnTo>
                  <a:lnTo>
                    <a:pt x="78" y="58"/>
                  </a:lnTo>
                  <a:lnTo>
                    <a:pt x="81" y="55"/>
                  </a:lnTo>
                  <a:lnTo>
                    <a:pt x="82" y="53"/>
                  </a:lnTo>
                  <a:lnTo>
                    <a:pt x="83" y="49"/>
                  </a:lnTo>
                  <a:lnTo>
                    <a:pt x="82" y="45"/>
                  </a:lnTo>
                  <a:lnTo>
                    <a:pt x="81" y="43"/>
                  </a:lnTo>
                  <a:lnTo>
                    <a:pt x="78" y="40"/>
                  </a:lnTo>
                  <a:lnTo>
                    <a:pt x="76" y="39"/>
                  </a:lnTo>
                  <a:lnTo>
                    <a:pt x="73" y="38"/>
                  </a:lnTo>
                  <a:lnTo>
                    <a:pt x="70" y="38"/>
                  </a:lnTo>
                  <a:lnTo>
                    <a:pt x="67" y="38"/>
                  </a:lnTo>
                  <a:lnTo>
                    <a:pt x="51" y="38"/>
                  </a:lnTo>
                  <a:close/>
                  <a:moveTo>
                    <a:pt x="40" y="28"/>
                  </a:moveTo>
                  <a:lnTo>
                    <a:pt x="68" y="28"/>
                  </a:lnTo>
                  <a:lnTo>
                    <a:pt x="80" y="29"/>
                  </a:lnTo>
                  <a:lnTo>
                    <a:pt x="88" y="33"/>
                  </a:lnTo>
                  <a:lnTo>
                    <a:pt x="93" y="39"/>
                  </a:lnTo>
                  <a:lnTo>
                    <a:pt x="95" y="49"/>
                  </a:lnTo>
                  <a:lnTo>
                    <a:pt x="93" y="58"/>
                  </a:lnTo>
                  <a:lnTo>
                    <a:pt x="90" y="64"/>
                  </a:lnTo>
                  <a:lnTo>
                    <a:pt x="83" y="68"/>
                  </a:lnTo>
                  <a:lnTo>
                    <a:pt x="76" y="69"/>
                  </a:lnTo>
                  <a:lnTo>
                    <a:pt x="97" y="103"/>
                  </a:lnTo>
                  <a:lnTo>
                    <a:pt x="83" y="103"/>
                  </a:lnTo>
                  <a:lnTo>
                    <a:pt x="65" y="70"/>
                  </a:lnTo>
                  <a:lnTo>
                    <a:pt x="51" y="70"/>
                  </a:lnTo>
                  <a:lnTo>
                    <a:pt x="51" y="103"/>
                  </a:lnTo>
                  <a:lnTo>
                    <a:pt x="40" y="103"/>
                  </a:lnTo>
                  <a:lnTo>
                    <a:pt x="40" y="28"/>
                  </a:lnTo>
                  <a:close/>
                  <a:moveTo>
                    <a:pt x="65" y="12"/>
                  </a:moveTo>
                  <a:lnTo>
                    <a:pt x="49" y="14"/>
                  </a:lnTo>
                  <a:lnTo>
                    <a:pt x="34" y="22"/>
                  </a:lnTo>
                  <a:lnTo>
                    <a:pt x="22" y="33"/>
                  </a:lnTo>
                  <a:lnTo>
                    <a:pt x="15" y="48"/>
                  </a:lnTo>
                  <a:lnTo>
                    <a:pt x="12" y="65"/>
                  </a:lnTo>
                  <a:lnTo>
                    <a:pt x="15" y="83"/>
                  </a:lnTo>
                  <a:lnTo>
                    <a:pt x="22" y="98"/>
                  </a:lnTo>
                  <a:lnTo>
                    <a:pt x="34" y="109"/>
                  </a:lnTo>
                  <a:lnTo>
                    <a:pt x="49" y="116"/>
                  </a:lnTo>
                  <a:lnTo>
                    <a:pt x="65" y="119"/>
                  </a:lnTo>
                  <a:lnTo>
                    <a:pt x="82" y="116"/>
                  </a:lnTo>
                  <a:lnTo>
                    <a:pt x="96" y="109"/>
                  </a:lnTo>
                  <a:lnTo>
                    <a:pt x="107" y="98"/>
                  </a:lnTo>
                  <a:lnTo>
                    <a:pt x="114" y="83"/>
                  </a:lnTo>
                  <a:lnTo>
                    <a:pt x="117" y="65"/>
                  </a:lnTo>
                  <a:lnTo>
                    <a:pt x="114" y="48"/>
                  </a:lnTo>
                  <a:lnTo>
                    <a:pt x="107" y="33"/>
                  </a:lnTo>
                  <a:lnTo>
                    <a:pt x="96" y="22"/>
                  </a:lnTo>
                  <a:lnTo>
                    <a:pt x="82" y="14"/>
                  </a:lnTo>
                  <a:lnTo>
                    <a:pt x="65" y="12"/>
                  </a:lnTo>
                  <a:close/>
                  <a:moveTo>
                    <a:pt x="65" y="0"/>
                  </a:moveTo>
                  <a:lnTo>
                    <a:pt x="86" y="4"/>
                  </a:lnTo>
                  <a:lnTo>
                    <a:pt x="103" y="13"/>
                  </a:lnTo>
                  <a:lnTo>
                    <a:pt x="117" y="27"/>
                  </a:lnTo>
                  <a:lnTo>
                    <a:pt x="127" y="44"/>
                  </a:lnTo>
                  <a:lnTo>
                    <a:pt x="131" y="65"/>
                  </a:lnTo>
                  <a:lnTo>
                    <a:pt x="127" y="86"/>
                  </a:lnTo>
                  <a:lnTo>
                    <a:pt x="117" y="104"/>
                  </a:lnTo>
                  <a:lnTo>
                    <a:pt x="103" y="118"/>
                  </a:lnTo>
                  <a:lnTo>
                    <a:pt x="86" y="126"/>
                  </a:lnTo>
                  <a:lnTo>
                    <a:pt x="65" y="130"/>
                  </a:lnTo>
                  <a:lnTo>
                    <a:pt x="45" y="126"/>
                  </a:lnTo>
                  <a:lnTo>
                    <a:pt x="27" y="118"/>
                  </a:lnTo>
                  <a:lnTo>
                    <a:pt x="12" y="104"/>
                  </a:lnTo>
                  <a:lnTo>
                    <a:pt x="2" y="86"/>
                  </a:lnTo>
                  <a:lnTo>
                    <a:pt x="0" y="65"/>
                  </a:lnTo>
                  <a:lnTo>
                    <a:pt x="2" y="44"/>
                  </a:lnTo>
                  <a:lnTo>
                    <a:pt x="12" y="27"/>
                  </a:lnTo>
                  <a:lnTo>
                    <a:pt x="27" y="13"/>
                  </a:lnTo>
                  <a:lnTo>
                    <a:pt x="45" y="4"/>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1" name="Freeform 26"/>
            <p:cNvSpPr>
              <a:spLocks noEditPoints="1"/>
            </p:cNvSpPr>
            <p:nvPr userDrawn="1"/>
          </p:nvSpPr>
          <p:spPr bwMode="auto">
            <a:xfrm>
              <a:off x="8578850" y="5375275"/>
              <a:ext cx="52388" cy="50800"/>
            </a:xfrm>
            <a:custGeom>
              <a:avLst/>
              <a:gdLst>
                <a:gd name="T0" fmla="*/ 52 w 130"/>
                <a:gd name="T1" fmla="*/ 60 h 129"/>
                <a:gd name="T2" fmla="*/ 69 w 130"/>
                <a:gd name="T3" fmla="*/ 60 h 129"/>
                <a:gd name="T4" fmla="*/ 77 w 130"/>
                <a:gd name="T5" fmla="*/ 59 h 129"/>
                <a:gd name="T6" fmla="*/ 82 w 130"/>
                <a:gd name="T7" fmla="*/ 55 h 129"/>
                <a:gd name="T8" fmla="*/ 83 w 130"/>
                <a:gd name="T9" fmla="*/ 48 h 129"/>
                <a:gd name="T10" fmla="*/ 82 w 130"/>
                <a:gd name="T11" fmla="*/ 42 h 129"/>
                <a:gd name="T12" fmla="*/ 77 w 130"/>
                <a:gd name="T13" fmla="*/ 38 h 129"/>
                <a:gd name="T14" fmla="*/ 70 w 130"/>
                <a:gd name="T15" fmla="*/ 37 h 129"/>
                <a:gd name="T16" fmla="*/ 52 w 130"/>
                <a:gd name="T17" fmla="*/ 37 h 129"/>
                <a:gd name="T18" fmla="*/ 69 w 130"/>
                <a:gd name="T19" fmla="*/ 28 h 129"/>
                <a:gd name="T20" fmla="*/ 89 w 130"/>
                <a:gd name="T21" fmla="*/ 33 h 129"/>
                <a:gd name="T22" fmla="*/ 95 w 130"/>
                <a:gd name="T23" fmla="*/ 49 h 129"/>
                <a:gd name="T24" fmla="*/ 89 w 130"/>
                <a:gd name="T25" fmla="*/ 63 h 129"/>
                <a:gd name="T26" fmla="*/ 75 w 130"/>
                <a:gd name="T27" fmla="*/ 69 h 129"/>
                <a:gd name="T28" fmla="*/ 84 w 130"/>
                <a:gd name="T29" fmla="*/ 101 h 129"/>
                <a:gd name="T30" fmla="*/ 52 w 130"/>
                <a:gd name="T31" fmla="*/ 69 h 129"/>
                <a:gd name="T32" fmla="*/ 41 w 130"/>
                <a:gd name="T33" fmla="*/ 101 h 129"/>
                <a:gd name="T34" fmla="*/ 65 w 130"/>
                <a:gd name="T35" fmla="*/ 10 h 129"/>
                <a:gd name="T36" fmla="*/ 34 w 130"/>
                <a:gd name="T37" fmla="*/ 20 h 129"/>
                <a:gd name="T38" fmla="*/ 16 w 130"/>
                <a:gd name="T39" fmla="*/ 47 h 129"/>
                <a:gd name="T40" fmla="*/ 16 w 130"/>
                <a:gd name="T41" fmla="*/ 81 h 129"/>
                <a:gd name="T42" fmla="*/ 34 w 130"/>
                <a:gd name="T43" fmla="*/ 108 h 129"/>
                <a:gd name="T44" fmla="*/ 65 w 130"/>
                <a:gd name="T45" fmla="*/ 119 h 129"/>
                <a:gd name="T46" fmla="*/ 97 w 130"/>
                <a:gd name="T47" fmla="*/ 108 h 129"/>
                <a:gd name="T48" fmla="*/ 115 w 130"/>
                <a:gd name="T49" fmla="*/ 81 h 129"/>
                <a:gd name="T50" fmla="*/ 115 w 130"/>
                <a:gd name="T51" fmla="*/ 47 h 129"/>
                <a:gd name="T52" fmla="*/ 97 w 130"/>
                <a:gd name="T53" fmla="*/ 20 h 129"/>
                <a:gd name="T54" fmla="*/ 65 w 130"/>
                <a:gd name="T55" fmla="*/ 10 h 129"/>
                <a:gd name="T56" fmla="*/ 85 w 130"/>
                <a:gd name="T57" fmla="*/ 3 h 129"/>
                <a:gd name="T58" fmla="*/ 118 w 130"/>
                <a:gd name="T59" fmla="*/ 25 h 129"/>
                <a:gd name="T60" fmla="*/ 130 w 130"/>
                <a:gd name="T61" fmla="*/ 64 h 129"/>
                <a:gd name="T62" fmla="*/ 118 w 130"/>
                <a:gd name="T63" fmla="*/ 103 h 129"/>
                <a:gd name="T64" fmla="*/ 85 w 130"/>
                <a:gd name="T65" fmla="*/ 126 h 129"/>
                <a:gd name="T66" fmla="*/ 46 w 130"/>
                <a:gd name="T67" fmla="*/ 126 h 129"/>
                <a:gd name="T68" fmla="*/ 13 w 130"/>
                <a:gd name="T69" fmla="*/ 103 h 129"/>
                <a:gd name="T70" fmla="*/ 0 w 130"/>
                <a:gd name="T71" fmla="*/ 64 h 129"/>
                <a:gd name="T72" fmla="*/ 13 w 130"/>
                <a:gd name="T73" fmla="*/ 25 h 129"/>
                <a:gd name="T74" fmla="*/ 46 w 130"/>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9">
                  <a:moveTo>
                    <a:pt x="52" y="37"/>
                  </a:moveTo>
                  <a:lnTo>
                    <a:pt x="52" y="60"/>
                  </a:lnTo>
                  <a:lnTo>
                    <a:pt x="65" y="60"/>
                  </a:lnTo>
                  <a:lnTo>
                    <a:pt x="69" y="60"/>
                  </a:lnTo>
                  <a:lnTo>
                    <a:pt x="73" y="59"/>
                  </a:lnTo>
                  <a:lnTo>
                    <a:pt x="77" y="59"/>
                  </a:lnTo>
                  <a:lnTo>
                    <a:pt x="79" y="58"/>
                  </a:lnTo>
                  <a:lnTo>
                    <a:pt x="82" y="55"/>
                  </a:lnTo>
                  <a:lnTo>
                    <a:pt x="83" y="51"/>
                  </a:lnTo>
                  <a:lnTo>
                    <a:pt x="83" y="48"/>
                  </a:lnTo>
                  <a:lnTo>
                    <a:pt x="83" y="44"/>
                  </a:lnTo>
                  <a:lnTo>
                    <a:pt x="82" y="42"/>
                  </a:lnTo>
                  <a:lnTo>
                    <a:pt x="79" y="39"/>
                  </a:lnTo>
                  <a:lnTo>
                    <a:pt x="77" y="38"/>
                  </a:lnTo>
                  <a:lnTo>
                    <a:pt x="74" y="38"/>
                  </a:lnTo>
                  <a:lnTo>
                    <a:pt x="70" y="37"/>
                  </a:lnTo>
                  <a:lnTo>
                    <a:pt x="67" y="37"/>
                  </a:lnTo>
                  <a:lnTo>
                    <a:pt x="52" y="37"/>
                  </a:lnTo>
                  <a:close/>
                  <a:moveTo>
                    <a:pt x="41" y="28"/>
                  </a:moveTo>
                  <a:lnTo>
                    <a:pt x="69" y="28"/>
                  </a:lnTo>
                  <a:lnTo>
                    <a:pt x="80" y="29"/>
                  </a:lnTo>
                  <a:lnTo>
                    <a:pt x="89" y="33"/>
                  </a:lnTo>
                  <a:lnTo>
                    <a:pt x="94" y="39"/>
                  </a:lnTo>
                  <a:lnTo>
                    <a:pt x="95" y="49"/>
                  </a:lnTo>
                  <a:lnTo>
                    <a:pt x="94" y="56"/>
                  </a:lnTo>
                  <a:lnTo>
                    <a:pt x="89" y="63"/>
                  </a:lnTo>
                  <a:lnTo>
                    <a:pt x="83" y="66"/>
                  </a:lnTo>
                  <a:lnTo>
                    <a:pt x="75" y="69"/>
                  </a:lnTo>
                  <a:lnTo>
                    <a:pt x="97" y="101"/>
                  </a:lnTo>
                  <a:lnTo>
                    <a:pt x="84" y="101"/>
                  </a:lnTo>
                  <a:lnTo>
                    <a:pt x="64" y="69"/>
                  </a:lnTo>
                  <a:lnTo>
                    <a:pt x="52" y="69"/>
                  </a:lnTo>
                  <a:lnTo>
                    <a:pt x="52" y="101"/>
                  </a:lnTo>
                  <a:lnTo>
                    <a:pt x="41" y="101"/>
                  </a:lnTo>
                  <a:lnTo>
                    <a:pt x="41" y="28"/>
                  </a:lnTo>
                  <a:close/>
                  <a:moveTo>
                    <a:pt x="65" y="10"/>
                  </a:moveTo>
                  <a:lnTo>
                    <a:pt x="48" y="13"/>
                  </a:lnTo>
                  <a:lnTo>
                    <a:pt x="34" y="20"/>
                  </a:lnTo>
                  <a:lnTo>
                    <a:pt x="23" y="33"/>
                  </a:lnTo>
                  <a:lnTo>
                    <a:pt x="16" y="47"/>
                  </a:lnTo>
                  <a:lnTo>
                    <a:pt x="13" y="64"/>
                  </a:lnTo>
                  <a:lnTo>
                    <a:pt x="16" y="81"/>
                  </a:lnTo>
                  <a:lnTo>
                    <a:pt x="23" y="96"/>
                  </a:lnTo>
                  <a:lnTo>
                    <a:pt x="34" y="108"/>
                  </a:lnTo>
                  <a:lnTo>
                    <a:pt x="48" y="115"/>
                  </a:lnTo>
                  <a:lnTo>
                    <a:pt x="65" y="119"/>
                  </a:lnTo>
                  <a:lnTo>
                    <a:pt x="82" y="115"/>
                  </a:lnTo>
                  <a:lnTo>
                    <a:pt x="97" y="108"/>
                  </a:lnTo>
                  <a:lnTo>
                    <a:pt x="108" y="96"/>
                  </a:lnTo>
                  <a:lnTo>
                    <a:pt x="115" y="81"/>
                  </a:lnTo>
                  <a:lnTo>
                    <a:pt x="118" y="64"/>
                  </a:lnTo>
                  <a:lnTo>
                    <a:pt x="115" y="47"/>
                  </a:lnTo>
                  <a:lnTo>
                    <a:pt x="108" y="33"/>
                  </a:lnTo>
                  <a:lnTo>
                    <a:pt x="97" y="20"/>
                  </a:lnTo>
                  <a:lnTo>
                    <a:pt x="82" y="13"/>
                  </a:lnTo>
                  <a:lnTo>
                    <a:pt x="65" y="10"/>
                  </a:lnTo>
                  <a:close/>
                  <a:moveTo>
                    <a:pt x="65" y="0"/>
                  </a:moveTo>
                  <a:lnTo>
                    <a:pt x="85" y="3"/>
                  </a:lnTo>
                  <a:lnTo>
                    <a:pt x="104" y="12"/>
                  </a:lnTo>
                  <a:lnTo>
                    <a:pt x="118" y="25"/>
                  </a:lnTo>
                  <a:lnTo>
                    <a:pt x="128" y="44"/>
                  </a:lnTo>
                  <a:lnTo>
                    <a:pt x="130" y="64"/>
                  </a:lnTo>
                  <a:lnTo>
                    <a:pt x="128" y="85"/>
                  </a:lnTo>
                  <a:lnTo>
                    <a:pt x="118" y="103"/>
                  </a:lnTo>
                  <a:lnTo>
                    <a:pt x="104" y="116"/>
                  </a:lnTo>
                  <a:lnTo>
                    <a:pt x="85" y="126"/>
                  </a:lnTo>
                  <a:lnTo>
                    <a:pt x="65" y="129"/>
                  </a:lnTo>
                  <a:lnTo>
                    <a:pt x="46" y="126"/>
                  </a:lnTo>
                  <a:lnTo>
                    <a:pt x="27" y="116"/>
                  </a:lnTo>
                  <a:lnTo>
                    <a:pt x="13" y="103"/>
                  </a:lnTo>
                  <a:lnTo>
                    <a:pt x="3" y="85"/>
                  </a:lnTo>
                  <a:lnTo>
                    <a:pt x="0" y="64"/>
                  </a:lnTo>
                  <a:lnTo>
                    <a:pt x="3" y="44"/>
                  </a:lnTo>
                  <a:lnTo>
                    <a:pt x="13" y="25"/>
                  </a:lnTo>
                  <a:lnTo>
                    <a:pt x="27" y="12"/>
                  </a:lnTo>
                  <a:lnTo>
                    <a:pt x="46" y="3"/>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2" name="Freeform 27"/>
            <p:cNvSpPr>
              <a:spLocks noEditPoints="1"/>
            </p:cNvSpPr>
            <p:nvPr userDrawn="1"/>
          </p:nvSpPr>
          <p:spPr bwMode="auto">
            <a:xfrm>
              <a:off x="7494588" y="5375275"/>
              <a:ext cx="52388" cy="50800"/>
            </a:xfrm>
            <a:custGeom>
              <a:avLst/>
              <a:gdLst>
                <a:gd name="T0" fmla="*/ 52 w 131"/>
                <a:gd name="T1" fmla="*/ 60 h 129"/>
                <a:gd name="T2" fmla="*/ 70 w 131"/>
                <a:gd name="T3" fmla="*/ 60 h 129"/>
                <a:gd name="T4" fmla="*/ 76 w 131"/>
                <a:gd name="T5" fmla="*/ 59 h 129"/>
                <a:gd name="T6" fmla="*/ 81 w 131"/>
                <a:gd name="T7" fmla="*/ 55 h 129"/>
                <a:gd name="T8" fmla="*/ 84 w 131"/>
                <a:gd name="T9" fmla="*/ 48 h 129"/>
                <a:gd name="T10" fmla="*/ 81 w 131"/>
                <a:gd name="T11" fmla="*/ 42 h 129"/>
                <a:gd name="T12" fmla="*/ 77 w 131"/>
                <a:gd name="T13" fmla="*/ 38 h 129"/>
                <a:gd name="T14" fmla="*/ 71 w 131"/>
                <a:gd name="T15" fmla="*/ 37 h 129"/>
                <a:gd name="T16" fmla="*/ 52 w 131"/>
                <a:gd name="T17" fmla="*/ 37 h 129"/>
                <a:gd name="T18" fmla="*/ 69 w 131"/>
                <a:gd name="T19" fmla="*/ 28 h 129"/>
                <a:gd name="T20" fmla="*/ 89 w 131"/>
                <a:gd name="T21" fmla="*/ 33 h 129"/>
                <a:gd name="T22" fmla="*/ 95 w 131"/>
                <a:gd name="T23" fmla="*/ 49 h 129"/>
                <a:gd name="T24" fmla="*/ 90 w 131"/>
                <a:gd name="T25" fmla="*/ 63 h 129"/>
                <a:gd name="T26" fmla="*/ 76 w 131"/>
                <a:gd name="T27" fmla="*/ 69 h 129"/>
                <a:gd name="T28" fmla="*/ 85 w 131"/>
                <a:gd name="T29" fmla="*/ 101 h 129"/>
                <a:gd name="T30" fmla="*/ 52 w 131"/>
                <a:gd name="T31" fmla="*/ 69 h 129"/>
                <a:gd name="T32" fmla="*/ 41 w 131"/>
                <a:gd name="T33" fmla="*/ 101 h 129"/>
                <a:gd name="T34" fmla="*/ 66 w 131"/>
                <a:gd name="T35" fmla="*/ 10 h 129"/>
                <a:gd name="T36" fmla="*/ 34 w 131"/>
                <a:gd name="T37" fmla="*/ 20 h 129"/>
                <a:gd name="T38" fmla="*/ 15 w 131"/>
                <a:gd name="T39" fmla="*/ 47 h 129"/>
                <a:gd name="T40" fmla="*/ 15 w 131"/>
                <a:gd name="T41" fmla="*/ 81 h 129"/>
                <a:gd name="T42" fmla="*/ 34 w 131"/>
                <a:gd name="T43" fmla="*/ 108 h 129"/>
                <a:gd name="T44" fmla="*/ 66 w 131"/>
                <a:gd name="T45" fmla="*/ 119 h 129"/>
                <a:gd name="T46" fmla="*/ 96 w 131"/>
                <a:gd name="T47" fmla="*/ 108 h 129"/>
                <a:gd name="T48" fmla="*/ 115 w 131"/>
                <a:gd name="T49" fmla="*/ 81 h 129"/>
                <a:gd name="T50" fmla="*/ 115 w 131"/>
                <a:gd name="T51" fmla="*/ 47 h 129"/>
                <a:gd name="T52" fmla="*/ 96 w 131"/>
                <a:gd name="T53" fmla="*/ 20 h 129"/>
                <a:gd name="T54" fmla="*/ 66 w 131"/>
                <a:gd name="T55" fmla="*/ 10 h 129"/>
                <a:gd name="T56" fmla="*/ 86 w 131"/>
                <a:gd name="T57" fmla="*/ 3 h 129"/>
                <a:gd name="T58" fmla="*/ 118 w 131"/>
                <a:gd name="T59" fmla="*/ 25 h 129"/>
                <a:gd name="T60" fmla="*/ 131 w 131"/>
                <a:gd name="T61" fmla="*/ 64 h 129"/>
                <a:gd name="T62" fmla="*/ 118 w 131"/>
                <a:gd name="T63" fmla="*/ 103 h 129"/>
                <a:gd name="T64" fmla="*/ 86 w 131"/>
                <a:gd name="T65" fmla="*/ 126 h 129"/>
                <a:gd name="T66" fmla="*/ 45 w 131"/>
                <a:gd name="T67" fmla="*/ 126 h 129"/>
                <a:gd name="T68" fmla="*/ 13 w 131"/>
                <a:gd name="T69" fmla="*/ 103 h 129"/>
                <a:gd name="T70" fmla="*/ 0 w 131"/>
                <a:gd name="T71" fmla="*/ 64 h 129"/>
                <a:gd name="T72" fmla="*/ 13 w 131"/>
                <a:gd name="T73" fmla="*/ 25 h 129"/>
                <a:gd name="T74" fmla="*/ 45 w 131"/>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29">
                  <a:moveTo>
                    <a:pt x="52" y="37"/>
                  </a:moveTo>
                  <a:lnTo>
                    <a:pt x="52" y="60"/>
                  </a:lnTo>
                  <a:lnTo>
                    <a:pt x="65" y="60"/>
                  </a:lnTo>
                  <a:lnTo>
                    <a:pt x="70" y="60"/>
                  </a:lnTo>
                  <a:lnTo>
                    <a:pt x="74" y="59"/>
                  </a:lnTo>
                  <a:lnTo>
                    <a:pt x="76" y="59"/>
                  </a:lnTo>
                  <a:lnTo>
                    <a:pt x="80" y="58"/>
                  </a:lnTo>
                  <a:lnTo>
                    <a:pt x="81" y="55"/>
                  </a:lnTo>
                  <a:lnTo>
                    <a:pt x="82" y="51"/>
                  </a:lnTo>
                  <a:lnTo>
                    <a:pt x="84" y="48"/>
                  </a:lnTo>
                  <a:lnTo>
                    <a:pt x="82" y="44"/>
                  </a:lnTo>
                  <a:lnTo>
                    <a:pt x="81" y="42"/>
                  </a:lnTo>
                  <a:lnTo>
                    <a:pt x="80" y="39"/>
                  </a:lnTo>
                  <a:lnTo>
                    <a:pt x="77" y="38"/>
                  </a:lnTo>
                  <a:lnTo>
                    <a:pt x="74" y="38"/>
                  </a:lnTo>
                  <a:lnTo>
                    <a:pt x="71" y="37"/>
                  </a:lnTo>
                  <a:lnTo>
                    <a:pt x="67" y="37"/>
                  </a:lnTo>
                  <a:lnTo>
                    <a:pt x="52" y="37"/>
                  </a:lnTo>
                  <a:close/>
                  <a:moveTo>
                    <a:pt x="41" y="28"/>
                  </a:moveTo>
                  <a:lnTo>
                    <a:pt x="69" y="28"/>
                  </a:lnTo>
                  <a:lnTo>
                    <a:pt x="80" y="29"/>
                  </a:lnTo>
                  <a:lnTo>
                    <a:pt x="89" y="33"/>
                  </a:lnTo>
                  <a:lnTo>
                    <a:pt x="94" y="39"/>
                  </a:lnTo>
                  <a:lnTo>
                    <a:pt x="95" y="49"/>
                  </a:lnTo>
                  <a:lnTo>
                    <a:pt x="94" y="56"/>
                  </a:lnTo>
                  <a:lnTo>
                    <a:pt x="90" y="63"/>
                  </a:lnTo>
                  <a:lnTo>
                    <a:pt x="84" y="66"/>
                  </a:lnTo>
                  <a:lnTo>
                    <a:pt x="76" y="69"/>
                  </a:lnTo>
                  <a:lnTo>
                    <a:pt x="97" y="101"/>
                  </a:lnTo>
                  <a:lnTo>
                    <a:pt x="85" y="101"/>
                  </a:lnTo>
                  <a:lnTo>
                    <a:pt x="65" y="69"/>
                  </a:lnTo>
                  <a:lnTo>
                    <a:pt x="52" y="69"/>
                  </a:lnTo>
                  <a:lnTo>
                    <a:pt x="52" y="101"/>
                  </a:lnTo>
                  <a:lnTo>
                    <a:pt x="41" y="101"/>
                  </a:lnTo>
                  <a:lnTo>
                    <a:pt x="41" y="28"/>
                  </a:lnTo>
                  <a:close/>
                  <a:moveTo>
                    <a:pt x="66" y="10"/>
                  </a:moveTo>
                  <a:lnTo>
                    <a:pt x="49" y="13"/>
                  </a:lnTo>
                  <a:lnTo>
                    <a:pt x="34" y="20"/>
                  </a:lnTo>
                  <a:lnTo>
                    <a:pt x="23" y="33"/>
                  </a:lnTo>
                  <a:lnTo>
                    <a:pt x="15" y="47"/>
                  </a:lnTo>
                  <a:lnTo>
                    <a:pt x="13" y="64"/>
                  </a:lnTo>
                  <a:lnTo>
                    <a:pt x="15" y="81"/>
                  </a:lnTo>
                  <a:lnTo>
                    <a:pt x="23" y="96"/>
                  </a:lnTo>
                  <a:lnTo>
                    <a:pt x="34" y="108"/>
                  </a:lnTo>
                  <a:lnTo>
                    <a:pt x="49" y="115"/>
                  </a:lnTo>
                  <a:lnTo>
                    <a:pt x="66" y="119"/>
                  </a:lnTo>
                  <a:lnTo>
                    <a:pt x="82" y="115"/>
                  </a:lnTo>
                  <a:lnTo>
                    <a:pt x="96" y="108"/>
                  </a:lnTo>
                  <a:lnTo>
                    <a:pt x="107" y="96"/>
                  </a:lnTo>
                  <a:lnTo>
                    <a:pt x="115" y="81"/>
                  </a:lnTo>
                  <a:lnTo>
                    <a:pt x="117" y="64"/>
                  </a:lnTo>
                  <a:lnTo>
                    <a:pt x="115" y="47"/>
                  </a:lnTo>
                  <a:lnTo>
                    <a:pt x="107" y="33"/>
                  </a:lnTo>
                  <a:lnTo>
                    <a:pt x="96" y="20"/>
                  </a:lnTo>
                  <a:lnTo>
                    <a:pt x="82" y="13"/>
                  </a:lnTo>
                  <a:lnTo>
                    <a:pt x="66" y="10"/>
                  </a:lnTo>
                  <a:close/>
                  <a:moveTo>
                    <a:pt x="66" y="0"/>
                  </a:moveTo>
                  <a:lnTo>
                    <a:pt x="86" y="3"/>
                  </a:lnTo>
                  <a:lnTo>
                    <a:pt x="103" y="12"/>
                  </a:lnTo>
                  <a:lnTo>
                    <a:pt x="118" y="25"/>
                  </a:lnTo>
                  <a:lnTo>
                    <a:pt x="127" y="44"/>
                  </a:lnTo>
                  <a:lnTo>
                    <a:pt x="131" y="64"/>
                  </a:lnTo>
                  <a:lnTo>
                    <a:pt x="127" y="85"/>
                  </a:lnTo>
                  <a:lnTo>
                    <a:pt x="118" y="103"/>
                  </a:lnTo>
                  <a:lnTo>
                    <a:pt x="103" y="116"/>
                  </a:lnTo>
                  <a:lnTo>
                    <a:pt x="86" y="126"/>
                  </a:lnTo>
                  <a:lnTo>
                    <a:pt x="66" y="129"/>
                  </a:lnTo>
                  <a:lnTo>
                    <a:pt x="45" y="126"/>
                  </a:lnTo>
                  <a:lnTo>
                    <a:pt x="28" y="116"/>
                  </a:lnTo>
                  <a:lnTo>
                    <a:pt x="13" y="103"/>
                  </a:lnTo>
                  <a:lnTo>
                    <a:pt x="4" y="85"/>
                  </a:lnTo>
                  <a:lnTo>
                    <a:pt x="0" y="64"/>
                  </a:lnTo>
                  <a:lnTo>
                    <a:pt x="4" y="44"/>
                  </a:lnTo>
                  <a:lnTo>
                    <a:pt x="13" y="25"/>
                  </a:lnTo>
                  <a:lnTo>
                    <a:pt x="28" y="12"/>
                  </a:lnTo>
                  <a:lnTo>
                    <a:pt x="45" y="3"/>
                  </a:lnTo>
                  <a:lnTo>
                    <a:pt x="6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 name="Line 28"/>
            <p:cNvSpPr>
              <a:spLocks noChangeShapeType="1"/>
            </p:cNvSpPr>
            <p:nvPr userDrawn="1"/>
          </p:nvSpPr>
          <p:spPr bwMode="auto">
            <a:xfrm>
              <a:off x="7548563" y="5530850"/>
              <a:ext cx="1052513" cy="0"/>
            </a:xfrm>
            <a:prstGeom prst="line">
              <a:avLst/>
            </a:prstGeom>
            <a:noFill/>
            <a:ln w="63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5" name="Title 1"/>
          <p:cNvSpPr>
            <a:spLocks noGrp="1"/>
          </p:cNvSpPr>
          <p:nvPr>
            <p:ph type="title" hasCustomPrompt="1"/>
          </p:nvPr>
        </p:nvSpPr>
        <p:spPr>
          <a:xfrm>
            <a:off x="1152144" y="1799049"/>
            <a:ext cx="6611112" cy="584775"/>
          </a:xfrm>
        </p:spPr>
        <p:txBody>
          <a:bodyPr anchor="b" anchorCtr="0">
            <a:spAutoFit/>
          </a:bodyPr>
          <a:lstStyle>
            <a:lvl1pPr algn="l">
              <a:defRPr sz="3200" cap="none" baseline="0">
                <a:solidFill>
                  <a:schemeClr val="bg1"/>
                </a:solidFill>
              </a:defRPr>
            </a:lvl1pPr>
          </a:lstStyle>
          <a:p>
            <a:r>
              <a:rPr lang="en-US" dirty="0"/>
              <a:t>Click to Edit Title</a:t>
            </a:r>
          </a:p>
        </p:txBody>
      </p:sp>
      <p:sp>
        <p:nvSpPr>
          <p:cNvPr id="8" name="Subtitle 2"/>
          <p:cNvSpPr>
            <a:spLocks noGrp="1"/>
          </p:cNvSpPr>
          <p:nvPr>
            <p:ph type="body" sz="quarter" idx="13" hasCustomPrompt="1"/>
          </p:nvPr>
        </p:nvSpPr>
        <p:spPr>
          <a:xfrm>
            <a:off x="1152144" y="2383824"/>
            <a:ext cx="6611112" cy="353943"/>
          </a:xfrm>
        </p:spPr>
        <p:txBody>
          <a:bodyPr wrap="square" anchor="t">
            <a:spAutoFit/>
          </a:bodyPr>
          <a:lstStyle>
            <a:lvl1pPr marL="0" indent="-182880" algn="l">
              <a:lnSpc>
                <a:spcPct val="85000"/>
              </a:lnSpc>
              <a:spcBef>
                <a:spcPts val="800"/>
              </a:spcBef>
              <a:buFont typeface="Arial" pitchFamily="34" charset="0"/>
              <a:buNone/>
              <a:defRPr sz="2000" b="0" cap="none" baseline="0">
                <a:solidFill>
                  <a:schemeClr val="bg1"/>
                </a:solidFill>
                <a:latin typeface="+mn-lt"/>
              </a:defRPr>
            </a:lvl1pPr>
          </a:lstStyle>
          <a:p>
            <a:pPr lvl="0"/>
            <a:r>
              <a:rPr lang="en-US" dirty="0"/>
              <a:t>Click to edit subtitle</a:t>
            </a:r>
          </a:p>
        </p:txBody>
      </p:sp>
      <p:pic>
        <p:nvPicPr>
          <p:cNvPr id="9" name="Picture 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1920804" cy="1806509"/>
          </a:xfrm>
          <a:prstGeom prst="rect">
            <a:avLst/>
          </a:prstGeom>
        </p:spPr>
      </p:pic>
      <p:sp>
        <p:nvSpPr>
          <p:cNvPr id="34" name="TextBox 3"/>
          <p:cNvSpPr txBox="1">
            <a:spLocks noChangeAspect="1"/>
          </p:cNvSpPr>
          <p:nvPr userDrawn="1"/>
        </p:nvSpPr>
        <p:spPr>
          <a:xfrm>
            <a:off x="3310128" y="4941552"/>
            <a:ext cx="2514600" cy="169277"/>
          </a:xfrm>
          <a:prstGeom prst="rect">
            <a:avLst/>
          </a:prstGeom>
          <a:noFill/>
        </p:spPr>
        <p:txBody>
          <a:bodyPr wrap="square" anchor="b" anchorCtr="0">
            <a:spAutoFit/>
          </a:bodyPr>
          <a:lstStyle/>
          <a:p>
            <a:pPr algn="ct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118344401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AS -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tx2"/>
                </a:solidFill>
              </a:defRPr>
            </a:lvl1pPr>
          </a:lstStyle>
          <a:p>
            <a:r>
              <a:rPr lang="en-US" dirty="0"/>
              <a:t>Click to Edit Title</a:t>
            </a:r>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1016459"/>
            <a:ext cx="7891272" cy="3642853"/>
          </a:xfrm>
        </p:spPr>
        <p:txBody>
          <a:bodyPr wrap="square" anchor="t" anchorCtr="0">
            <a:normAutofit/>
          </a:bodyPr>
          <a:lstStyle>
            <a:lvl1pPr>
              <a:defRPr baseline="0">
                <a:solidFill>
                  <a:schemeClr val="tx2"/>
                </a:solidFill>
              </a:defRPr>
            </a:lvl1pPr>
            <a:lvl2pPr>
              <a:buClr>
                <a:schemeClr val="tx1">
                  <a:lumMod val="65000"/>
                  <a:lumOff val="35000"/>
                </a:schemeClr>
              </a:buClr>
              <a:defRPr baseline="0">
                <a:solidFill>
                  <a:schemeClr val="tx1">
                    <a:lumMod val="65000"/>
                    <a:lumOff val="35000"/>
                  </a:schemeClr>
                </a:solidFill>
              </a:defRPr>
            </a:lvl2pPr>
            <a:lvl3pPr>
              <a:buClr>
                <a:schemeClr val="tx1">
                  <a:lumMod val="65000"/>
                  <a:lumOff val="35000"/>
                </a:schemeClr>
              </a:buClr>
              <a:defRPr baseline="0">
                <a:solidFill>
                  <a:schemeClr val="tx1">
                    <a:lumMod val="65000"/>
                    <a:lumOff val="3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1" name="Slide Number Placeholder 4"/>
          <p:cNvSpPr>
            <a:spLocks noGrp="1"/>
          </p:cNvSpPr>
          <p:nvPr>
            <p:ph type="sldNum" sz="quarter" idx="14"/>
          </p:nvPr>
        </p:nvSpPr>
        <p:spPr/>
        <p:txBody>
          <a:body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16133410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11" hasCustomPrompt="1"/>
          </p:nvPr>
        </p:nvSpPr>
        <p:spPr>
          <a:xfrm flipH="1">
            <a:off x="626364" y="640080"/>
            <a:ext cx="7891272" cy="274320"/>
          </a:xfrm>
        </p:spPr>
        <p:txBody>
          <a:bodyPr wrap="square" anchor="ctr" anchorCtr="0">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stStyle>
          <a:p>
            <a:pPr lvl="0"/>
            <a:r>
              <a:rPr lang="en-US" dirty="0"/>
              <a:t>Click to edit subtitle</a:t>
            </a:r>
          </a:p>
        </p:txBody>
      </p:sp>
      <p:sp>
        <p:nvSpPr>
          <p:cNvPr id="4" name="Slide Number Placeholder 3"/>
          <p:cNvSpPr>
            <a:spLocks noGrp="1"/>
          </p:cNvSpPr>
          <p:nvPr>
            <p:ph type="sldNum" sz="quarter" idx="13"/>
          </p:nvPr>
        </p:nvSpPr>
        <p:spPr/>
        <p:txBody>
          <a:body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22104658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AS - 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baseline="0">
                <a:solidFill>
                  <a:schemeClr val="tx2"/>
                </a:solidFill>
              </a:defRPr>
            </a:lvl1pPr>
          </a:lstStyle>
          <a:p>
            <a:r>
              <a:rPr lang="en-US" dirty="0"/>
              <a:t>Click to Edit Title</a:t>
            </a:r>
          </a:p>
        </p:txBody>
      </p:sp>
      <p:sp>
        <p:nvSpPr>
          <p:cNvPr id="4" name="Slide Number Placeholder 2"/>
          <p:cNvSpPr>
            <a:spLocks noGrp="1"/>
          </p:cNvSpPr>
          <p:nvPr>
            <p:ph type="sldNum" sz="quarter" idx="11"/>
          </p:nvPr>
        </p:nvSpPr>
        <p:spPr/>
        <p:txBody>
          <a:body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00917182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AS - Comparison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3" hasCustomPrompt="1"/>
          </p:nvPr>
        </p:nvSpPr>
        <p:spPr>
          <a:xfrm>
            <a:off x="627641"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defRPr sz="2000" baseline="0">
                <a:solidFill>
                  <a:schemeClr val="tx2"/>
                </a:solidFill>
                <a:latin typeface="+mn-lt"/>
              </a:defRPr>
            </a:lvl1pPr>
            <a:lvl2pPr>
              <a:defRPr sz="1800" baseline="0">
                <a:latin typeface="+mn-lt"/>
              </a:defRPr>
            </a:lvl2pPr>
            <a:lvl3pPr>
              <a:defRPr sz="1400" baseline="0">
                <a:latin typeface="+mn-lt"/>
              </a:defRPr>
            </a:lvl3pPr>
            <a:lvl4pPr>
              <a:defRPr sz="1200" baseline="0">
                <a:latin typeface="+mj-lt"/>
              </a:defRPr>
            </a:lvl4pPr>
            <a:lvl5pPr>
              <a:defRPr sz="1000" baseline="0">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1014984"/>
            <a:ext cx="3886200" cy="3639312"/>
          </a:xfrm>
        </p:spPr>
        <p:txBody>
          <a:bodyPr wrap="square">
            <a:normAutofit/>
          </a:bodyPr>
          <a:lstStyle>
            <a:lvl1pPr>
              <a:defRPr sz="2000" baseline="0">
                <a:solidFill>
                  <a:schemeClr val="tx2"/>
                </a:solidFill>
                <a:latin typeface="+mn-lt"/>
              </a:defRPr>
            </a:lvl1pPr>
            <a:lvl2pPr>
              <a:defRPr baseline="0">
                <a:latin typeface="+mn-lt"/>
              </a:defRPr>
            </a:lvl2pPr>
            <a:lvl3pPr>
              <a:defRPr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4" name="Slide Number Placeholder 5"/>
          <p:cNvSpPr>
            <a:spLocks noGrp="1"/>
          </p:cNvSpPr>
          <p:nvPr>
            <p:ph type="sldNum" sz="quarter" idx="17"/>
          </p:nvPr>
        </p:nvSpPr>
        <p:spPr/>
        <p:txBody>
          <a:body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83278848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AS - Two Content - Whi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buClr>
                <a:schemeClr val="bg1"/>
              </a:buClr>
              <a:buSzPct val="80000"/>
              <a:defRPr sz="2000" baseline="0">
                <a:solidFill>
                  <a:schemeClr val="bg1"/>
                </a:solidFill>
                <a:latin typeface="+mn-lt"/>
              </a:defRPr>
            </a:lvl1pPr>
            <a:lvl2pPr>
              <a:buClr>
                <a:schemeClr val="bg1"/>
              </a:buClr>
              <a:buSzPct val="80000"/>
              <a:defRPr sz="1800" baseline="0">
                <a:solidFill>
                  <a:schemeClr val="bg1"/>
                </a:solidFill>
                <a:latin typeface="+mn-lt"/>
              </a:defRPr>
            </a:lvl2pPr>
            <a:lvl3pPr>
              <a:buClr>
                <a:schemeClr val="bg1"/>
              </a:buClr>
              <a:buSzPct val="100000"/>
              <a:defRPr sz="1400" baseline="0">
                <a:solidFill>
                  <a:schemeClr val="bg1"/>
                </a:solidFill>
                <a:latin typeface="+mn-lt"/>
              </a:defRPr>
            </a:lvl3pPr>
            <a:lvl4pPr>
              <a:buClr>
                <a:schemeClr val="bg1"/>
              </a:buClr>
              <a:buSzPct val="100000"/>
              <a:defRPr sz="1200" baseline="0">
                <a:solidFill>
                  <a:schemeClr val="bg1"/>
                </a:solidFill>
                <a:latin typeface="+mj-lt"/>
              </a:defRPr>
            </a:lvl4pPr>
            <a:lvl5pPr marL="914400" indent="-182880">
              <a:buClr>
                <a:schemeClr val="bg1"/>
              </a:buClr>
              <a:buSzPct val="100000"/>
              <a:defRPr sz="1000" baseline="0">
                <a:solidFill>
                  <a:schemeClr val="bg1"/>
                </a:solidFill>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1014984"/>
            <a:ext cx="3886200" cy="3639312"/>
          </a:xfrm>
        </p:spPr>
        <p:txBody>
          <a:bodyPr vert="horz" wrap="square" lIns="91440" tIns="45720" rIns="91440" bIns="45720" rtlCol="0" anchor="t" anchorCtr="0">
            <a:normAutofit/>
          </a:bodyPr>
          <a:lstStyle>
            <a:lvl1pPr>
              <a:buClr>
                <a:schemeClr val="bg1"/>
              </a:buClr>
              <a:defRPr lang="en-US" dirty="0" smtClean="0">
                <a:solidFill>
                  <a:schemeClr val="bg1"/>
                </a:solidFill>
              </a:defRPr>
            </a:lvl1pPr>
            <a:lvl2pPr marL="182880" indent="-182880" defTabSz="365760">
              <a:lnSpc>
                <a:spcPct val="85000"/>
              </a:lnSpc>
              <a:spcBef>
                <a:spcPts val="800"/>
              </a:spcBef>
              <a:buClr>
                <a:schemeClr val="bg1"/>
              </a:buClr>
              <a:buFont typeface="Arial" panose="020B0604020202020204" pitchFamily="34" charset="0"/>
              <a:buChar char="•"/>
              <a:defRPr lang="en-US" sz="2000" dirty="0" smtClean="0">
                <a:solidFill>
                  <a:schemeClr val="bg1"/>
                </a:solidFill>
                <a:latin typeface="+mn-lt"/>
              </a:defRPr>
            </a:lvl2pPr>
            <a:lvl3pPr marL="365760" indent="-182880" defTabSz="365760">
              <a:lnSpc>
                <a:spcPct val="85000"/>
              </a:lnSpc>
              <a:spcBef>
                <a:spcPts val="800"/>
              </a:spcBef>
              <a:buClr>
                <a:schemeClr val="bg1"/>
              </a:buClr>
              <a:buSzPct val="80000"/>
              <a:buFont typeface="Arial" panose="020B0604020202020204" pitchFamily="34" charset="0"/>
              <a:buChar char="•"/>
              <a:defRPr lang="en-US" sz="1800" dirty="0" smtClean="0">
                <a:solidFill>
                  <a:schemeClr val="bg1"/>
                </a:solidFill>
                <a:latin typeface="+mn-lt"/>
              </a:defRPr>
            </a:lvl3pPr>
            <a:lvl4pPr marL="548640" defTabSz="365760">
              <a:lnSpc>
                <a:spcPct val="85000"/>
              </a:lnSpc>
              <a:spcBef>
                <a:spcPts val="800"/>
              </a:spcBef>
              <a:buClr>
                <a:schemeClr val="bg1"/>
              </a:buClr>
              <a:defRPr lang="en-US" sz="1400" dirty="0" smtClean="0">
                <a:solidFill>
                  <a:schemeClr val="bg1"/>
                </a:solidFill>
                <a:latin typeface="+mn-lt"/>
              </a:defRPr>
            </a:lvl4pPr>
            <a:lvl5pPr marL="731520" indent="-182880" defTabSz="365760">
              <a:buClr>
                <a:schemeClr val="bg1"/>
              </a:buClr>
              <a:defRPr lang="en-US" sz="1200" dirty="0">
                <a:solidFill>
                  <a:schemeClr val="bg1"/>
                </a:solidFill>
                <a:latin typeface="+mj-lt"/>
              </a:defRPr>
            </a:lvl5pPr>
            <a:lvl6pPr marL="914400" indent="-182880" defTabSz="365760">
              <a:buClr>
                <a:schemeClr val="bg1"/>
              </a:buClr>
              <a:buSzPct val="100000"/>
              <a:buFont typeface="Calibri" panose="020F0502020204030204" pitchFamily="34" charset="0"/>
              <a:buChar char="-"/>
              <a:defRPr>
                <a:solidFill>
                  <a:schemeClr val="bg1"/>
                </a:solidFill>
                <a:latin typeface="+mj-lt"/>
              </a:defRPr>
            </a:lvl6pPr>
          </a:lstStyle>
          <a:p>
            <a:pPr lvl="1"/>
            <a:r>
              <a:rPr lang="en-US" dirty="0"/>
              <a:t>Click to add text or click an icon to add other content types.</a:t>
            </a:r>
          </a:p>
          <a:p>
            <a:pPr lvl="2"/>
            <a:r>
              <a:rPr lang="en-US" dirty="0"/>
              <a:t>Second level</a:t>
            </a:r>
          </a:p>
          <a:p>
            <a:pPr lvl="3"/>
            <a:r>
              <a:rPr lang="en-US" dirty="0"/>
              <a:t>Third level</a:t>
            </a:r>
          </a:p>
        </p:txBody>
      </p:sp>
      <p:sp>
        <p:nvSpPr>
          <p:cNvPr id="4" name="Slide Number Placeholder 5"/>
          <p:cNvSpPr>
            <a:spLocks noGrp="1"/>
          </p:cNvSpPr>
          <p:nvPr>
            <p:ph type="sldNum" sz="quarter" idx="17"/>
          </p:nvPr>
        </p:nvSpPr>
        <p:spPr/>
        <p:txBody>
          <a:body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98949852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AS - Content with Caption - Whi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8887"/>
            <a:ext cx="3127248" cy="369332"/>
          </a:xfrm>
        </p:spPr>
        <p:txBody>
          <a:bodyPr lIns="91440" rIns="91440" anchor="t" anchorCtr="0">
            <a:spAutoFit/>
          </a:bodyPr>
          <a:lstStyle>
            <a:lvl1pPr algn="ctr" defTabSz="182880">
              <a:spcBef>
                <a:spcPts val="0"/>
              </a:spcBef>
              <a:defRPr sz="1800" baseline="0">
                <a:solidFill>
                  <a:schemeClr val="bg1"/>
                </a:solidFill>
                <a:effectLst/>
                <a:latin typeface="+mj-lt"/>
              </a:defRPr>
            </a:lvl1pPr>
          </a:lstStyle>
          <a:p>
            <a:r>
              <a:rPr lang="en-US" dirty="0"/>
              <a:t>Click to Edit Title</a:t>
            </a:r>
          </a:p>
        </p:txBody>
      </p:sp>
      <p:sp>
        <p:nvSpPr>
          <p:cNvPr id="16" name="Text Placeholder 2"/>
          <p:cNvSpPr>
            <a:spLocks noGrp="1"/>
          </p:cNvSpPr>
          <p:nvPr>
            <p:ph type="body" sz="quarter" idx="11" hasCustomPrompt="1"/>
          </p:nvPr>
        </p:nvSpPr>
        <p:spPr>
          <a:xfrm>
            <a:off x="3127248" y="192024"/>
            <a:ext cx="6016752" cy="430887"/>
          </a:xfrm>
        </p:spPr>
        <p:txBody>
          <a:bodyPr wrap="square" lIns="274320" rIns="274320" anchor="ctr" anchorCtr="0">
            <a:noAutofit/>
          </a:bodyPr>
          <a:lstStyle>
            <a:lvl1pPr marL="0" indent="0" algn="l" defTabSz="182880">
              <a:lnSpc>
                <a:spcPct val="100000"/>
              </a:lnSpc>
              <a:spcBef>
                <a:spcPts val="0"/>
              </a:spcBef>
              <a:buFont typeface="Arial" pitchFamily="34" charset="0"/>
              <a:buNone/>
              <a:defRPr sz="2200" b="0" i="0" cap="none" baseline="0">
                <a:solidFill>
                  <a:schemeClr val="tx2"/>
                </a:solidFill>
                <a:effectLst/>
                <a:latin typeface="+mj-l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a:t>Click to Edit Subtitle</a:t>
            </a:r>
          </a:p>
        </p:txBody>
      </p:sp>
      <p:sp>
        <p:nvSpPr>
          <p:cNvPr id="5" name="Content Placeholder 3"/>
          <p:cNvSpPr>
            <a:spLocks noGrp="1"/>
          </p:cNvSpPr>
          <p:nvPr>
            <p:ph sz="quarter" idx="14" hasCustomPrompt="1"/>
          </p:nvPr>
        </p:nvSpPr>
        <p:spPr>
          <a:xfrm>
            <a:off x="3127248" y="636359"/>
            <a:ext cx="6016752" cy="4507141"/>
          </a:xfrm>
        </p:spPr>
        <p:txBody>
          <a:bodyPr vert="horz" wrap="square" lIns="274320" tIns="45720" rIns="457200" bIns="91440" rtlCol="0" anchor="t" anchorCtr="0">
            <a:normAutofit/>
          </a:bodyPr>
          <a:lstStyle>
            <a:lvl1pPr>
              <a:defRPr lang="en-US" dirty="0" smtClean="0">
                <a:latin typeface="+mn-lt"/>
              </a:defRPr>
            </a:lvl1pPr>
            <a:lvl2pPr>
              <a:defRPr lang="en-US" dirty="0" smtClean="0">
                <a:latin typeface="+mn-lt"/>
              </a:defRPr>
            </a:lvl2pPr>
            <a:lvl3pPr>
              <a:defRPr lang="en-US" dirty="0" smtClean="0">
                <a:latin typeface="+mn-lt"/>
              </a:defRPr>
            </a:lvl3pPr>
          </a:lstStyle>
          <a:p>
            <a:pPr lvl="0"/>
            <a:r>
              <a:rPr lang="en-US" dirty="0"/>
              <a:t>Click to add text or click an icon to add other content types.</a:t>
            </a:r>
          </a:p>
          <a:p>
            <a:pPr lvl="1"/>
            <a:r>
              <a:rPr lang="en-US" dirty="0"/>
              <a:t>Second level</a:t>
            </a:r>
          </a:p>
          <a:p>
            <a:pPr lvl="2"/>
            <a:r>
              <a:rPr lang="en-US" dirty="0"/>
              <a:t>Third level</a:t>
            </a:r>
          </a:p>
        </p:txBody>
      </p:sp>
      <p:sp>
        <p:nvSpPr>
          <p:cNvPr id="12" name="Text Placeholder 4"/>
          <p:cNvSpPr>
            <a:spLocks noGrp="1"/>
          </p:cNvSpPr>
          <p:nvPr>
            <p:ph type="body" sz="quarter" idx="13" hasCustomPrompt="1"/>
          </p:nvPr>
        </p:nvSpPr>
        <p:spPr>
          <a:xfrm>
            <a:off x="411480" y="996694"/>
            <a:ext cx="2304288" cy="615553"/>
          </a:xfrm>
        </p:spPr>
        <p:txBody>
          <a:bodyPr wrap="square" anchor="t" anchorCtr="0">
            <a:spAutoFit/>
          </a:bodyPr>
          <a:lstStyle>
            <a:lvl1pPr marL="0" indent="-182880" algn="l">
              <a:buFont typeface="Arial" pitchFamily="34" charset="0"/>
              <a:buNone/>
              <a:defRPr sz="2000" b="0" cap="none" baseline="0">
                <a:solidFill>
                  <a:schemeClr val="bg1"/>
                </a:solidFill>
                <a:effectLst/>
                <a:latin typeface="+mn-lt"/>
              </a:defRPr>
            </a:lvl1pPr>
          </a:lstStyle>
          <a:p>
            <a:pPr lvl="0"/>
            <a:r>
              <a:rPr lang="en-US" dirty="0"/>
              <a:t>Click to edit caption text</a:t>
            </a:r>
          </a:p>
        </p:txBody>
      </p:sp>
      <p:sp>
        <p:nvSpPr>
          <p:cNvPr id="4" name="Slide Number Placeholder 5"/>
          <p:cNvSpPr>
            <a:spLocks noGrp="1"/>
          </p:cNvSpPr>
          <p:nvPr>
            <p:ph type="sldNum" sz="quarter" idx="16"/>
          </p:nvPr>
        </p:nvSpPr>
        <p:spPr/>
        <p:txBody>
          <a:body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3094578272"/>
      </p:ext>
    </p:extLst>
  </p:cSld>
  <p:clrMapOvr>
    <a:masterClrMapping/>
  </p:clrMapOvr>
  <p:transition>
    <p:fade/>
  </p:transition>
  <p:extLst mod="1">
    <p:ext uri="{DCECCB84-F9BA-43D5-87BE-67443E8EF086}">
      <p15:sldGuideLst xmlns:p15="http://schemas.microsoft.com/office/powerpoint/2012/main">
        <p15:guide id="1" pos="196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AS - Main Customer Success - Whi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510269" cy="429768"/>
          </a:xfrm>
        </p:spPr>
        <p:txBody>
          <a:bodyPr lIns="182880" rIns="182880"/>
          <a:lstStyle>
            <a:lvl1pPr algn="ctr">
              <a:defRPr sz="2200" baseline="0">
                <a:latin typeface="+mj-lt"/>
              </a:defRPr>
            </a:lvl1pPr>
          </a:lstStyle>
          <a:p>
            <a:r>
              <a:rPr lang="en-US" dirty="0"/>
              <a:t>Customer Success - Click to Edit Title</a:t>
            </a:r>
          </a:p>
        </p:txBody>
      </p:sp>
      <p:sp>
        <p:nvSpPr>
          <p:cNvPr id="21" name="Text Placeholder 2"/>
          <p:cNvSpPr>
            <a:spLocks noGrp="1"/>
          </p:cNvSpPr>
          <p:nvPr>
            <p:ph type="body" sz="quarter" idx="11"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643514"/>
            <a:ext cx="6510270" cy="4085003"/>
          </a:xfrm>
        </p:spPr>
        <p:txBody>
          <a:bodyPr wrap="square" lIns="365760" rIns="274320" anchor="t">
            <a:normAutofit/>
          </a:bodyPr>
          <a:lstStyle>
            <a:lvl1pPr>
              <a:defRPr sz="2000" baseline="0">
                <a:latin typeface="+mn-lt"/>
              </a:defRPr>
            </a:lvl1pPr>
            <a:lvl2pPr>
              <a:defRPr sz="1800" baseline="0">
                <a:latin typeface="+mn-lt"/>
              </a:defRPr>
            </a:lvl2pPr>
            <a:lvl3pPr>
              <a:defRPr sz="1600"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776288"/>
            <a:ext cx="2448000" cy="2867308"/>
          </a:xfrm>
        </p:spPr>
        <p:txBody>
          <a:bodyPr wrap="square" anchor="t">
            <a:normAutofit/>
          </a:bodyPr>
          <a:lstStyle>
            <a:lvl1pPr marL="0" indent="-182880">
              <a:lnSpc>
                <a:spcPct val="85000"/>
              </a:lnSpc>
              <a:buFont typeface="Arial" pitchFamily="34" charset="0"/>
              <a:buNone/>
              <a:defRPr sz="1600" b="0"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normAutofit/>
          </a:bodyPr>
          <a:lstStyle>
            <a:lvl1pPr marL="0" indent="0" algn="l">
              <a:lnSpc>
                <a:spcPct val="85000"/>
              </a:lnSpc>
              <a:buNone/>
              <a:defRPr sz="1400" b="0">
                <a:solidFill>
                  <a:schemeClr val="bg1"/>
                </a:solidFill>
                <a:effectLst/>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598393" y="3941854"/>
            <a:ext cx="2450592" cy="502920"/>
          </a:xfrm>
        </p:spPr>
        <p:txBody>
          <a:bodyPr wrap="square" anchor="t">
            <a:normAutofit/>
          </a:bodyPr>
          <a:lstStyle>
            <a:lvl1pPr marL="182880" indent="0" algn="l">
              <a:lnSpc>
                <a:spcPct val="85000"/>
              </a:lnSpc>
              <a:buNone/>
              <a:defRPr sz="1200">
                <a:solidFill>
                  <a:schemeClr val="bg1">
                    <a:lumMod val="85000"/>
                  </a:schemeClr>
                </a:solidFill>
                <a:effectLst/>
              </a:defRPr>
            </a:lvl1pPr>
          </a:lstStyle>
          <a:p>
            <a:pPr lvl="0"/>
            <a:r>
              <a:rPr lang="en-US" dirty="0"/>
              <a:t>Spokesperson’s Job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grpSp>
        <p:nvGrpSpPr>
          <p:cNvPr id="23" name="Group 22"/>
          <p:cNvGrpSpPr/>
          <p:nvPr userDrawn="1"/>
        </p:nvGrpSpPr>
        <p:grpSpPr>
          <a:xfrm>
            <a:off x="8427835" y="4765184"/>
            <a:ext cx="526892" cy="220528"/>
            <a:chOff x="6145213" y="4384676"/>
            <a:chExt cx="1582738" cy="649287"/>
          </a:xfrm>
          <a:solidFill>
            <a:schemeClr val="bg1"/>
          </a:solidFill>
        </p:grpSpPr>
        <p:sp>
          <p:nvSpPr>
            <p:cNvPr id="24"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8" name="Text Placeholder 7"/>
          <p:cNvSpPr>
            <a:spLocks noGrp="1"/>
          </p:cNvSpPr>
          <p:nvPr>
            <p:ph type="body" sz="quarter" idx="19"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a:t>Partner Name</a:t>
            </a:r>
          </a:p>
        </p:txBody>
      </p:sp>
      <p:sp>
        <p:nvSpPr>
          <p:cNvPr id="10" name="Text Placeholder 9"/>
          <p:cNvSpPr>
            <a:spLocks noGrp="1"/>
          </p:cNvSpPr>
          <p:nvPr>
            <p:ph type="body" sz="quarter" idx="20" hasCustomPrompt="1"/>
          </p:nvPr>
        </p:nvSpPr>
        <p:spPr>
          <a:xfrm>
            <a:off x="1" y="4728518"/>
            <a:ext cx="6510268" cy="184150"/>
          </a:xfrm>
        </p:spPr>
        <p:txBody>
          <a:bodyPr>
            <a:noAutofit/>
          </a:bodyPr>
          <a:lstStyle>
            <a:lvl1pPr marL="0" indent="0" algn="ctr">
              <a:buNone/>
              <a:defRPr sz="1200" baseline="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URL to online story</a:t>
            </a:r>
          </a:p>
        </p:txBody>
      </p:sp>
    </p:spTree>
    <p:extLst>
      <p:ext uri="{BB962C8B-B14F-4D97-AF65-F5344CB8AC3E}">
        <p14:creationId xmlns:p14="http://schemas.microsoft.com/office/powerpoint/2010/main" val="2386595719"/>
      </p:ext>
    </p:extLst>
  </p:cSld>
  <p:clrMapOvr>
    <a:masterClrMapping/>
  </p:clrMapOvr>
  <p:transition>
    <p:fade/>
  </p:transition>
  <p:extLst mod="1">
    <p:ext uri="{DCECCB84-F9BA-43D5-87BE-67443E8EF086}">
      <p15:sldGuideLst xmlns:p15="http://schemas.microsoft.com/office/powerpoint/2012/main">
        <p15:guide id="1" pos="410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AS - Customer Validation - Whi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510269" cy="429768"/>
          </a:xfrm>
        </p:spPr>
        <p:txBody>
          <a:bodyPr lIns="182880" rIns="182880"/>
          <a:lstStyle>
            <a:lvl1pPr algn="ctr">
              <a:defRPr sz="2200" baseline="0">
                <a:latin typeface="+mj-lt"/>
              </a:defRPr>
            </a:lvl1pPr>
          </a:lstStyle>
          <a:p>
            <a:r>
              <a:rPr lang="en-US" dirty="0"/>
              <a:t>Customer Validation - Click to Edit Title</a:t>
            </a:r>
          </a:p>
        </p:txBody>
      </p:sp>
      <p:sp>
        <p:nvSpPr>
          <p:cNvPr id="21" name="Text Placeholder 2"/>
          <p:cNvSpPr>
            <a:spLocks noGrp="1"/>
          </p:cNvSpPr>
          <p:nvPr>
            <p:ph type="body" sz="quarter" idx="11"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643514"/>
            <a:ext cx="6510270" cy="4092469"/>
          </a:xfrm>
        </p:spPr>
        <p:txBody>
          <a:bodyPr wrap="square" lIns="365760" rIns="274320" anchor="t">
            <a:normAutofit/>
          </a:bodyPr>
          <a:lstStyle>
            <a:lvl1pPr>
              <a:defRPr sz="2000" baseline="0">
                <a:latin typeface="+mn-lt"/>
              </a:defRPr>
            </a:lvl1pPr>
            <a:lvl2pPr>
              <a:defRPr sz="1800" baseline="0">
                <a:latin typeface="+mn-lt"/>
              </a:defRPr>
            </a:lvl2pPr>
            <a:lvl3pPr>
              <a:defRPr sz="1600"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776288"/>
            <a:ext cx="2448000" cy="2867308"/>
          </a:xfrm>
        </p:spPr>
        <p:txBody>
          <a:bodyPr wrap="square" anchor="t">
            <a:normAutofit/>
          </a:bodyPr>
          <a:lstStyle>
            <a:lvl1pPr marL="0" indent="-182880">
              <a:lnSpc>
                <a:spcPct val="85000"/>
              </a:lnSpc>
              <a:buFont typeface="Arial" pitchFamily="34" charset="0"/>
              <a:buNone/>
              <a:defRPr sz="1600" b="0"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normAutofit/>
          </a:bodyPr>
          <a:lstStyle>
            <a:lvl1pPr marL="0" indent="0" algn="l">
              <a:lnSpc>
                <a:spcPct val="85000"/>
              </a:lnSpc>
              <a:buNone/>
              <a:defRPr sz="1400" b="0">
                <a:solidFill>
                  <a:schemeClr val="bg1"/>
                </a:solidFill>
                <a:effectLst/>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598393" y="3941853"/>
            <a:ext cx="2450592" cy="501885"/>
          </a:xfrm>
        </p:spPr>
        <p:txBody>
          <a:bodyPr wrap="square" anchor="t">
            <a:normAutofit/>
          </a:bodyPr>
          <a:lstStyle>
            <a:lvl1pPr marL="182880" indent="0" algn="l">
              <a:lnSpc>
                <a:spcPct val="85000"/>
              </a:lnSpc>
              <a:buNone/>
              <a:defRPr sz="1200">
                <a:solidFill>
                  <a:schemeClr val="bg1">
                    <a:lumMod val="85000"/>
                  </a:schemeClr>
                </a:solidFill>
                <a:effectLst/>
              </a:defRPr>
            </a:lvl1pPr>
          </a:lstStyle>
          <a:p>
            <a:pPr lvl="0"/>
            <a:r>
              <a:rPr lang="en-US" dirty="0"/>
              <a:t>Spokesperson’s Job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grpSp>
        <p:nvGrpSpPr>
          <p:cNvPr id="23" name="Group 22"/>
          <p:cNvGrpSpPr/>
          <p:nvPr userDrawn="1"/>
        </p:nvGrpSpPr>
        <p:grpSpPr>
          <a:xfrm>
            <a:off x="8427835" y="4765184"/>
            <a:ext cx="526892" cy="220528"/>
            <a:chOff x="6145213" y="4384676"/>
            <a:chExt cx="1582738" cy="649287"/>
          </a:xfrm>
          <a:solidFill>
            <a:schemeClr val="bg1"/>
          </a:solidFill>
        </p:grpSpPr>
        <p:sp>
          <p:nvSpPr>
            <p:cNvPr id="24"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8" name="Text Placeholder 7"/>
          <p:cNvSpPr>
            <a:spLocks noGrp="1"/>
          </p:cNvSpPr>
          <p:nvPr>
            <p:ph type="body" sz="quarter" idx="19"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a:t>Partner Name</a:t>
            </a:r>
          </a:p>
        </p:txBody>
      </p:sp>
      <p:sp>
        <p:nvSpPr>
          <p:cNvPr id="6" name="TextBox 5"/>
          <p:cNvSpPr txBox="1"/>
          <p:nvPr userDrawn="1"/>
        </p:nvSpPr>
        <p:spPr>
          <a:xfrm>
            <a:off x="3440649" y="4677645"/>
            <a:ext cx="2276795" cy="230832"/>
          </a:xfrm>
          <a:prstGeom prst="rect">
            <a:avLst/>
          </a:prstGeom>
          <a:noFill/>
        </p:spPr>
        <p:txBody>
          <a:bodyPr wrap="square" lIns="45720" rIns="45720" rtlCol="0">
            <a:noAutofit/>
          </a:bodyPr>
          <a:lstStyle/>
          <a:p>
            <a:pPr algn="ctr">
              <a:defRPr/>
            </a:pPr>
            <a:r>
              <a:rPr lang="en-US" sz="900" dirty="0">
                <a:solidFill>
                  <a:srgbClr val="0074BE"/>
                </a:solidFill>
              </a:rPr>
              <a:t>For One-to-One Customer Use Only</a:t>
            </a:r>
          </a:p>
        </p:txBody>
      </p:sp>
    </p:spTree>
    <p:extLst>
      <p:ext uri="{BB962C8B-B14F-4D97-AF65-F5344CB8AC3E}">
        <p14:creationId xmlns:p14="http://schemas.microsoft.com/office/powerpoint/2010/main" val="7483163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pic>
        <p:nvPicPr>
          <p:cNvPr id="9"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9916" cy="5143500"/>
          </a:xfrm>
          <a:prstGeom prst="rect">
            <a:avLst/>
          </a:prstGeom>
        </p:spPr>
      </p:pic>
      <p:sp>
        <p:nvSpPr>
          <p:cNvPr id="2" name="Title 1"/>
          <p:cNvSpPr>
            <a:spLocks noGrp="1"/>
          </p:cNvSpPr>
          <p:nvPr>
            <p:ph type="title" hasCustomPrompt="1"/>
          </p:nvPr>
        </p:nvSpPr>
        <p:spPr>
          <a:xfrm>
            <a:off x="152400" y="141044"/>
            <a:ext cx="2330456" cy="584775"/>
          </a:xfrm>
        </p:spPr>
        <p:txBody>
          <a:bodyPr/>
          <a:lstStyle>
            <a:lvl1pPr>
              <a:defRPr baseline="0">
                <a:solidFill>
                  <a:schemeClr val="bg1"/>
                </a:solidFill>
                <a:effectLst>
                  <a:outerShdw blurRad="38100" dist="38100" dir="2700000" algn="tl">
                    <a:srgbClr val="000000">
                      <a:alpha val="43137"/>
                    </a:srgbClr>
                  </a:outerShdw>
                </a:effectLst>
              </a:defRPr>
            </a:lvl1pPr>
          </a:lstStyle>
          <a:p>
            <a:r>
              <a:rPr lang="en-US" dirty="0"/>
              <a:t>Click to edit title</a:t>
            </a:r>
          </a:p>
        </p:txBody>
      </p:sp>
      <p:sp>
        <p:nvSpPr>
          <p:cNvPr id="16" name="Text Placeholder 2"/>
          <p:cNvSpPr>
            <a:spLocks noGrp="1"/>
          </p:cNvSpPr>
          <p:nvPr>
            <p:ph type="body" sz="quarter" idx="11" hasCustomPrompt="1"/>
          </p:nvPr>
        </p:nvSpPr>
        <p:spPr>
          <a:xfrm>
            <a:off x="2736851" y="264154"/>
            <a:ext cx="5953124" cy="338554"/>
          </a:xfrm>
        </p:spPr>
        <p:txBody>
          <a:bodyPr wrap="square" anchor="ctr">
            <a:spAutoFit/>
          </a:bodyPr>
          <a:lstStyle>
            <a:lvl1pPr marL="0" indent="0" algn="l">
              <a:lnSpc>
                <a:spcPct val="100000"/>
              </a:lnSpc>
              <a:buFont typeface="Arial" pitchFamily="34" charset="0"/>
              <a:buNone/>
              <a:defRPr sz="1600" b="1" cap="all" baseline="0">
                <a:solidFill>
                  <a:schemeClr val="tx2">
                    <a:lumMod val="50000"/>
                  </a:schemeClr>
                </a:solidFill>
                <a:effectLs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a:t>Click to edit SUBTITLE</a:t>
            </a:r>
          </a:p>
        </p:txBody>
      </p:sp>
      <p:sp>
        <p:nvSpPr>
          <p:cNvPr id="5" name="Content Placeholder 3"/>
          <p:cNvSpPr>
            <a:spLocks noGrp="1"/>
          </p:cNvSpPr>
          <p:nvPr>
            <p:ph sz="quarter" idx="14" hasCustomPrompt="1"/>
          </p:nvPr>
        </p:nvSpPr>
        <p:spPr>
          <a:xfrm>
            <a:off x="2736850" y="1879253"/>
            <a:ext cx="5943600" cy="1384995"/>
          </a:xfrm>
        </p:spPr>
        <p:txBody>
          <a:bodyPr anchor="ct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3" hasCustomPrompt="1"/>
          </p:nvPr>
        </p:nvSpPr>
        <p:spPr>
          <a:xfrm>
            <a:off x="152400" y="2193185"/>
            <a:ext cx="2325116" cy="757130"/>
          </a:xfrm>
        </p:spPr>
        <p:txBody>
          <a:bodyPr wrap="square" anchor="ctr">
            <a:spAutoFit/>
          </a:bodyPr>
          <a:lstStyle>
            <a:lvl1pPr marL="0" indent="0" algn="r">
              <a:buFont typeface="Arial" pitchFamily="34" charset="0"/>
              <a:buNone/>
              <a:defRPr sz="1800" b="1" cap="none" baseline="0">
                <a:solidFill>
                  <a:schemeClr val="bg1"/>
                </a:solidFill>
                <a:effectLst/>
                <a:latin typeface="+mn-lt"/>
              </a:defRPr>
            </a:lvl1pPr>
          </a:lstStyle>
          <a:p>
            <a:pPr lvl="0"/>
            <a:r>
              <a:rPr lang="en-US" dirty="0"/>
              <a:t>Click to edit caption text</a:t>
            </a:r>
          </a:p>
        </p:txBody>
      </p:sp>
      <p:sp>
        <p:nvSpPr>
          <p:cNvPr id="11" name="TextBox 5"/>
          <p:cNvSpPr txBox="1"/>
          <p:nvPr/>
        </p:nvSpPr>
        <p:spPr>
          <a:xfrm>
            <a:off x="0" y="4928056"/>
            <a:ext cx="1931989" cy="215444"/>
          </a:xfrm>
          <a:prstGeom prst="rect">
            <a:avLst/>
          </a:prstGeom>
          <a:noFill/>
        </p:spPr>
        <p:txBody>
          <a:bodyPr wrap="square" anchor="ctr">
            <a:spAutoFit/>
          </a:bodyPr>
          <a:lstStyle/>
          <a:p>
            <a:pPr algn="l" eaLnBrk="0" hangingPunct="0">
              <a:defRPr/>
            </a:pPr>
            <a:br>
              <a:rPr lang="en-US" sz="400" b="0" kern="300" spc="50" dirty="0">
                <a:solidFill>
                  <a:schemeClr val="accent1"/>
                </a:solidFill>
                <a:latin typeface="Arial"/>
                <a:ea typeface="ＭＳ Ｐゴシック" pitchFamily="34" charset="-128"/>
                <a:cs typeface="Arial"/>
              </a:rPr>
            </a:br>
            <a:r>
              <a:rPr lang="en-US" sz="400" b="0" kern="300" spc="50" dirty="0">
                <a:solidFill>
                  <a:schemeClr val="accent1"/>
                </a:solidFill>
                <a:latin typeface="Arial"/>
                <a:ea typeface="ＭＳ Ｐゴシック" pitchFamily="34" charset="-128"/>
                <a:cs typeface="Arial"/>
              </a:rPr>
              <a:t>Copyright © 2012, SAS Institute Inc. All rights reserved.</a:t>
            </a:r>
          </a:p>
        </p:txBody>
      </p:sp>
      <p:pic>
        <p:nvPicPr>
          <p:cNvPr id="10"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441" y="4670708"/>
            <a:ext cx="1018358" cy="236924"/>
          </a:xfrm>
          <a:prstGeom prst="rect">
            <a:avLst/>
          </a:prstGeom>
        </p:spPr>
      </p:pic>
    </p:spTree>
    <p:extLst>
      <p:ext uri="{BB962C8B-B14F-4D97-AF65-F5344CB8AC3E}">
        <p14:creationId xmlns:p14="http://schemas.microsoft.com/office/powerpoint/2010/main" val="391435626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AS - Dark Blue Section Header">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2998"/>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spcBef>
                <a:spcPts val="800"/>
              </a:spcBef>
              <a:buFont typeface="Arial" pitchFamily="34" charset="0"/>
              <a:buNone/>
              <a:defRPr sz="2000" b="0" i="0" cap="none" baseline="0">
                <a:solidFill>
                  <a:schemeClr val="bg1"/>
                </a:solidFill>
                <a:latin typeface="+mn-lt"/>
              </a:defRPr>
            </a:lvl1pPr>
          </a:lstStyle>
          <a:p>
            <a:pPr lvl="0"/>
            <a:r>
              <a:rPr lang="en-US" dirty="0"/>
              <a:t>Click to edit 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1"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8" name="TextBox 3"/>
          <p:cNvSpPr txBox="1">
            <a:spLocks noChangeAspect="1"/>
          </p:cNvSpPr>
          <p:nvPr userDrawn="1"/>
        </p:nvSpPr>
        <p:spPr>
          <a:xfrm>
            <a:off x="3310128" y="4941552"/>
            <a:ext cx="2514600" cy="169277"/>
          </a:xfrm>
          <a:prstGeom prst="rect">
            <a:avLst/>
          </a:prstGeom>
          <a:noFill/>
        </p:spPr>
        <p:txBody>
          <a:bodyPr wrap="square" anchor="b" anchorCtr="0">
            <a:spAutoFit/>
          </a:bodyPr>
          <a:lstStyle/>
          <a:p>
            <a:pPr algn="ct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
        <p:nvSpPr>
          <p:cNvPr id="19" name="Slide Number Placeholder 3"/>
          <p:cNvSpPr txBox="1">
            <a:spLocks/>
          </p:cNvSpPr>
          <p:nvPr userDrawn="1"/>
        </p:nvSpPr>
        <p:spPr>
          <a:xfrm>
            <a:off x="4114800" y="4754880"/>
            <a:ext cx="914400" cy="230832"/>
          </a:xfrm>
          <a:prstGeom prst="rect">
            <a:avLst/>
          </a:prstGeom>
        </p:spPr>
        <p:txBody>
          <a:bodyPr vert="horz" lIns="91440" tIns="45720" rIns="91440" bIns="45720" rtlCol="0" anchor="b">
            <a:spAutoFit/>
          </a:bodyPr>
          <a:lstStyle>
            <a:defPPr>
              <a:defRPr lang="en-US"/>
            </a:defPPr>
            <a:lvl1pPr marL="0" algn="ctr" defTabSz="18288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91952504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AS - Green Section Header">
    <p:bg>
      <p:bgPr>
        <a:gradFill>
          <a:gsLst>
            <a:gs pos="0">
              <a:srgbClr val="90B328"/>
            </a:gs>
            <a:gs pos="100000">
              <a:srgbClr val="4B7C1A"/>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pic>
        <p:nvPicPr>
          <p:cNvPr id="11"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21" name="Slide Number Placeholder 3"/>
          <p:cNvSpPr>
            <a:spLocks noGrp="1"/>
          </p:cNvSpPr>
          <p:nvPr>
            <p:ph type="sldNum" sz="quarter" idx="12"/>
          </p:nvPr>
        </p:nvSpPr>
        <p:spPr>
          <a:xfrm>
            <a:off x="4114800" y="4754880"/>
            <a:ext cx="914400" cy="230832"/>
          </a:xfrm>
        </p:spPr>
        <p:txBody>
          <a:bodyPr/>
          <a:lstStyle>
            <a:lvl1pPr>
              <a:defRPr>
                <a:solidFill>
                  <a:schemeClr val="bg1">
                    <a:lumMod val="85000"/>
                  </a:schemeClr>
                </a:solidFill>
              </a:defRPr>
            </a:lvl1pPr>
          </a:lstStyle>
          <a:p>
            <a:fld id="{4976208B-6111-490B-8CEC-FFB249DB2100}" type="slidenum">
              <a:rPr lang="en-US" smtClean="0">
                <a:solidFill>
                  <a:srgbClr val="FFFFFF">
                    <a:lumMod val="85000"/>
                  </a:srgbClr>
                </a:solidFill>
              </a:rPr>
              <a:pPr/>
              <a:t>‹#›</a:t>
            </a:fld>
            <a:endParaRPr lang="en-US" dirty="0">
              <a:solidFill>
                <a:srgbClr val="FFFFFF">
                  <a:lumMod val="85000"/>
                </a:srgbClr>
              </a:solidFill>
            </a:endParaRPr>
          </a:p>
        </p:txBody>
      </p:sp>
      <p:sp>
        <p:nvSpPr>
          <p:cNvPr id="22" name="TextBox 3"/>
          <p:cNvSpPr txBox="1">
            <a:spLocks noChangeAspect="1"/>
          </p:cNvSpPr>
          <p:nvPr userDrawn="1"/>
        </p:nvSpPr>
        <p:spPr>
          <a:xfrm>
            <a:off x="3310128" y="4941552"/>
            <a:ext cx="2514600" cy="169277"/>
          </a:xfrm>
          <a:prstGeom prst="rect">
            <a:avLst/>
          </a:prstGeom>
          <a:noFill/>
        </p:spPr>
        <p:txBody>
          <a:bodyPr wrap="square" anchor="b" anchorCtr="0">
            <a:spAutoFit/>
          </a:bodyPr>
          <a:lstStyle/>
          <a:p>
            <a:pPr algn="ctr" defTabSz="274313" eaLnBrk="0" hangingPunct="0">
              <a:defRPr/>
            </a:pPr>
            <a:r>
              <a:rPr lang="en-US" sz="500" kern="300" spc="50" dirty="0">
                <a:solidFill>
                  <a:srgbClr val="9EC62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420266539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AS - Aquamarine Section Header">
    <p:bg>
      <p:bgPr>
        <a:gradFill>
          <a:gsLst>
            <a:gs pos="0">
              <a:srgbClr val="00B08D"/>
            </a:gs>
            <a:gs pos="100000">
              <a:srgbClr val="01856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pic>
        <p:nvPicPr>
          <p:cNvPr id="11"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9" name="Slide Number Placeholder 3"/>
          <p:cNvSpPr>
            <a:spLocks noGrp="1"/>
          </p:cNvSpPr>
          <p:nvPr>
            <p:ph type="sldNum" sz="quarter" idx="12"/>
          </p:nvPr>
        </p:nvSpPr>
        <p:spPr>
          <a:xfrm>
            <a:off x="4114800" y="4754880"/>
            <a:ext cx="914400" cy="230832"/>
          </a:xfrm>
        </p:spPr>
        <p:txBody>
          <a:bodyPr/>
          <a:lstStyle>
            <a:lvl1pPr>
              <a:defRPr>
                <a:solidFill>
                  <a:schemeClr val="bg1">
                    <a:lumMod val="85000"/>
                  </a:schemeClr>
                </a:solidFill>
              </a:defRPr>
            </a:lvl1pPr>
          </a:lstStyle>
          <a:p>
            <a:fld id="{4976208B-6111-490B-8CEC-FFB249DB2100}" type="slidenum">
              <a:rPr lang="en-US" smtClean="0">
                <a:solidFill>
                  <a:srgbClr val="FFFFFF">
                    <a:lumMod val="85000"/>
                  </a:srgbClr>
                </a:solidFill>
              </a:rPr>
              <a:pPr/>
              <a:t>‹#›</a:t>
            </a:fld>
            <a:endParaRPr lang="en-US" dirty="0">
              <a:solidFill>
                <a:srgbClr val="FFFFFF">
                  <a:lumMod val="85000"/>
                </a:srgbClr>
              </a:solidFill>
            </a:endParaRPr>
          </a:p>
        </p:txBody>
      </p:sp>
      <p:sp>
        <p:nvSpPr>
          <p:cNvPr id="20" name="TextBox 3"/>
          <p:cNvSpPr txBox="1">
            <a:spLocks noChangeAspect="1"/>
          </p:cNvSpPr>
          <p:nvPr userDrawn="1"/>
        </p:nvSpPr>
        <p:spPr>
          <a:xfrm>
            <a:off x="3310128" y="4941552"/>
            <a:ext cx="2514600" cy="169277"/>
          </a:xfrm>
          <a:prstGeom prst="rect">
            <a:avLst/>
          </a:prstGeom>
          <a:noFill/>
        </p:spPr>
        <p:txBody>
          <a:bodyPr wrap="square" anchor="b" anchorCtr="0">
            <a:spAutoFit/>
          </a:bodyPr>
          <a:lstStyle/>
          <a:p>
            <a:pPr algn="ctr" defTabSz="274313" eaLnBrk="0" hangingPunct="0">
              <a:defRPr/>
            </a:pPr>
            <a:r>
              <a:rPr lang="en-US" sz="500" kern="300" spc="50" dirty="0">
                <a:solidFill>
                  <a:srgbClr val="00CCA5"/>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97139041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AS - Light Blue Section Header">
    <p:bg>
      <p:bgPr>
        <a:gradFill>
          <a:gsLst>
            <a:gs pos="0">
              <a:srgbClr val="61BAE9"/>
            </a:gs>
            <a:gs pos="100000">
              <a:srgbClr val="006A9F"/>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pic>
        <p:nvPicPr>
          <p:cNvPr id="11"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9" name="Slide Number Placeholder 3"/>
          <p:cNvSpPr>
            <a:spLocks noGrp="1"/>
          </p:cNvSpPr>
          <p:nvPr>
            <p:ph type="sldNum" sz="quarter" idx="12"/>
          </p:nvPr>
        </p:nvSpPr>
        <p:spPr>
          <a:xfrm>
            <a:off x="4114800" y="4754880"/>
            <a:ext cx="914400" cy="230832"/>
          </a:xfrm>
        </p:spPr>
        <p:txBody>
          <a:bodyPr/>
          <a:lstStyle>
            <a:lvl1pPr>
              <a:defRPr>
                <a:solidFill>
                  <a:schemeClr val="bg1">
                    <a:lumMod val="85000"/>
                  </a:schemeClr>
                </a:solidFill>
              </a:defRPr>
            </a:lvl1pPr>
          </a:lstStyle>
          <a:p>
            <a:fld id="{4976208B-6111-490B-8CEC-FFB249DB2100}" type="slidenum">
              <a:rPr lang="en-US" smtClean="0">
                <a:solidFill>
                  <a:srgbClr val="FFFFFF">
                    <a:lumMod val="85000"/>
                  </a:srgbClr>
                </a:solidFill>
              </a:rPr>
              <a:pPr/>
              <a:t>‹#›</a:t>
            </a:fld>
            <a:endParaRPr lang="en-US" dirty="0">
              <a:solidFill>
                <a:srgbClr val="FFFFFF">
                  <a:lumMod val="85000"/>
                </a:srgbClr>
              </a:solidFill>
            </a:endParaRPr>
          </a:p>
        </p:txBody>
      </p:sp>
      <p:sp>
        <p:nvSpPr>
          <p:cNvPr id="20" name="TextBox 3"/>
          <p:cNvSpPr txBox="1">
            <a:spLocks noChangeAspect="1"/>
          </p:cNvSpPr>
          <p:nvPr userDrawn="1"/>
        </p:nvSpPr>
        <p:spPr>
          <a:xfrm>
            <a:off x="3310128" y="4941552"/>
            <a:ext cx="2514600" cy="169277"/>
          </a:xfrm>
          <a:prstGeom prst="rect">
            <a:avLst/>
          </a:prstGeom>
          <a:noFill/>
        </p:spPr>
        <p:txBody>
          <a:bodyPr wrap="square" anchor="b" anchorCtr="0">
            <a:spAutoFit/>
          </a:bodyPr>
          <a:lstStyle/>
          <a:p>
            <a:pPr algn="ctr" defTabSz="274313" eaLnBrk="0" hangingPunct="0">
              <a:defRPr/>
            </a:pPr>
            <a:r>
              <a:rPr lang="en-US" sz="500" kern="300" spc="50" dirty="0">
                <a:solidFill>
                  <a:srgbClr val="53C6FF"/>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283150213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SAS - Violet Section Header">
    <p:bg>
      <p:bgPr>
        <a:gradFill>
          <a:gsLst>
            <a:gs pos="0">
              <a:srgbClr val="3D5AAE"/>
            </a:gs>
            <a:gs pos="100000">
              <a:srgbClr val="2C367C"/>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pic>
        <p:nvPicPr>
          <p:cNvPr id="11"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9" name="Slide Number Placeholder 3"/>
          <p:cNvSpPr>
            <a:spLocks noGrp="1"/>
          </p:cNvSpPr>
          <p:nvPr>
            <p:ph type="sldNum" sz="quarter" idx="12"/>
          </p:nvPr>
        </p:nvSpPr>
        <p:spPr>
          <a:xfrm>
            <a:off x="4114800" y="4754880"/>
            <a:ext cx="914400" cy="230832"/>
          </a:xfrm>
        </p:spPr>
        <p:txBody>
          <a:bodyPr/>
          <a:lstStyle>
            <a:lvl1pPr>
              <a:defRPr>
                <a:solidFill>
                  <a:schemeClr val="bg1">
                    <a:lumMod val="85000"/>
                  </a:schemeClr>
                </a:solidFill>
              </a:defRPr>
            </a:lvl1pPr>
          </a:lstStyle>
          <a:p>
            <a:fld id="{4976208B-6111-490B-8CEC-FFB249DB2100}" type="slidenum">
              <a:rPr lang="en-US" smtClean="0">
                <a:solidFill>
                  <a:srgbClr val="FFFFFF">
                    <a:lumMod val="85000"/>
                  </a:srgbClr>
                </a:solidFill>
              </a:rPr>
              <a:pPr/>
              <a:t>‹#›</a:t>
            </a:fld>
            <a:endParaRPr lang="en-US" dirty="0">
              <a:solidFill>
                <a:srgbClr val="FFFFFF">
                  <a:lumMod val="85000"/>
                </a:srgbClr>
              </a:solidFill>
            </a:endParaRPr>
          </a:p>
        </p:txBody>
      </p:sp>
      <p:sp>
        <p:nvSpPr>
          <p:cNvPr id="20" name="TextBox 3"/>
          <p:cNvSpPr txBox="1">
            <a:spLocks noChangeAspect="1"/>
          </p:cNvSpPr>
          <p:nvPr userDrawn="1"/>
        </p:nvSpPr>
        <p:spPr>
          <a:xfrm>
            <a:off x="3310128" y="4941552"/>
            <a:ext cx="2514600" cy="169277"/>
          </a:xfrm>
          <a:prstGeom prst="rect">
            <a:avLst/>
          </a:prstGeom>
          <a:noFill/>
        </p:spPr>
        <p:txBody>
          <a:bodyPr wrap="square" anchor="b" anchorCtr="0">
            <a:spAutoFit/>
          </a:bodyPr>
          <a:lstStyle/>
          <a:p>
            <a:pPr algn="ctr" defTabSz="274313" eaLnBrk="0" hangingPunct="0">
              <a:defRPr/>
            </a:pPr>
            <a:r>
              <a:rPr lang="en-US" sz="500" kern="300" spc="50" dirty="0">
                <a:solidFill>
                  <a:srgbClr val="727DC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367505266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SAS - Closing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0" y="2120427"/>
            <a:ext cx="9144000" cy="584775"/>
          </a:xfrm>
        </p:spPr>
        <p:txBody>
          <a:bodyPr anchor="ctr" anchorCtr="0">
            <a:spAutoFit/>
          </a:bodyPr>
          <a:lstStyle>
            <a:lvl1pPr algn="ctr">
              <a:defRPr sz="3200" baseline="0">
                <a:solidFill>
                  <a:schemeClr val="bg1"/>
                </a:solidFill>
                <a:latin typeface="+mj-lt"/>
              </a:defRPr>
            </a:lvl1pPr>
          </a:lstStyle>
          <a:p>
            <a:r>
              <a:rPr lang="en-US" dirty="0"/>
              <a:t>Click to Edit Title</a:t>
            </a:r>
          </a:p>
        </p:txBody>
      </p:sp>
      <p:sp>
        <p:nvSpPr>
          <p:cNvPr id="3" name="TextBox 2">
            <a:hlinkClick r:id="rId3"/>
          </p:cNvPr>
          <p:cNvSpPr txBox="1"/>
          <p:nvPr/>
        </p:nvSpPr>
        <p:spPr>
          <a:xfrm>
            <a:off x="-4574" y="3943877"/>
            <a:ext cx="9144003" cy="369332"/>
          </a:xfrm>
          <a:prstGeom prst="rect">
            <a:avLst/>
          </a:prstGeom>
          <a:noFill/>
        </p:spPr>
        <p:txBody>
          <a:bodyPr wrap="square" rtlCol="0" anchor="b" anchorCtr="0">
            <a:spAutoFit/>
          </a:bodyPr>
          <a:lstStyle/>
          <a:p>
            <a:pPr algn="ctr" defTabSz="182880"/>
            <a:r>
              <a:rPr lang="en-US" dirty="0">
                <a:solidFill>
                  <a:srgbClr val="FFFFFF"/>
                </a:solidFill>
              </a:rPr>
              <a:t>sas.com</a:t>
            </a:r>
          </a:p>
        </p:txBody>
      </p:sp>
      <p:pic>
        <p:nvPicPr>
          <p:cNvPr id="4" name="Picture 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0"/>
            <a:ext cx="1920804" cy="1806509"/>
          </a:xfrm>
          <a:prstGeom prst="rect">
            <a:avLst/>
          </a:prstGeom>
        </p:spPr>
      </p:pic>
      <p:grpSp>
        <p:nvGrpSpPr>
          <p:cNvPr id="7" name="Group 6"/>
          <p:cNvGrpSpPr/>
          <p:nvPr userDrawn="1"/>
        </p:nvGrpSpPr>
        <p:grpSpPr>
          <a:xfrm>
            <a:off x="8017883" y="4527567"/>
            <a:ext cx="844014" cy="449260"/>
            <a:chOff x="7048500" y="4889500"/>
            <a:chExt cx="1622426" cy="863600"/>
          </a:xfrm>
        </p:grpSpPr>
        <p:sp>
          <p:nvSpPr>
            <p:cNvPr id="9" name="Freeform 6"/>
            <p:cNvSpPr>
              <a:spLocks/>
            </p:cNvSpPr>
            <p:nvPr userDrawn="1"/>
          </p:nvSpPr>
          <p:spPr bwMode="auto">
            <a:xfrm>
              <a:off x="7089775" y="5645150"/>
              <a:ext cx="87313" cy="100013"/>
            </a:xfrm>
            <a:custGeom>
              <a:avLst/>
              <a:gdLst>
                <a:gd name="T0" fmla="*/ 0 w 218"/>
                <a:gd name="T1" fmla="*/ 0 h 249"/>
                <a:gd name="T2" fmla="*/ 218 w 218"/>
                <a:gd name="T3" fmla="*/ 0 h 249"/>
                <a:gd name="T4" fmla="*/ 218 w 218"/>
                <a:gd name="T5" fmla="*/ 63 h 249"/>
                <a:gd name="T6" fmla="*/ 147 w 218"/>
                <a:gd name="T7" fmla="*/ 63 h 249"/>
                <a:gd name="T8" fmla="*/ 147 w 218"/>
                <a:gd name="T9" fmla="*/ 249 h 249"/>
                <a:gd name="T10" fmla="*/ 71 w 218"/>
                <a:gd name="T11" fmla="*/ 249 h 249"/>
                <a:gd name="T12" fmla="*/ 71 w 218"/>
                <a:gd name="T13" fmla="*/ 63 h 249"/>
                <a:gd name="T14" fmla="*/ 0 w 218"/>
                <a:gd name="T15" fmla="*/ 63 h 249"/>
                <a:gd name="T16" fmla="*/ 0 w 218"/>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49">
                  <a:moveTo>
                    <a:pt x="0" y="0"/>
                  </a:moveTo>
                  <a:lnTo>
                    <a:pt x="218" y="0"/>
                  </a:lnTo>
                  <a:lnTo>
                    <a:pt x="218" y="63"/>
                  </a:lnTo>
                  <a:lnTo>
                    <a:pt x="147" y="63"/>
                  </a:lnTo>
                  <a:lnTo>
                    <a:pt x="147" y="249"/>
                  </a:lnTo>
                  <a:lnTo>
                    <a:pt x="71" y="249"/>
                  </a:lnTo>
                  <a:lnTo>
                    <a:pt x="71"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Freeform 7"/>
            <p:cNvSpPr>
              <a:spLocks/>
            </p:cNvSpPr>
            <p:nvPr userDrawn="1"/>
          </p:nvSpPr>
          <p:spPr bwMode="auto">
            <a:xfrm>
              <a:off x="7185025" y="5645150"/>
              <a:ext cx="88900" cy="100013"/>
            </a:xfrm>
            <a:custGeom>
              <a:avLst/>
              <a:gdLst>
                <a:gd name="T0" fmla="*/ 0 w 227"/>
                <a:gd name="T1" fmla="*/ 0 h 249"/>
                <a:gd name="T2" fmla="*/ 77 w 227"/>
                <a:gd name="T3" fmla="*/ 0 h 249"/>
                <a:gd name="T4" fmla="*/ 77 w 227"/>
                <a:gd name="T5" fmla="*/ 86 h 249"/>
                <a:gd name="T6" fmla="*/ 149 w 227"/>
                <a:gd name="T7" fmla="*/ 86 h 249"/>
                <a:gd name="T8" fmla="*/ 149 w 227"/>
                <a:gd name="T9" fmla="*/ 0 h 249"/>
                <a:gd name="T10" fmla="*/ 227 w 227"/>
                <a:gd name="T11" fmla="*/ 0 h 249"/>
                <a:gd name="T12" fmla="*/ 227 w 227"/>
                <a:gd name="T13" fmla="*/ 249 h 249"/>
                <a:gd name="T14" fmla="*/ 149 w 227"/>
                <a:gd name="T15" fmla="*/ 249 h 249"/>
                <a:gd name="T16" fmla="*/ 149 w 227"/>
                <a:gd name="T17" fmla="*/ 150 h 249"/>
                <a:gd name="T18" fmla="*/ 77 w 227"/>
                <a:gd name="T19" fmla="*/ 150 h 249"/>
                <a:gd name="T20" fmla="*/ 77 w 227"/>
                <a:gd name="T21" fmla="*/ 249 h 249"/>
                <a:gd name="T22" fmla="*/ 0 w 227"/>
                <a:gd name="T23" fmla="*/ 249 h 249"/>
                <a:gd name="T24" fmla="*/ 0 w 227"/>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49">
                  <a:moveTo>
                    <a:pt x="0" y="0"/>
                  </a:moveTo>
                  <a:lnTo>
                    <a:pt x="77" y="0"/>
                  </a:lnTo>
                  <a:lnTo>
                    <a:pt x="77" y="86"/>
                  </a:lnTo>
                  <a:lnTo>
                    <a:pt x="149" y="86"/>
                  </a:lnTo>
                  <a:lnTo>
                    <a:pt x="149" y="0"/>
                  </a:lnTo>
                  <a:lnTo>
                    <a:pt x="227" y="0"/>
                  </a:lnTo>
                  <a:lnTo>
                    <a:pt x="227" y="249"/>
                  </a:lnTo>
                  <a:lnTo>
                    <a:pt x="149" y="249"/>
                  </a:lnTo>
                  <a:lnTo>
                    <a:pt x="149" y="150"/>
                  </a:lnTo>
                  <a:lnTo>
                    <a:pt x="77" y="150"/>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Freeform 8"/>
            <p:cNvSpPr>
              <a:spLocks/>
            </p:cNvSpPr>
            <p:nvPr userDrawn="1"/>
          </p:nvSpPr>
          <p:spPr bwMode="auto">
            <a:xfrm>
              <a:off x="7285038" y="5645150"/>
              <a:ext cx="82550" cy="100013"/>
            </a:xfrm>
            <a:custGeom>
              <a:avLst/>
              <a:gdLst>
                <a:gd name="T0" fmla="*/ 0 w 212"/>
                <a:gd name="T1" fmla="*/ 0 h 249"/>
                <a:gd name="T2" fmla="*/ 208 w 212"/>
                <a:gd name="T3" fmla="*/ 0 h 249"/>
                <a:gd name="T4" fmla="*/ 208 w 212"/>
                <a:gd name="T5" fmla="*/ 63 h 249"/>
                <a:gd name="T6" fmla="*/ 78 w 212"/>
                <a:gd name="T7" fmla="*/ 63 h 249"/>
                <a:gd name="T8" fmla="*/ 78 w 212"/>
                <a:gd name="T9" fmla="*/ 94 h 249"/>
                <a:gd name="T10" fmla="*/ 196 w 212"/>
                <a:gd name="T11" fmla="*/ 94 h 249"/>
                <a:gd name="T12" fmla="*/ 196 w 212"/>
                <a:gd name="T13" fmla="*/ 154 h 249"/>
                <a:gd name="T14" fmla="*/ 78 w 212"/>
                <a:gd name="T15" fmla="*/ 154 h 249"/>
                <a:gd name="T16" fmla="*/ 78 w 212"/>
                <a:gd name="T17" fmla="*/ 185 h 249"/>
                <a:gd name="T18" fmla="*/ 212 w 212"/>
                <a:gd name="T19" fmla="*/ 185 h 249"/>
                <a:gd name="T20" fmla="*/ 212 w 212"/>
                <a:gd name="T21" fmla="*/ 249 h 249"/>
                <a:gd name="T22" fmla="*/ 0 w 212"/>
                <a:gd name="T23" fmla="*/ 249 h 249"/>
                <a:gd name="T24" fmla="*/ 0 w 212"/>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49">
                  <a:moveTo>
                    <a:pt x="0" y="0"/>
                  </a:moveTo>
                  <a:lnTo>
                    <a:pt x="208" y="0"/>
                  </a:lnTo>
                  <a:lnTo>
                    <a:pt x="208" y="63"/>
                  </a:lnTo>
                  <a:lnTo>
                    <a:pt x="78" y="63"/>
                  </a:lnTo>
                  <a:lnTo>
                    <a:pt x="78" y="94"/>
                  </a:lnTo>
                  <a:lnTo>
                    <a:pt x="196" y="94"/>
                  </a:lnTo>
                  <a:lnTo>
                    <a:pt x="196" y="154"/>
                  </a:lnTo>
                  <a:lnTo>
                    <a:pt x="78" y="154"/>
                  </a:lnTo>
                  <a:lnTo>
                    <a:pt x="78" y="185"/>
                  </a:lnTo>
                  <a:lnTo>
                    <a:pt x="212" y="185"/>
                  </a:lnTo>
                  <a:lnTo>
                    <a:pt x="212"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9"/>
            <p:cNvSpPr>
              <a:spLocks noEditPoints="1"/>
            </p:cNvSpPr>
            <p:nvPr userDrawn="1"/>
          </p:nvSpPr>
          <p:spPr bwMode="auto">
            <a:xfrm>
              <a:off x="7426325" y="5645150"/>
              <a:ext cx="87313" cy="100013"/>
            </a:xfrm>
            <a:custGeom>
              <a:avLst/>
              <a:gdLst>
                <a:gd name="T0" fmla="*/ 77 w 221"/>
                <a:gd name="T1" fmla="*/ 63 h 249"/>
                <a:gd name="T2" fmla="*/ 77 w 221"/>
                <a:gd name="T3" fmla="*/ 114 h 249"/>
                <a:gd name="T4" fmla="*/ 107 w 221"/>
                <a:gd name="T5" fmla="*/ 114 h 249"/>
                <a:gd name="T6" fmla="*/ 117 w 221"/>
                <a:gd name="T7" fmla="*/ 114 h 249"/>
                <a:gd name="T8" fmla="*/ 126 w 221"/>
                <a:gd name="T9" fmla="*/ 113 h 249"/>
                <a:gd name="T10" fmla="*/ 135 w 221"/>
                <a:gd name="T11" fmla="*/ 111 h 249"/>
                <a:gd name="T12" fmla="*/ 142 w 221"/>
                <a:gd name="T13" fmla="*/ 106 h 249"/>
                <a:gd name="T14" fmla="*/ 146 w 221"/>
                <a:gd name="T15" fmla="*/ 98 h 249"/>
                <a:gd name="T16" fmla="*/ 148 w 221"/>
                <a:gd name="T17" fmla="*/ 87 h 249"/>
                <a:gd name="T18" fmla="*/ 146 w 221"/>
                <a:gd name="T19" fmla="*/ 76 h 249"/>
                <a:gd name="T20" fmla="*/ 141 w 221"/>
                <a:gd name="T21" fmla="*/ 69 h 249"/>
                <a:gd name="T22" fmla="*/ 132 w 221"/>
                <a:gd name="T23" fmla="*/ 66 h 249"/>
                <a:gd name="T24" fmla="*/ 122 w 221"/>
                <a:gd name="T25" fmla="*/ 63 h 249"/>
                <a:gd name="T26" fmla="*/ 111 w 221"/>
                <a:gd name="T27" fmla="*/ 63 h 249"/>
                <a:gd name="T28" fmla="*/ 77 w 221"/>
                <a:gd name="T29" fmla="*/ 63 h 249"/>
                <a:gd name="T30" fmla="*/ 0 w 221"/>
                <a:gd name="T31" fmla="*/ 0 h 249"/>
                <a:gd name="T32" fmla="*/ 128 w 221"/>
                <a:gd name="T33" fmla="*/ 0 h 249"/>
                <a:gd name="T34" fmla="*/ 152 w 221"/>
                <a:gd name="T35" fmla="*/ 1 h 249"/>
                <a:gd name="T36" fmla="*/ 172 w 221"/>
                <a:gd name="T37" fmla="*/ 7 h 249"/>
                <a:gd name="T38" fmla="*/ 188 w 221"/>
                <a:gd name="T39" fmla="*/ 17 h 249"/>
                <a:gd name="T40" fmla="*/ 201 w 221"/>
                <a:gd name="T41" fmla="*/ 28 h 249"/>
                <a:gd name="T42" fmla="*/ 209 w 221"/>
                <a:gd name="T43" fmla="*/ 42 h 249"/>
                <a:gd name="T44" fmla="*/ 216 w 221"/>
                <a:gd name="T45" fmla="*/ 56 h 249"/>
                <a:gd name="T46" fmla="*/ 219 w 221"/>
                <a:gd name="T47" fmla="*/ 71 h 249"/>
                <a:gd name="T48" fmla="*/ 221 w 221"/>
                <a:gd name="T49" fmla="*/ 84 h 249"/>
                <a:gd name="T50" fmla="*/ 218 w 221"/>
                <a:gd name="T51" fmla="*/ 108 h 249"/>
                <a:gd name="T52" fmla="*/ 212 w 221"/>
                <a:gd name="T53" fmla="*/ 129 h 249"/>
                <a:gd name="T54" fmla="*/ 201 w 221"/>
                <a:gd name="T55" fmla="*/ 145 h 249"/>
                <a:gd name="T56" fmla="*/ 186 w 221"/>
                <a:gd name="T57" fmla="*/ 158 h 249"/>
                <a:gd name="T58" fmla="*/ 167 w 221"/>
                <a:gd name="T59" fmla="*/ 167 h 249"/>
                <a:gd name="T60" fmla="*/ 146 w 221"/>
                <a:gd name="T61" fmla="*/ 172 h 249"/>
                <a:gd name="T62" fmla="*/ 122 w 221"/>
                <a:gd name="T63" fmla="*/ 174 h 249"/>
                <a:gd name="T64" fmla="*/ 77 w 221"/>
                <a:gd name="T65" fmla="*/ 174 h 249"/>
                <a:gd name="T66" fmla="*/ 77 w 221"/>
                <a:gd name="T67" fmla="*/ 249 h 249"/>
                <a:gd name="T68" fmla="*/ 0 w 221"/>
                <a:gd name="T69" fmla="*/ 249 h 249"/>
                <a:gd name="T70" fmla="*/ 0 w 221"/>
                <a:gd name="T7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249">
                  <a:moveTo>
                    <a:pt x="77" y="63"/>
                  </a:moveTo>
                  <a:lnTo>
                    <a:pt x="77" y="114"/>
                  </a:lnTo>
                  <a:lnTo>
                    <a:pt x="107" y="114"/>
                  </a:lnTo>
                  <a:lnTo>
                    <a:pt x="117" y="114"/>
                  </a:lnTo>
                  <a:lnTo>
                    <a:pt x="126" y="113"/>
                  </a:lnTo>
                  <a:lnTo>
                    <a:pt x="135" y="111"/>
                  </a:lnTo>
                  <a:lnTo>
                    <a:pt x="142" y="106"/>
                  </a:lnTo>
                  <a:lnTo>
                    <a:pt x="146" y="98"/>
                  </a:lnTo>
                  <a:lnTo>
                    <a:pt x="148" y="87"/>
                  </a:lnTo>
                  <a:lnTo>
                    <a:pt x="146" y="76"/>
                  </a:lnTo>
                  <a:lnTo>
                    <a:pt x="141" y="69"/>
                  </a:lnTo>
                  <a:lnTo>
                    <a:pt x="132" y="66"/>
                  </a:lnTo>
                  <a:lnTo>
                    <a:pt x="122" y="63"/>
                  </a:lnTo>
                  <a:lnTo>
                    <a:pt x="111" y="63"/>
                  </a:lnTo>
                  <a:lnTo>
                    <a:pt x="77" y="63"/>
                  </a:lnTo>
                  <a:close/>
                  <a:moveTo>
                    <a:pt x="0" y="0"/>
                  </a:moveTo>
                  <a:lnTo>
                    <a:pt x="128" y="0"/>
                  </a:lnTo>
                  <a:lnTo>
                    <a:pt x="152" y="1"/>
                  </a:lnTo>
                  <a:lnTo>
                    <a:pt x="172" y="7"/>
                  </a:lnTo>
                  <a:lnTo>
                    <a:pt x="188" y="17"/>
                  </a:lnTo>
                  <a:lnTo>
                    <a:pt x="201" y="28"/>
                  </a:lnTo>
                  <a:lnTo>
                    <a:pt x="209" y="42"/>
                  </a:lnTo>
                  <a:lnTo>
                    <a:pt x="216" y="56"/>
                  </a:lnTo>
                  <a:lnTo>
                    <a:pt x="219" y="71"/>
                  </a:lnTo>
                  <a:lnTo>
                    <a:pt x="221" y="84"/>
                  </a:lnTo>
                  <a:lnTo>
                    <a:pt x="218" y="108"/>
                  </a:lnTo>
                  <a:lnTo>
                    <a:pt x="212" y="129"/>
                  </a:lnTo>
                  <a:lnTo>
                    <a:pt x="201" y="145"/>
                  </a:lnTo>
                  <a:lnTo>
                    <a:pt x="186" y="158"/>
                  </a:lnTo>
                  <a:lnTo>
                    <a:pt x="167" y="167"/>
                  </a:lnTo>
                  <a:lnTo>
                    <a:pt x="146" y="172"/>
                  </a:lnTo>
                  <a:lnTo>
                    <a:pt x="122" y="174"/>
                  </a:lnTo>
                  <a:lnTo>
                    <a:pt x="77" y="174"/>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10"/>
            <p:cNvSpPr>
              <a:spLocks noEditPoints="1"/>
            </p:cNvSpPr>
            <p:nvPr userDrawn="1"/>
          </p:nvSpPr>
          <p:spPr bwMode="auto">
            <a:xfrm>
              <a:off x="7516813" y="5643563"/>
              <a:ext cx="100013" cy="103188"/>
            </a:xfrm>
            <a:custGeom>
              <a:avLst/>
              <a:gdLst>
                <a:gd name="T0" fmla="*/ 126 w 253"/>
                <a:gd name="T1" fmla="*/ 63 h 262"/>
                <a:gd name="T2" fmla="*/ 117 w 253"/>
                <a:gd name="T3" fmla="*/ 64 h 262"/>
                <a:gd name="T4" fmla="*/ 108 w 253"/>
                <a:gd name="T5" fmla="*/ 66 h 262"/>
                <a:gd name="T6" fmla="*/ 98 w 253"/>
                <a:gd name="T7" fmla="*/ 71 h 262"/>
                <a:gd name="T8" fmla="*/ 90 w 253"/>
                <a:gd name="T9" fmla="*/ 80 h 262"/>
                <a:gd name="T10" fmla="*/ 84 w 253"/>
                <a:gd name="T11" fmla="*/ 93 h 262"/>
                <a:gd name="T12" fmla="*/ 79 w 253"/>
                <a:gd name="T13" fmla="*/ 110 h 262"/>
                <a:gd name="T14" fmla="*/ 76 w 253"/>
                <a:gd name="T15" fmla="*/ 131 h 262"/>
                <a:gd name="T16" fmla="*/ 79 w 253"/>
                <a:gd name="T17" fmla="*/ 152 h 262"/>
                <a:gd name="T18" fmla="*/ 84 w 253"/>
                <a:gd name="T19" fmla="*/ 169 h 262"/>
                <a:gd name="T20" fmla="*/ 90 w 253"/>
                <a:gd name="T21" fmla="*/ 181 h 262"/>
                <a:gd name="T22" fmla="*/ 98 w 253"/>
                <a:gd name="T23" fmla="*/ 191 h 262"/>
                <a:gd name="T24" fmla="*/ 108 w 253"/>
                <a:gd name="T25" fmla="*/ 196 h 262"/>
                <a:gd name="T26" fmla="*/ 117 w 253"/>
                <a:gd name="T27" fmla="*/ 199 h 262"/>
                <a:gd name="T28" fmla="*/ 126 w 253"/>
                <a:gd name="T29" fmla="*/ 200 h 262"/>
                <a:gd name="T30" fmla="*/ 136 w 253"/>
                <a:gd name="T31" fmla="*/ 199 h 262"/>
                <a:gd name="T32" fmla="*/ 144 w 253"/>
                <a:gd name="T33" fmla="*/ 196 h 262"/>
                <a:gd name="T34" fmla="*/ 154 w 253"/>
                <a:gd name="T35" fmla="*/ 191 h 262"/>
                <a:gd name="T36" fmla="*/ 163 w 253"/>
                <a:gd name="T37" fmla="*/ 181 h 262"/>
                <a:gd name="T38" fmla="*/ 169 w 253"/>
                <a:gd name="T39" fmla="*/ 169 h 262"/>
                <a:gd name="T40" fmla="*/ 174 w 253"/>
                <a:gd name="T41" fmla="*/ 152 h 262"/>
                <a:gd name="T42" fmla="*/ 176 w 253"/>
                <a:gd name="T43" fmla="*/ 131 h 262"/>
                <a:gd name="T44" fmla="*/ 174 w 253"/>
                <a:gd name="T45" fmla="*/ 110 h 262"/>
                <a:gd name="T46" fmla="*/ 169 w 253"/>
                <a:gd name="T47" fmla="*/ 93 h 262"/>
                <a:gd name="T48" fmla="*/ 163 w 253"/>
                <a:gd name="T49" fmla="*/ 80 h 262"/>
                <a:gd name="T50" fmla="*/ 154 w 253"/>
                <a:gd name="T51" fmla="*/ 71 h 262"/>
                <a:gd name="T52" fmla="*/ 144 w 253"/>
                <a:gd name="T53" fmla="*/ 66 h 262"/>
                <a:gd name="T54" fmla="*/ 136 w 253"/>
                <a:gd name="T55" fmla="*/ 64 h 262"/>
                <a:gd name="T56" fmla="*/ 126 w 253"/>
                <a:gd name="T57" fmla="*/ 63 h 262"/>
                <a:gd name="T58" fmla="*/ 126 w 253"/>
                <a:gd name="T59" fmla="*/ 0 h 262"/>
                <a:gd name="T60" fmla="*/ 157 w 253"/>
                <a:gd name="T61" fmla="*/ 3 h 262"/>
                <a:gd name="T62" fmla="*/ 184 w 253"/>
                <a:gd name="T63" fmla="*/ 13 h 262"/>
                <a:gd name="T64" fmla="*/ 208 w 253"/>
                <a:gd name="T65" fmla="*/ 28 h 262"/>
                <a:gd name="T66" fmla="*/ 227 w 253"/>
                <a:gd name="T67" fmla="*/ 48 h 262"/>
                <a:gd name="T68" fmla="*/ 241 w 253"/>
                <a:gd name="T69" fmla="*/ 71 h 262"/>
                <a:gd name="T70" fmla="*/ 250 w 253"/>
                <a:gd name="T71" fmla="*/ 100 h 262"/>
                <a:gd name="T72" fmla="*/ 253 w 253"/>
                <a:gd name="T73" fmla="*/ 131 h 262"/>
                <a:gd name="T74" fmla="*/ 250 w 253"/>
                <a:gd name="T75" fmla="*/ 162 h 262"/>
                <a:gd name="T76" fmla="*/ 241 w 253"/>
                <a:gd name="T77" fmla="*/ 191 h 262"/>
                <a:gd name="T78" fmla="*/ 227 w 253"/>
                <a:gd name="T79" fmla="*/ 215 h 262"/>
                <a:gd name="T80" fmla="*/ 208 w 253"/>
                <a:gd name="T81" fmla="*/ 235 h 262"/>
                <a:gd name="T82" fmla="*/ 184 w 253"/>
                <a:gd name="T83" fmla="*/ 250 h 262"/>
                <a:gd name="T84" fmla="*/ 157 w 253"/>
                <a:gd name="T85" fmla="*/ 260 h 262"/>
                <a:gd name="T86" fmla="*/ 126 w 253"/>
                <a:gd name="T87" fmla="*/ 262 h 262"/>
                <a:gd name="T88" fmla="*/ 96 w 253"/>
                <a:gd name="T89" fmla="*/ 260 h 262"/>
                <a:gd name="T90" fmla="*/ 69 w 253"/>
                <a:gd name="T91" fmla="*/ 250 h 262"/>
                <a:gd name="T92" fmla="*/ 45 w 253"/>
                <a:gd name="T93" fmla="*/ 235 h 262"/>
                <a:gd name="T94" fmla="*/ 25 w 253"/>
                <a:gd name="T95" fmla="*/ 215 h 262"/>
                <a:gd name="T96" fmla="*/ 11 w 253"/>
                <a:gd name="T97" fmla="*/ 191 h 262"/>
                <a:gd name="T98" fmla="*/ 3 w 253"/>
                <a:gd name="T99" fmla="*/ 162 h 262"/>
                <a:gd name="T100" fmla="*/ 0 w 253"/>
                <a:gd name="T101" fmla="*/ 131 h 262"/>
                <a:gd name="T102" fmla="*/ 3 w 253"/>
                <a:gd name="T103" fmla="*/ 100 h 262"/>
                <a:gd name="T104" fmla="*/ 11 w 253"/>
                <a:gd name="T105" fmla="*/ 71 h 262"/>
                <a:gd name="T106" fmla="*/ 25 w 253"/>
                <a:gd name="T107" fmla="*/ 48 h 262"/>
                <a:gd name="T108" fmla="*/ 45 w 253"/>
                <a:gd name="T109" fmla="*/ 28 h 262"/>
                <a:gd name="T110" fmla="*/ 69 w 253"/>
                <a:gd name="T111" fmla="*/ 13 h 262"/>
                <a:gd name="T112" fmla="*/ 96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7" y="64"/>
                  </a:lnTo>
                  <a:lnTo>
                    <a:pt x="108" y="66"/>
                  </a:lnTo>
                  <a:lnTo>
                    <a:pt x="98" y="71"/>
                  </a:lnTo>
                  <a:lnTo>
                    <a:pt x="90" y="80"/>
                  </a:lnTo>
                  <a:lnTo>
                    <a:pt x="84" y="93"/>
                  </a:lnTo>
                  <a:lnTo>
                    <a:pt x="79" y="110"/>
                  </a:lnTo>
                  <a:lnTo>
                    <a:pt x="76" y="131"/>
                  </a:lnTo>
                  <a:lnTo>
                    <a:pt x="79" y="152"/>
                  </a:lnTo>
                  <a:lnTo>
                    <a:pt x="84" y="169"/>
                  </a:lnTo>
                  <a:lnTo>
                    <a:pt x="90" y="181"/>
                  </a:lnTo>
                  <a:lnTo>
                    <a:pt x="98" y="191"/>
                  </a:lnTo>
                  <a:lnTo>
                    <a:pt x="108" y="196"/>
                  </a:lnTo>
                  <a:lnTo>
                    <a:pt x="117" y="199"/>
                  </a:lnTo>
                  <a:lnTo>
                    <a:pt x="126" y="200"/>
                  </a:lnTo>
                  <a:lnTo>
                    <a:pt x="136" y="199"/>
                  </a:lnTo>
                  <a:lnTo>
                    <a:pt x="144" y="196"/>
                  </a:lnTo>
                  <a:lnTo>
                    <a:pt x="154" y="191"/>
                  </a:lnTo>
                  <a:lnTo>
                    <a:pt x="163" y="181"/>
                  </a:lnTo>
                  <a:lnTo>
                    <a:pt x="169" y="169"/>
                  </a:lnTo>
                  <a:lnTo>
                    <a:pt x="174" y="152"/>
                  </a:lnTo>
                  <a:lnTo>
                    <a:pt x="176" y="131"/>
                  </a:lnTo>
                  <a:lnTo>
                    <a:pt x="174" y="110"/>
                  </a:lnTo>
                  <a:lnTo>
                    <a:pt x="169" y="93"/>
                  </a:lnTo>
                  <a:lnTo>
                    <a:pt x="163" y="80"/>
                  </a:lnTo>
                  <a:lnTo>
                    <a:pt x="154" y="71"/>
                  </a:lnTo>
                  <a:lnTo>
                    <a:pt x="144" y="66"/>
                  </a:lnTo>
                  <a:lnTo>
                    <a:pt x="136" y="64"/>
                  </a:lnTo>
                  <a:lnTo>
                    <a:pt x="126" y="63"/>
                  </a:lnTo>
                  <a:close/>
                  <a:moveTo>
                    <a:pt x="126" y="0"/>
                  </a:moveTo>
                  <a:lnTo>
                    <a:pt x="157" y="3"/>
                  </a:lnTo>
                  <a:lnTo>
                    <a:pt x="184" y="13"/>
                  </a:lnTo>
                  <a:lnTo>
                    <a:pt x="208" y="28"/>
                  </a:lnTo>
                  <a:lnTo>
                    <a:pt x="227" y="48"/>
                  </a:lnTo>
                  <a:lnTo>
                    <a:pt x="241" y="71"/>
                  </a:lnTo>
                  <a:lnTo>
                    <a:pt x="250" y="100"/>
                  </a:lnTo>
                  <a:lnTo>
                    <a:pt x="253" y="131"/>
                  </a:lnTo>
                  <a:lnTo>
                    <a:pt x="250" y="162"/>
                  </a:lnTo>
                  <a:lnTo>
                    <a:pt x="241" y="191"/>
                  </a:lnTo>
                  <a:lnTo>
                    <a:pt x="227" y="215"/>
                  </a:lnTo>
                  <a:lnTo>
                    <a:pt x="208" y="235"/>
                  </a:lnTo>
                  <a:lnTo>
                    <a:pt x="184" y="250"/>
                  </a:lnTo>
                  <a:lnTo>
                    <a:pt x="157" y="260"/>
                  </a:lnTo>
                  <a:lnTo>
                    <a:pt x="126" y="262"/>
                  </a:lnTo>
                  <a:lnTo>
                    <a:pt x="96" y="260"/>
                  </a:lnTo>
                  <a:lnTo>
                    <a:pt x="69" y="250"/>
                  </a:lnTo>
                  <a:lnTo>
                    <a:pt x="45" y="235"/>
                  </a:lnTo>
                  <a:lnTo>
                    <a:pt x="25" y="215"/>
                  </a:lnTo>
                  <a:lnTo>
                    <a:pt x="11" y="191"/>
                  </a:lnTo>
                  <a:lnTo>
                    <a:pt x="3" y="162"/>
                  </a:lnTo>
                  <a:lnTo>
                    <a:pt x="0" y="131"/>
                  </a:lnTo>
                  <a:lnTo>
                    <a:pt x="3" y="100"/>
                  </a:lnTo>
                  <a:lnTo>
                    <a:pt x="11" y="71"/>
                  </a:lnTo>
                  <a:lnTo>
                    <a:pt x="25" y="48"/>
                  </a:lnTo>
                  <a:lnTo>
                    <a:pt x="45" y="28"/>
                  </a:lnTo>
                  <a:lnTo>
                    <a:pt x="69" y="13"/>
                  </a:lnTo>
                  <a:lnTo>
                    <a:pt x="96"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11"/>
            <p:cNvSpPr>
              <a:spLocks/>
            </p:cNvSpPr>
            <p:nvPr userDrawn="1"/>
          </p:nvSpPr>
          <p:spPr bwMode="auto">
            <a:xfrm>
              <a:off x="7612063" y="5645150"/>
              <a:ext cx="136525" cy="100013"/>
            </a:xfrm>
            <a:custGeom>
              <a:avLst/>
              <a:gdLst>
                <a:gd name="T0" fmla="*/ 0 w 342"/>
                <a:gd name="T1" fmla="*/ 0 h 249"/>
                <a:gd name="T2" fmla="*/ 76 w 342"/>
                <a:gd name="T3" fmla="*/ 0 h 249"/>
                <a:gd name="T4" fmla="*/ 107 w 342"/>
                <a:gd name="T5" fmla="*/ 154 h 249"/>
                <a:gd name="T6" fmla="*/ 107 w 342"/>
                <a:gd name="T7" fmla="*/ 154 h 249"/>
                <a:gd name="T8" fmla="*/ 137 w 342"/>
                <a:gd name="T9" fmla="*/ 0 h 249"/>
                <a:gd name="T10" fmla="*/ 205 w 342"/>
                <a:gd name="T11" fmla="*/ 0 h 249"/>
                <a:gd name="T12" fmla="*/ 235 w 342"/>
                <a:gd name="T13" fmla="*/ 155 h 249"/>
                <a:gd name="T14" fmla="*/ 235 w 342"/>
                <a:gd name="T15" fmla="*/ 155 h 249"/>
                <a:gd name="T16" fmla="*/ 266 w 342"/>
                <a:gd name="T17" fmla="*/ 0 h 249"/>
                <a:gd name="T18" fmla="*/ 342 w 342"/>
                <a:gd name="T19" fmla="*/ 0 h 249"/>
                <a:gd name="T20" fmla="*/ 273 w 342"/>
                <a:gd name="T21" fmla="*/ 249 h 249"/>
                <a:gd name="T22" fmla="*/ 198 w 342"/>
                <a:gd name="T23" fmla="*/ 249 h 249"/>
                <a:gd name="T24" fmla="*/ 171 w 342"/>
                <a:gd name="T25" fmla="*/ 97 h 249"/>
                <a:gd name="T26" fmla="*/ 171 w 342"/>
                <a:gd name="T27" fmla="*/ 97 h 249"/>
                <a:gd name="T28" fmla="*/ 144 w 342"/>
                <a:gd name="T29" fmla="*/ 249 h 249"/>
                <a:gd name="T30" fmla="*/ 69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7" y="154"/>
                  </a:lnTo>
                  <a:lnTo>
                    <a:pt x="107" y="154"/>
                  </a:lnTo>
                  <a:lnTo>
                    <a:pt x="137" y="0"/>
                  </a:lnTo>
                  <a:lnTo>
                    <a:pt x="205" y="0"/>
                  </a:lnTo>
                  <a:lnTo>
                    <a:pt x="235" y="155"/>
                  </a:lnTo>
                  <a:lnTo>
                    <a:pt x="235" y="155"/>
                  </a:lnTo>
                  <a:lnTo>
                    <a:pt x="266" y="0"/>
                  </a:lnTo>
                  <a:lnTo>
                    <a:pt x="342" y="0"/>
                  </a:lnTo>
                  <a:lnTo>
                    <a:pt x="273" y="249"/>
                  </a:lnTo>
                  <a:lnTo>
                    <a:pt x="198" y="249"/>
                  </a:lnTo>
                  <a:lnTo>
                    <a:pt x="171" y="97"/>
                  </a:lnTo>
                  <a:lnTo>
                    <a:pt x="171" y="97"/>
                  </a:lnTo>
                  <a:lnTo>
                    <a:pt x="144" y="249"/>
                  </a:lnTo>
                  <a:lnTo>
                    <a:pt x="69"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Freeform 12"/>
            <p:cNvSpPr>
              <a:spLocks/>
            </p:cNvSpPr>
            <p:nvPr userDrawn="1"/>
          </p:nvSpPr>
          <p:spPr bwMode="auto">
            <a:xfrm>
              <a:off x="7751763" y="5645150"/>
              <a:ext cx="84138" cy="100013"/>
            </a:xfrm>
            <a:custGeom>
              <a:avLst/>
              <a:gdLst>
                <a:gd name="T0" fmla="*/ 0 w 211"/>
                <a:gd name="T1" fmla="*/ 0 h 249"/>
                <a:gd name="T2" fmla="*/ 207 w 211"/>
                <a:gd name="T3" fmla="*/ 0 h 249"/>
                <a:gd name="T4" fmla="*/ 207 w 211"/>
                <a:gd name="T5" fmla="*/ 63 h 249"/>
                <a:gd name="T6" fmla="*/ 78 w 211"/>
                <a:gd name="T7" fmla="*/ 63 h 249"/>
                <a:gd name="T8" fmla="*/ 78 w 211"/>
                <a:gd name="T9" fmla="*/ 94 h 249"/>
                <a:gd name="T10" fmla="*/ 196 w 211"/>
                <a:gd name="T11" fmla="*/ 94 h 249"/>
                <a:gd name="T12" fmla="*/ 196 w 211"/>
                <a:gd name="T13" fmla="*/ 154 h 249"/>
                <a:gd name="T14" fmla="*/ 78 w 211"/>
                <a:gd name="T15" fmla="*/ 154 h 249"/>
                <a:gd name="T16" fmla="*/ 78 w 211"/>
                <a:gd name="T17" fmla="*/ 185 h 249"/>
                <a:gd name="T18" fmla="*/ 211 w 211"/>
                <a:gd name="T19" fmla="*/ 185 h 249"/>
                <a:gd name="T20" fmla="*/ 211 w 211"/>
                <a:gd name="T21" fmla="*/ 249 h 249"/>
                <a:gd name="T22" fmla="*/ 0 w 211"/>
                <a:gd name="T23" fmla="*/ 249 h 249"/>
                <a:gd name="T24" fmla="*/ 0 w 211"/>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49">
                  <a:moveTo>
                    <a:pt x="0" y="0"/>
                  </a:moveTo>
                  <a:lnTo>
                    <a:pt x="207" y="0"/>
                  </a:lnTo>
                  <a:lnTo>
                    <a:pt x="207" y="63"/>
                  </a:lnTo>
                  <a:lnTo>
                    <a:pt x="78" y="63"/>
                  </a:lnTo>
                  <a:lnTo>
                    <a:pt x="78" y="94"/>
                  </a:lnTo>
                  <a:lnTo>
                    <a:pt x="196" y="94"/>
                  </a:lnTo>
                  <a:lnTo>
                    <a:pt x="196" y="154"/>
                  </a:lnTo>
                  <a:lnTo>
                    <a:pt x="78" y="154"/>
                  </a:lnTo>
                  <a:lnTo>
                    <a:pt x="78" y="185"/>
                  </a:lnTo>
                  <a:lnTo>
                    <a:pt x="211" y="185"/>
                  </a:lnTo>
                  <a:lnTo>
                    <a:pt x="211"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3"/>
            <p:cNvSpPr>
              <a:spLocks noEditPoints="1"/>
            </p:cNvSpPr>
            <p:nvPr userDrawn="1"/>
          </p:nvSpPr>
          <p:spPr bwMode="auto">
            <a:xfrm>
              <a:off x="7843838" y="5645150"/>
              <a:ext cx="93663" cy="100013"/>
            </a:xfrm>
            <a:custGeom>
              <a:avLst/>
              <a:gdLst>
                <a:gd name="T0" fmla="*/ 77 w 235"/>
                <a:gd name="T1" fmla="*/ 58 h 249"/>
                <a:gd name="T2" fmla="*/ 77 w 235"/>
                <a:gd name="T3" fmla="*/ 108 h 249"/>
                <a:gd name="T4" fmla="*/ 117 w 235"/>
                <a:gd name="T5" fmla="*/ 108 h 249"/>
                <a:gd name="T6" fmla="*/ 126 w 235"/>
                <a:gd name="T7" fmla="*/ 108 h 249"/>
                <a:gd name="T8" fmla="*/ 136 w 235"/>
                <a:gd name="T9" fmla="*/ 106 h 249"/>
                <a:gd name="T10" fmla="*/ 143 w 235"/>
                <a:gd name="T11" fmla="*/ 102 h 249"/>
                <a:gd name="T12" fmla="*/ 149 w 235"/>
                <a:gd name="T13" fmla="*/ 94 h 249"/>
                <a:gd name="T14" fmla="*/ 150 w 235"/>
                <a:gd name="T15" fmla="*/ 83 h 249"/>
                <a:gd name="T16" fmla="*/ 149 w 235"/>
                <a:gd name="T17" fmla="*/ 74 h 249"/>
                <a:gd name="T18" fmla="*/ 145 w 235"/>
                <a:gd name="T19" fmla="*/ 68 h 249"/>
                <a:gd name="T20" fmla="*/ 139 w 235"/>
                <a:gd name="T21" fmla="*/ 63 h 249"/>
                <a:gd name="T22" fmla="*/ 128 w 235"/>
                <a:gd name="T23" fmla="*/ 59 h 249"/>
                <a:gd name="T24" fmla="*/ 113 w 235"/>
                <a:gd name="T25" fmla="*/ 58 h 249"/>
                <a:gd name="T26" fmla="*/ 77 w 235"/>
                <a:gd name="T27" fmla="*/ 58 h 249"/>
                <a:gd name="T28" fmla="*/ 0 w 235"/>
                <a:gd name="T29" fmla="*/ 0 h 249"/>
                <a:gd name="T30" fmla="*/ 147 w 235"/>
                <a:gd name="T31" fmla="*/ 0 h 249"/>
                <a:gd name="T32" fmla="*/ 164 w 235"/>
                <a:gd name="T33" fmla="*/ 1 h 249"/>
                <a:gd name="T34" fmla="*/ 182 w 235"/>
                <a:gd name="T35" fmla="*/ 5 h 249"/>
                <a:gd name="T36" fmla="*/ 196 w 235"/>
                <a:gd name="T37" fmla="*/ 12 h 249"/>
                <a:gd name="T38" fmla="*/ 209 w 235"/>
                <a:gd name="T39" fmla="*/ 22 h 249"/>
                <a:gd name="T40" fmla="*/ 219 w 235"/>
                <a:gd name="T41" fmla="*/ 36 h 249"/>
                <a:gd name="T42" fmla="*/ 225 w 235"/>
                <a:gd name="T43" fmla="*/ 52 h 249"/>
                <a:gd name="T44" fmla="*/ 228 w 235"/>
                <a:gd name="T45" fmla="*/ 71 h 249"/>
                <a:gd name="T46" fmla="*/ 226 w 235"/>
                <a:gd name="T47" fmla="*/ 86 h 249"/>
                <a:gd name="T48" fmla="*/ 223 w 235"/>
                <a:gd name="T49" fmla="*/ 101 h 249"/>
                <a:gd name="T50" fmla="*/ 215 w 235"/>
                <a:gd name="T51" fmla="*/ 114 h 249"/>
                <a:gd name="T52" fmla="*/ 204 w 235"/>
                <a:gd name="T53" fmla="*/ 125 h 249"/>
                <a:gd name="T54" fmla="*/ 190 w 235"/>
                <a:gd name="T55" fmla="*/ 133 h 249"/>
                <a:gd name="T56" fmla="*/ 205 w 235"/>
                <a:gd name="T57" fmla="*/ 142 h 249"/>
                <a:gd name="T58" fmla="*/ 215 w 235"/>
                <a:gd name="T59" fmla="*/ 155 h 249"/>
                <a:gd name="T60" fmla="*/ 223 w 235"/>
                <a:gd name="T61" fmla="*/ 174 h 249"/>
                <a:gd name="T62" fmla="*/ 228 w 235"/>
                <a:gd name="T63" fmla="*/ 195 h 249"/>
                <a:gd name="T64" fmla="*/ 228 w 235"/>
                <a:gd name="T65" fmla="*/ 208 h 249"/>
                <a:gd name="T66" fmla="*/ 229 w 235"/>
                <a:gd name="T67" fmla="*/ 223 h 249"/>
                <a:gd name="T68" fmla="*/ 231 w 235"/>
                <a:gd name="T69" fmla="*/ 238 h 249"/>
                <a:gd name="T70" fmla="*/ 235 w 235"/>
                <a:gd name="T71" fmla="*/ 249 h 249"/>
                <a:gd name="T72" fmla="*/ 158 w 235"/>
                <a:gd name="T73" fmla="*/ 249 h 249"/>
                <a:gd name="T74" fmla="*/ 154 w 235"/>
                <a:gd name="T75" fmla="*/ 230 h 249"/>
                <a:gd name="T76" fmla="*/ 152 w 235"/>
                <a:gd name="T77" fmla="*/ 210 h 249"/>
                <a:gd name="T78" fmla="*/ 150 w 235"/>
                <a:gd name="T79" fmla="*/ 199 h 249"/>
                <a:gd name="T80" fmla="*/ 149 w 235"/>
                <a:gd name="T81" fmla="*/ 188 h 249"/>
                <a:gd name="T82" fmla="*/ 145 w 235"/>
                <a:gd name="T83" fmla="*/ 178 h 249"/>
                <a:gd name="T84" fmla="*/ 139 w 235"/>
                <a:gd name="T85" fmla="*/ 169 h 249"/>
                <a:gd name="T86" fmla="*/ 131 w 235"/>
                <a:gd name="T87" fmla="*/ 164 h 249"/>
                <a:gd name="T88" fmla="*/ 118 w 235"/>
                <a:gd name="T89" fmla="*/ 162 h 249"/>
                <a:gd name="T90" fmla="*/ 77 w 235"/>
                <a:gd name="T91" fmla="*/ 162 h 249"/>
                <a:gd name="T92" fmla="*/ 77 w 235"/>
                <a:gd name="T93" fmla="*/ 249 h 249"/>
                <a:gd name="T94" fmla="*/ 0 w 235"/>
                <a:gd name="T95" fmla="*/ 249 h 249"/>
                <a:gd name="T96" fmla="*/ 0 w 235"/>
                <a:gd name="T9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249">
                  <a:moveTo>
                    <a:pt x="77" y="58"/>
                  </a:moveTo>
                  <a:lnTo>
                    <a:pt x="77" y="108"/>
                  </a:lnTo>
                  <a:lnTo>
                    <a:pt x="117" y="108"/>
                  </a:lnTo>
                  <a:lnTo>
                    <a:pt x="126" y="108"/>
                  </a:lnTo>
                  <a:lnTo>
                    <a:pt x="136" y="106"/>
                  </a:lnTo>
                  <a:lnTo>
                    <a:pt x="143" y="102"/>
                  </a:lnTo>
                  <a:lnTo>
                    <a:pt x="149" y="94"/>
                  </a:lnTo>
                  <a:lnTo>
                    <a:pt x="150" y="83"/>
                  </a:lnTo>
                  <a:lnTo>
                    <a:pt x="149" y="74"/>
                  </a:lnTo>
                  <a:lnTo>
                    <a:pt x="145" y="68"/>
                  </a:lnTo>
                  <a:lnTo>
                    <a:pt x="139" y="63"/>
                  </a:lnTo>
                  <a:lnTo>
                    <a:pt x="128" y="59"/>
                  </a:lnTo>
                  <a:lnTo>
                    <a:pt x="113" y="58"/>
                  </a:lnTo>
                  <a:lnTo>
                    <a:pt x="77" y="58"/>
                  </a:lnTo>
                  <a:close/>
                  <a:moveTo>
                    <a:pt x="0" y="0"/>
                  </a:moveTo>
                  <a:lnTo>
                    <a:pt x="147" y="0"/>
                  </a:lnTo>
                  <a:lnTo>
                    <a:pt x="164" y="1"/>
                  </a:lnTo>
                  <a:lnTo>
                    <a:pt x="182" y="5"/>
                  </a:lnTo>
                  <a:lnTo>
                    <a:pt x="196" y="12"/>
                  </a:lnTo>
                  <a:lnTo>
                    <a:pt x="209" y="22"/>
                  </a:lnTo>
                  <a:lnTo>
                    <a:pt x="219" y="36"/>
                  </a:lnTo>
                  <a:lnTo>
                    <a:pt x="225" y="52"/>
                  </a:lnTo>
                  <a:lnTo>
                    <a:pt x="228" y="71"/>
                  </a:lnTo>
                  <a:lnTo>
                    <a:pt x="226" y="86"/>
                  </a:lnTo>
                  <a:lnTo>
                    <a:pt x="223" y="101"/>
                  </a:lnTo>
                  <a:lnTo>
                    <a:pt x="215" y="114"/>
                  </a:lnTo>
                  <a:lnTo>
                    <a:pt x="204" y="125"/>
                  </a:lnTo>
                  <a:lnTo>
                    <a:pt x="190" y="133"/>
                  </a:lnTo>
                  <a:lnTo>
                    <a:pt x="205" y="142"/>
                  </a:lnTo>
                  <a:lnTo>
                    <a:pt x="215" y="155"/>
                  </a:lnTo>
                  <a:lnTo>
                    <a:pt x="223" y="174"/>
                  </a:lnTo>
                  <a:lnTo>
                    <a:pt x="228" y="195"/>
                  </a:lnTo>
                  <a:lnTo>
                    <a:pt x="228" y="208"/>
                  </a:lnTo>
                  <a:lnTo>
                    <a:pt x="229" y="223"/>
                  </a:lnTo>
                  <a:lnTo>
                    <a:pt x="231" y="238"/>
                  </a:lnTo>
                  <a:lnTo>
                    <a:pt x="235" y="249"/>
                  </a:lnTo>
                  <a:lnTo>
                    <a:pt x="158" y="249"/>
                  </a:lnTo>
                  <a:lnTo>
                    <a:pt x="154" y="230"/>
                  </a:lnTo>
                  <a:lnTo>
                    <a:pt x="152" y="210"/>
                  </a:lnTo>
                  <a:lnTo>
                    <a:pt x="150" y="199"/>
                  </a:lnTo>
                  <a:lnTo>
                    <a:pt x="149" y="188"/>
                  </a:lnTo>
                  <a:lnTo>
                    <a:pt x="145" y="178"/>
                  </a:lnTo>
                  <a:lnTo>
                    <a:pt x="139" y="169"/>
                  </a:lnTo>
                  <a:lnTo>
                    <a:pt x="131" y="164"/>
                  </a:lnTo>
                  <a:lnTo>
                    <a:pt x="118" y="162"/>
                  </a:lnTo>
                  <a:lnTo>
                    <a:pt x="77" y="162"/>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 name="Freeform 14"/>
            <p:cNvSpPr>
              <a:spLocks/>
            </p:cNvSpPr>
            <p:nvPr userDrawn="1"/>
          </p:nvSpPr>
          <p:spPr bwMode="auto">
            <a:xfrm>
              <a:off x="7969250" y="5645150"/>
              <a:ext cx="87313" cy="100013"/>
            </a:xfrm>
            <a:custGeom>
              <a:avLst/>
              <a:gdLst>
                <a:gd name="T0" fmla="*/ 0 w 216"/>
                <a:gd name="T1" fmla="*/ 0 h 249"/>
                <a:gd name="T2" fmla="*/ 216 w 216"/>
                <a:gd name="T3" fmla="*/ 0 h 249"/>
                <a:gd name="T4" fmla="*/ 216 w 216"/>
                <a:gd name="T5" fmla="*/ 63 h 249"/>
                <a:gd name="T6" fmla="*/ 147 w 216"/>
                <a:gd name="T7" fmla="*/ 63 h 249"/>
                <a:gd name="T8" fmla="*/ 147 w 216"/>
                <a:gd name="T9" fmla="*/ 249 h 249"/>
                <a:gd name="T10" fmla="*/ 70 w 216"/>
                <a:gd name="T11" fmla="*/ 249 h 249"/>
                <a:gd name="T12" fmla="*/ 70 w 216"/>
                <a:gd name="T13" fmla="*/ 63 h 249"/>
                <a:gd name="T14" fmla="*/ 0 w 216"/>
                <a:gd name="T15" fmla="*/ 63 h 249"/>
                <a:gd name="T16" fmla="*/ 0 w 216"/>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49">
                  <a:moveTo>
                    <a:pt x="0" y="0"/>
                  </a:moveTo>
                  <a:lnTo>
                    <a:pt x="216" y="0"/>
                  </a:lnTo>
                  <a:lnTo>
                    <a:pt x="216" y="63"/>
                  </a:lnTo>
                  <a:lnTo>
                    <a:pt x="147" y="63"/>
                  </a:lnTo>
                  <a:lnTo>
                    <a:pt x="147" y="249"/>
                  </a:lnTo>
                  <a:lnTo>
                    <a:pt x="70" y="249"/>
                  </a:lnTo>
                  <a:lnTo>
                    <a:pt x="70"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 name="Freeform 15"/>
            <p:cNvSpPr>
              <a:spLocks noEditPoints="1"/>
            </p:cNvSpPr>
            <p:nvPr userDrawn="1"/>
          </p:nvSpPr>
          <p:spPr bwMode="auto">
            <a:xfrm>
              <a:off x="8054975" y="5643563"/>
              <a:ext cx="100013" cy="103188"/>
            </a:xfrm>
            <a:custGeom>
              <a:avLst/>
              <a:gdLst>
                <a:gd name="T0" fmla="*/ 126 w 253"/>
                <a:gd name="T1" fmla="*/ 63 h 262"/>
                <a:gd name="T2" fmla="*/ 118 w 253"/>
                <a:gd name="T3" fmla="*/ 64 h 262"/>
                <a:gd name="T4" fmla="*/ 108 w 253"/>
                <a:gd name="T5" fmla="*/ 66 h 262"/>
                <a:gd name="T6" fmla="*/ 99 w 253"/>
                <a:gd name="T7" fmla="*/ 71 h 262"/>
                <a:gd name="T8" fmla="*/ 90 w 253"/>
                <a:gd name="T9" fmla="*/ 80 h 262"/>
                <a:gd name="T10" fmla="*/ 83 w 253"/>
                <a:gd name="T11" fmla="*/ 93 h 262"/>
                <a:gd name="T12" fmla="*/ 79 w 253"/>
                <a:gd name="T13" fmla="*/ 110 h 262"/>
                <a:gd name="T14" fmla="*/ 77 w 253"/>
                <a:gd name="T15" fmla="*/ 131 h 262"/>
                <a:gd name="T16" fmla="*/ 79 w 253"/>
                <a:gd name="T17" fmla="*/ 152 h 262"/>
                <a:gd name="T18" fmla="*/ 83 w 253"/>
                <a:gd name="T19" fmla="*/ 169 h 262"/>
                <a:gd name="T20" fmla="*/ 90 w 253"/>
                <a:gd name="T21" fmla="*/ 181 h 262"/>
                <a:gd name="T22" fmla="*/ 99 w 253"/>
                <a:gd name="T23" fmla="*/ 191 h 262"/>
                <a:gd name="T24" fmla="*/ 108 w 253"/>
                <a:gd name="T25" fmla="*/ 196 h 262"/>
                <a:gd name="T26" fmla="*/ 118 w 253"/>
                <a:gd name="T27" fmla="*/ 199 h 262"/>
                <a:gd name="T28" fmla="*/ 126 w 253"/>
                <a:gd name="T29" fmla="*/ 200 h 262"/>
                <a:gd name="T30" fmla="*/ 135 w 253"/>
                <a:gd name="T31" fmla="*/ 199 h 262"/>
                <a:gd name="T32" fmla="*/ 145 w 253"/>
                <a:gd name="T33" fmla="*/ 196 h 262"/>
                <a:gd name="T34" fmla="*/ 154 w 253"/>
                <a:gd name="T35" fmla="*/ 191 h 262"/>
                <a:gd name="T36" fmla="*/ 162 w 253"/>
                <a:gd name="T37" fmla="*/ 181 h 262"/>
                <a:gd name="T38" fmla="*/ 170 w 253"/>
                <a:gd name="T39" fmla="*/ 169 h 262"/>
                <a:gd name="T40" fmla="*/ 175 w 253"/>
                <a:gd name="T41" fmla="*/ 152 h 262"/>
                <a:gd name="T42" fmla="*/ 176 w 253"/>
                <a:gd name="T43" fmla="*/ 131 h 262"/>
                <a:gd name="T44" fmla="*/ 175 w 253"/>
                <a:gd name="T45" fmla="*/ 110 h 262"/>
                <a:gd name="T46" fmla="*/ 170 w 253"/>
                <a:gd name="T47" fmla="*/ 93 h 262"/>
                <a:gd name="T48" fmla="*/ 162 w 253"/>
                <a:gd name="T49" fmla="*/ 80 h 262"/>
                <a:gd name="T50" fmla="*/ 154 w 253"/>
                <a:gd name="T51" fmla="*/ 71 h 262"/>
                <a:gd name="T52" fmla="*/ 145 w 253"/>
                <a:gd name="T53" fmla="*/ 66 h 262"/>
                <a:gd name="T54" fmla="*/ 135 w 253"/>
                <a:gd name="T55" fmla="*/ 64 h 262"/>
                <a:gd name="T56" fmla="*/ 126 w 253"/>
                <a:gd name="T57" fmla="*/ 63 h 262"/>
                <a:gd name="T58" fmla="*/ 126 w 253"/>
                <a:gd name="T59" fmla="*/ 0 h 262"/>
                <a:gd name="T60" fmla="*/ 157 w 253"/>
                <a:gd name="T61" fmla="*/ 3 h 262"/>
                <a:gd name="T62" fmla="*/ 185 w 253"/>
                <a:gd name="T63" fmla="*/ 13 h 262"/>
                <a:gd name="T64" fmla="*/ 208 w 253"/>
                <a:gd name="T65" fmla="*/ 28 h 262"/>
                <a:gd name="T66" fmla="*/ 227 w 253"/>
                <a:gd name="T67" fmla="*/ 48 h 262"/>
                <a:gd name="T68" fmla="*/ 241 w 253"/>
                <a:gd name="T69" fmla="*/ 71 h 262"/>
                <a:gd name="T70" fmla="*/ 251 w 253"/>
                <a:gd name="T71" fmla="*/ 100 h 262"/>
                <a:gd name="T72" fmla="*/ 253 w 253"/>
                <a:gd name="T73" fmla="*/ 131 h 262"/>
                <a:gd name="T74" fmla="*/ 251 w 253"/>
                <a:gd name="T75" fmla="*/ 162 h 262"/>
                <a:gd name="T76" fmla="*/ 241 w 253"/>
                <a:gd name="T77" fmla="*/ 191 h 262"/>
                <a:gd name="T78" fmla="*/ 227 w 253"/>
                <a:gd name="T79" fmla="*/ 215 h 262"/>
                <a:gd name="T80" fmla="*/ 208 w 253"/>
                <a:gd name="T81" fmla="*/ 235 h 262"/>
                <a:gd name="T82" fmla="*/ 185 w 253"/>
                <a:gd name="T83" fmla="*/ 250 h 262"/>
                <a:gd name="T84" fmla="*/ 157 w 253"/>
                <a:gd name="T85" fmla="*/ 260 h 262"/>
                <a:gd name="T86" fmla="*/ 126 w 253"/>
                <a:gd name="T87" fmla="*/ 262 h 262"/>
                <a:gd name="T88" fmla="*/ 95 w 253"/>
                <a:gd name="T89" fmla="*/ 260 h 262"/>
                <a:gd name="T90" fmla="*/ 68 w 253"/>
                <a:gd name="T91" fmla="*/ 250 h 262"/>
                <a:gd name="T92" fmla="*/ 44 w 253"/>
                <a:gd name="T93" fmla="*/ 235 h 262"/>
                <a:gd name="T94" fmla="*/ 26 w 253"/>
                <a:gd name="T95" fmla="*/ 215 h 262"/>
                <a:gd name="T96" fmla="*/ 12 w 253"/>
                <a:gd name="T97" fmla="*/ 191 h 262"/>
                <a:gd name="T98" fmla="*/ 3 w 253"/>
                <a:gd name="T99" fmla="*/ 162 h 262"/>
                <a:gd name="T100" fmla="*/ 0 w 253"/>
                <a:gd name="T101" fmla="*/ 131 h 262"/>
                <a:gd name="T102" fmla="*/ 3 w 253"/>
                <a:gd name="T103" fmla="*/ 100 h 262"/>
                <a:gd name="T104" fmla="*/ 12 w 253"/>
                <a:gd name="T105" fmla="*/ 71 h 262"/>
                <a:gd name="T106" fmla="*/ 26 w 253"/>
                <a:gd name="T107" fmla="*/ 48 h 262"/>
                <a:gd name="T108" fmla="*/ 44 w 253"/>
                <a:gd name="T109" fmla="*/ 28 h 262"/>
                <a:gd name="T110" fmla="*/ 68 w 253"/>
                <a:gd name="T111" fmla="*/ 13 h 262"/>
                <a:gd name="T112" fmla="*/ 95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8" y="64"/>
                  </a:lnTo>
                  <a:lnTo>
                    <a:pt x="108" y="66"/>
                  </a:lnTo>
                  <a:lnTo>
                    <a:pt x="99" y="71"/>
                  </a:lnTo>
                  <a:lnTo>
                    <a:pt x="90" y="80"/>
                  </a:lnTo>
                  <a:lnTo>
                    <a:pt x="83" y="93"/>
                  </a:lnTo>
                  <a:lnTo>
                    <a:pt x="79" y="110"/>
                  </a:lnTo>
                  <a:lnTo>
                    <a:pt x="77" y="131"/>
                  </a:lnTo>
                  <a:lnTo>
                    <a:pt x="79" y="152"/>
                  </a:lnTo>
                  <a:lnTo>
                    <a:pt x="83" y="169"/>
                  </a:lnTo>
                  <a:lnTo>
                    <a:pt x="90" y="181"/>
                  </a:lnTo>
                  <a:lnTo>
                    <a:pt x="99" y="191"/>
                  </a:lnTo>
                  <a:lnTo>
                    <a:pt x="108" y="196"/>
                  </a:lnTo>
                  <a:lnTo>
                    <a:pt x="118" y="199"/>
                  </a:lnTo>
                  <a:lnTo>
                    <a:pt x="126" y="200"/>
                  </a:lnTo>
                  <a:lnTo>
                    <a:pt x="135" y="199"/>
                  </a:lnTo>
                  <a:lnTo>
                    <a:pt x="145" y="196"/>
                  </a:lnTo>
                  <a:lnTo>
                    <a:pt x="154" y="191"/>
                  </a:lnTo>
                  <a:lnTo>
                    <a:pt x="162" y="181"/>
                  </a:lnTo>
                  <a:lnTo>
                    <a:pt x="170" y="169"/>
                  </a:lnTo>
                  <a:lnTo>
                    <a:pt x="175" y="152"/>
                  </a:lnTo>
                  <a:lnTo>
                    <a:pt x="176" y="131"/>
                  </a:lnTo>
                  <a:lnTo>
                    <a:pt x="175" y="110"/>
                  </a:lnTo>
                  <a:lnTo>
                    <a:pt x="170" y="93"/>
                  </a:lnTo>
                  <a:lnTo>
                    <a:pt x="162" y="80"/>
                  </a:lnTo>
                  <a:lnTo>
                    <a:pt x="154" y="71"/>
                  </a:lnTo>
                  <a:lnTo>
                    <a:pt x="145" y="66"/>
                  </a:lnTo>
                  <a:lnTo>
                    <a:pt x="135" y="64"/>
                  </a:lnTo>
                  <a:lnTo>
                    <a:pt x="126" y="63"/>
                  </a:lnTo>
                  <a:close/>
                  <a:moveTo>
                    <a:pt x="126" y="0"/>
                  </a:moveTo>
                  <a:lnTo>
                    <a:pt x="157" y="3"/>
                  </a:lnTo>
                  <a:lnTo>
                    <a:pt x="185" y="13"/>
                  </a:lnTo>
                  <a:lnTo>
                    <a:pt x="208" y="28"/>
                  </a:lnTo>
                  <a:lnTo>
                    <a:pt x="227" y="48"/>
                  </a:lnTo>
                  <a:lnTo>
                    <a:pt x="241" y="71"/>
                  </a:lnTo>
                  <a:lnTo>
                    <a:pt x="251" y="100"/>
                  </a:lnTo>
                  <a:lnTo>
                    <a:pt x="253" y="131"/>
                  </a:lnTo>
                  <a:lnTo>
                    <a:pt x="251" y="162"/>
                  </a:lnTo>
                  <a:lnTo>
                    <a:pt x="241" y="191"/>
                  </a:lnTo>
                  <a:lnTo>
                    <a:pt x="227" y="215"/>
                  </a:lnTo>
                  <a:lnTo>
                    <a:pt x="208" y="235"/>
                  </a:lnTo>
                  <a:lnTo>
                    <a:pt x="185" y="250"/>
                  </a:lnTo>
                  <a:lnTo>
                    <a:pt x="157" y="260"/>
                  </a:lnTo>
                  <a:lnTo>
                    <a:pt x="126" y="262"/>
                  </a:lnTo>
                  <a:lnTo>
                    <a:pt x="95" y="260"/>
                  </a:lnTo>
                  <a:lnTo>
                    <a:pt x="68" y="250"/>
                  </a:lnTo>
                  <a:lnTo>
                    <a:pt x="44" y="235"/>
                  </a:lnTo>
                  <a:lnTo>
                    <a:pt x="26" y="215"/>
                  </a:lnTo>
                  <a:lnTo>
                    <a:pt x="12" y="191"/>
                  </a:lnTo>
                  <a:lnTo>
                    <a:pt x="3" y="162"/>
                  </a:lnTo>
                  <a:lnTo>
                    <a:pt x="0" y="131"/>
                  </a:lnTo>
                  <a:lnTo>
                    <a:pt x="3" y="100"/>
                  </a:lnTo>
                  <a:lnTo>
                    <a:pt x="12" y="71"/>
                  </a:lnTo>
                  <a:lnTo>
                    <a:pt x="26" y="48"/>
                  </a:lnTo>
                  <a:lnTo>
                    <a:pt x="44" y="28"/>
                  </a:lnTo>
                  <a:lnTo>
                    <a:pt x="68" y="13"/>
                  </a:lnTo>
                  <a:lnTo>
                    <a:pt x="95"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Freeform 16"/>
            <p:cNvSpPr>
              <a:spLocks/>
            </p:cNvSpPr>
            <p:nvPr userDrawn="1"/>
          </p:nvSpPr>
          <p:spPr bwMode="auto">
            <a:xfrm>
              <a:off x="8196263" y="5645150"/>
              <a:ext cx="101600" cy="100013"/>
            </a:xfrm>
            <a:custGeom>
              <a:avLst/>
              <a:gdLst>
                <a:gd name="T0" fmla="*/ 0 w 256"/>
                <a:gd name="T1" fmla="*/ 0 h 249"/>
                <a:gd name="T2" fmla="*/ 77 w 256"/>
                <a:gd name="T3" fmla="*/ 0 h 249"/>
                <a:gd name="T4" fmla="*/ 77 w 256"/>
                <a:gd name="T5" fmla="*/ 86 h 249"/>
                <a:gd name="T6" fmla="*/ 79 w 256"/>
                <a:gd name="T7" fmla="*/ 86 h 249"/>
                <a:gd name="T8" fmla="*/ 147 w 256"/>
                <a:gd name="T9" fmla="*/ 0 h 249"/>
                <a:gd name="T10" fmla="*/ 241 w 256"/>
                <a:gd name="T11" fmla="*/ 0 h 249"/>
                <a:gd name="T12" fmla="*/ 151 w 256"/>
                <a:gd name="T13" fmla="*/ 97 h 249"/>
                <a:gd name="T14" fmla="*/ 256 w 256"/>
                <a:gd name="T15" fmla="*/ 249 h 249"/>
                <a:gd name="T16" fmla="*/ 161 w 256"/>
                <a:gd name="T17" fmla="*/ 249 h 249"/>
                <a:gd name="T18" fmla="*/ 100 w 256"/>
                <a:gd name="T19" fmla="*/ 152 h 249"/>
                <a:gd name="T20" fmla="*/ 77 w 256"/>
                <a:gd name="T21" fmla="*/ 175 h 249"/>
                <a:gd name="T22" fmla="*/ 77 w 256"/>
                <a:gd name="T23" fmla="*/ 249 h 249"/>
                <a:gd name="T24" fmla="*/ 0 w 256"/>
                <a:gd name="T25" fmla="*/ 249 h 249"/>
                <a:gd name="T26" fmla="*/ 0 w 256"/>
                <a:gd name="T2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249">
                  <a:moveTo>
                    <a:pt x="0" y="0"/>
                  </a:moveTo>
                  <a:lnTo>
                    <a:pt x="77" y="0"/>
                  </a:lnTo>
                  <a:lnTo>
                    <a:pt x="77" y="86"/>
                  </a:lnTo>
                  <a:lnTo>
                    <a:pt x="79" y="86"/>
                  </a:lnTo>
                  <a:lnTo>
                    <a:pt x="147" y="0"/>
                  </a:lnTo>
                  <a:lnTo>
                    <a:pt x="241" y="0"/>
                  </a:lnTo>
                  <a:lnTo>
                    <a:pt x="151" y="97"/>
                  </a:lnTo>
                  <a:lnTo>
                    <a:pt x="256" y="249"/>
                  </a:lnTo>
                  <a:lnTo>
                    <a:pt x="161" y="249"/>
                  </a:lnTo>
                  <a:lnTo>
                    <a:pt x="100" y="152"/>
                  </a:lnTo>
                  <a:lnTo>
                    <a:pt x="77" y="175"/>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Freeform 17"/>
            <p:cNvSpPr>
              <a:spLocks/>
            </p:cNvSpPr>
            <p:nvPr userDrawn="1"/>
          </p:nvSpPr>
          <p:spPr bwMode="auto">
            <a:xfrm>
              <a:off x="8299450" y="5645150"/>
              <a:ext cx="90488" cy="100013"/>
            </a:xfrm>
            <a:custGeom>
              <a:avLst/>
              <a:gdLst>
                <a:gd name="T0" fmla="*/ 0 w 225"/>
                <a:gd name="T1" fmla="*/ 0 h 249"/>
                <a:gd name="T2" fmla="*/ 79 w 225"/>
                <a:gd name="T3" fmla="*/ 0 h 249"/>
                <a:gd name="T4" fmla="*/ 152 w 225"/>
                <a:gd name="T5" fmla="*/ 133 h 249"/>
                <a:gd name="T6" fmla="*/ 153 w 225"/>
                <a:gd name="T7" fmla="*/ 133 h 249"/>
                <a:gd name="T8" fmla="*/ 153 w 225"/>
                <a:gd name="T9" fmla="*/ 0 h 249"/>
                <a:gd name="T10" fmla="*/ 225 w 225"/>
                <a:gd name="T11" fmla="*/ 0 h 249"/>
                <a:gd name="T12" fmla="*/ 225 w 225"/>
                <a:gd name="T13" fmla="*/ 249 h 249"/>
                <a:gd name="T14" fmla="*/ 150 w 225"/>
                <a:gd name="T15" fmla="*/ 249 h 249"/>
                <a:gd name="T16" fmla="*/ 73 w 225"/>
                <a:gd name="T17" fmla="*/ 113 h 249"/>
                <a:gd name="T18" fmla="*/ 73 w 225"/>
                <a:gd name="T19" fmla="*/ 113 h 249"/>
                <a:gd name="T20" fmla="*/ 73 w 225"/>
                <a:gd name="T21" fmla="*/ 249 h 249"/>
                <a:gd name="T22" fmla="*/ 0 w 225"/>
                <a:gd name="T23" fmla="*/ 249 h 249"/>
                <a:gd name="T24" fmla="*/ 0 w 225"/>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49">
                  <a:moveTo>
                    <a:pt x="0" y="0"/>
                  </a:moveTo>
                  <a:lnTo>
                    <a:pt x="79" y="0"/>
                  </a:lnTo>
                  <a:lnTo>
                    <a:pt x="152" y="133"/>
                  </a:lnTo>
                  <a:lnTo>
                    <a:pt x="153" y="133"/>
                  </a:lnTo>
                  <a:lnTo>
                    <a:pt x="153" y="0"/>
                  </a:lnTo>
                  <a:lnTo>
                    <a:pt x="225" y="0"/>
                  </a:lnTo>
                  <a:lnTo>
                    <a:pt x="225" y="249"/>
                  </a:lnTo>
                  <a:lnTo>
                    <a:pt x="150" y="249"/>
                  </a:lnTo>
                  <a:lnTo>
                    <a:pt x="73" y="113"/>
                  </a:lnTo>
                  <a:lnTo>
                    <a:pt x="73" y="113"/>
                  </a:lnTo>
                  <a:lnTo>
                    <a:pt x="73"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Freeform 18"/>
            <p:cNvSpPr>
              <a:spLocks noEditPoints="1"/>
            </p:cNvSpPr>
            <p:nvPr userDrawn="1"/>
          </p:nvSpPr>
          <p:spPr bwMode="auto">
            <a:xfrm>
              <a:off x="8394700" y="5643563"/>
              <a:ext cx="100013" cy="103188"/>
            </a:xfrm>
            <a:custGeom>
              <a:avLst/>
              <a:gdLst>
                <a:gd name="T0" fmla="*/ 127 w 254"/>
                <a:gd name="T1" fmla="*/ 63 h 262"/>
                <a:gd name="T2" fmla="*/ 119 w 254"/>
                <a:gd name="T3" fmla="*/ 64 h 262"/>
                <a:gd name="T4" fmla="*/ 109 w 254"/>
                <a:gd name="T5" fmla="*/ 66 h 262"/>
                <a:gd name="T6" fmla="*/ 99 w 254"/>
                <a:gd name="T7" fmla="*/ 71 h 262"/>
                <a:gd name="T8" fmla="*/ 91 w 254"/>
                <a:gd name="T9" fmla="*/ 80 h 262"/>
                <a:gd name="T10" fmla="*/ 84 w 254"/>
                <a:gd name="T11" fmla="*/ 93 h 262"/>
                <a:gd name="T12" fmla="*/ 79 w 254"/>
                <a:gd name="T13" fmla="*/ 110 h 262"/>
                <a:gd name="T14" fmla="*/ 78 w 254"/>
                <a:gd name="T15" fmla="*/ 131 h 262"/>
                <a:gd name="T16" fmla="*/ 79 w 254"/>
                <a:gd name="T17" fmla="*/ 152 h 262"/>
                <a:gd name="T18" fmla="*/ 84 w 254"/>
                <a:gd name="T19" fmla="*/ 169 h 262"/>
                <a:gd name="T20" fmla="*/ 91 w 254"/>
                <a:gd name="T21" fmla="*/ 181 h 262"/>
                <a:gd name="T22" fmla="*/ 99 w 254"/>
                <a:gd name="T23" fmla="*/ 191 h 262"/>
                <a:gd name="T24" fmla="*/ 109 w 254"/>
                <a:gd name="T25" fmla="*/ 196 h 262"/>
                <a:gd name="T26" fmla="*/ 119 w 254"/>
                <a:gd name="T27" fmla="*/ 199 h 262"/>
                <a:gd name="T28" fmla="*/ 127 w 254"/>
                <a:gd name="T29" fmla="*/ 200 h 262"/>
                <a:gd name="T30" fmla="*/ 136 w 254"/>
                <a:gd name="T31" fmla="*/ 199 h 262"/>
                <a:gd name="T32" fmla="*/ 146 w 254"/>
                <a:gd name="T33" fmla="*/ 196 h 262"/>
                <a:gd name="T34" fmla="*/ 155 w 254"/>
                <a:gd name="T35" fmla="*/ 191 h 262"/>
                <a:gd name="T36" fmla="*/ 163 w 254"/>
                <a:gd name="T37" fmla="*/ 181 h 262"/>
                <a:gd name="T38" fmla="*/ 171 w 254"/>
                <a:gd name="T39" fmla="*/ 169 h 262"/>
                <a:gd name="T40" fmla="*/ 175 w 254"/>
                <a:gd name="T41" fmla="*/ 152 h 262"/>
                <a:gd name="T42" fmla="*/ 177 w 254"/>
                <a:gd name="T43" fmla="*/ 131 h 262"/>
                <a:gd name="T44" fmla="*/ 175 w 254"/>
                <a:gd name="T45" fmla="*/ 110 h 262"/>
                <a:gd name="T46" fmla="*/ 171 w 254"/>
                <a:gd name="T47" fmla="*/ 93 h 262"/>
                <a:gd name="T48" fmla="*/ 163 w 254"/>
                <a:gd name="T49" fmla="*/ 80 h 262"/>
                <a:gd name="T50" fmla="*/ 155 w 254"/>
                <a:gd name="T51" fmla="*/ 71 h 262"/>
                <a:gd name="T52" fmla="*/ 146 w 254"/>
                <a:gd name="T53" fmla="*/ 66 h 262"/>
                <a:gd name="T54" fmla="*/ 136 w 254"/>
                <a:gd name="T55" fmla="*/ 64 h 262"/>
                <a:gd name="T56" fmla="*/ 127 w 254"/>
                <a:gd name="T57" fmla="*/ 63 h 262"/>
                <a:gd name="T58" fmla="*/ 127 w 254"/>
                <a:gd name="T59" fmla="*/ 0 h 262"/>
                <a:gd name="T60" fmla="*/ 158 w 254"/>
                <a:gd name="T61" fmla="*/ 3 h 262"/>
                <a:gd name="T62" fmla="*/ 186 w 254"/>
                <a:gd name="T63" fmla="*/ 13 h 262"/>
                <a:gd name="T64" fmla="*/ 208 w 254"/>
                <a:gd name="T65" fmla="*/ 28 h 262"/>
                <a:gd name="T66" fmla="*/ 228 w 254"/>
                <a:gd name="T67" fmla="*/ 48 h 262"/>
                <a:gd name="T68" fmla="*/ 242 w 254"/>
                <a:gd name="T69" fmla="*/ 71 h 262"/>
                <a:gd name="T70" fmla="*/ 250 w 254"/>
                <a:gd name="T71" fmla="*/ 100 h 262"/>
                <a:gd name="T72" fmla="*/ 254 w 254"/>
                <a:gd name="T73" fmla="*/ 131 h 262"/>
                <a:gd name="T74" fmla="*/ 250 w 254"/>
                <a:gd name="T75" fmla="*/ 162 h 262"/>
                <a:gd name="T76" fmla="*/ 242 w 254"/>
                <a:gd name="T77" fmla="*/ 191 h 262"/>
                <a:gd name="T78" fmla="*/ 228 w 254"/>
                <a:gd name="T79" fmla="*/ 215 h 262"/>
                <a:gd name="T80" fmla="*/ 208 w 254"/>
                <a:gd name="T81" fmla="*/ 235 h 262"/>
                <a:gd name="T82" fmla="*/ 186 w 254"/>
                <a:gd name="T83" fmla="*/ 250 h 262"/>
                <a:gd name="T84" fmla="*/ 158 w 254"/>
                <a:gd name="T85" fmla="*/ 260 h 262"/>
                <a:gd name="T86" fmla="*/ 127 w 254"/>
                <a:gd name="T87" fmla="*/ 262 h 262"/>
                <a:gd name="T88" fmla="*/ 96 w 254"/>
                <a:gd name="T89" fmla="*/ 260 h 262"/>
                <a:gd name="T90" fmla="*/ 69 w 254"/>
                <a:gd name="T91" fmla="*/ 250 h 262"/>
                <a:gd name="T92" fmla="*/ 45 w 254"/>
                <a:gd name="T93" fmla="*/ 235 h 262"/>
                <a:gd name="T94" fmla="*/ 27 w 254"/>
                <a:gd name="T95" fmla="*/ 215 h 262"/>
                <a:gd name="T96" fmla="*/ 12 w 254"/>
                <a:gd name="T97" fmla="*/ 191 h 262"/>
                <a:gd name="T98" fmla="*/ 3 w 254"/>
                <a:gd name="T99" fmla="*/ 162 h 262"/>
                <a:gd name="T100" fmla="*/ 0 w 254"/>
                <a:gd name="T101" fmla="*/ 131 h 262"/>
                <a:gd name="T102" fmla="*/ 3 w 254"/>
                <a:gd name="T103" fmla="*/ 100 h 262"/>
                <a:gd name="T104" fmla="*/ 12 w 254"/>
                <a:gd name="T105" fmla="*/ 71 h 262"/>
                <a:gd name="T106" fmla="*/ 27 w 254"/>
                <a:gd name="T107" fmla="*/ 48 h 262"/>
                <a:gd name="T108" fmla="*/ 45 w 254"/>
                <a:gd name="T109" fmla="*/ 28 h 262"/>
                <a:gd name="T110" fmla="*/ 69 w 254"/>
                <a:gd name="T111" fmla="*/ 13 h 262"/>
                <a:gd name="T112" fmla="*/ 96 w 254"/>
                <a:gd name="T113" fmla="*/ 3 h 262"/>
                <a:gd name="T114" fmla="*/ 127 w 254"/>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62">
                  <a:moveTo>
                    <a:pt x="127" y="63"/>
                  </a:moveTo>
                  <a:lnTo>
                    <a:pt x="119" y="64"/>
                  </a:lnTo>
                  <a:lnTo>
                    <a:pt x="109" y="66"/>
                  </a:lnTo>
                  <a:lnTo>
                    <a:pt x="99" y="71"/>
                  </a:lnTo>
                  <a:lnTo>
                    <a:pt x="91" y="80"/>
                  </a:lnTo>
                  <a:lnTo>
                    <a:pt x="84" y="93"/>
                  </a:lnTo>
                  <a:lnTo>
                    <a:pt x="79" y="110"/>
                  </a:lnTo>
                  <a:lnTo>
                    <a:pt x="78" y="131"/>
                  </a:lnTo>
                  <a:lnTo>
                    <a:pt x="79" y="152"/>
                  </a:lnTo>
                  <a:lnTo>
                    <a:pt x="84" y="169"/>
                  </a:lnTo>
                  <a:lnTo>
                    <a:pt x="91" y="181"/>
                  </a:lnTo>
                  <a:lnTo>
                    <a:pt x="99" y="191"/>
                  </a:lnTo>
                  <a:lnTo>
                    <a:pt x="109" y="196"/>
                  </a:lnTo>
                  <a:lnTo>
                    <a:pt x="119" y="199"/>
                  </a:lnTo>
                  <a:lnTo>
                    <a:pt x="127" y="200"/>
                  </a:lnTo>
                  <a:lnTo>
                    <a:pt x="136" y="199"/>
                  </a:lnTo>
                  <a:lnTo>
                    <a:pt x="146" y="196"/>
                  </a:lnTo>
                  <a:lnTo>
                    <a:pt x="155" y="191"/>
                  </a:lnTo>
                  <a:lnTo>
                    <a:pt x="163" y="181"/>
                  </a:lnTo>
                  <a:lnTo>
                    <a:pt x="171" y="169"/>
                  </a:lnTo>
                  <a:lnTo>
                    <a:pt x="175" y="152"/>
                  </a:lnTo>
                  <a:lnTo>
                    <a:pt x="177" y="131"/>
                  </a:lnTo>
                  <a:lnTo>
                    <a:pt x="175" y="110"/>
                  </a:lnTo>
                  <a:lnTo>
                    <a:pt x="171" y="93"/>
                  </a:lnTo>
                  <a:lnTo>
                    <a:pt x="163" y="80"/>
                  </a:lnTo>
                  <a:lnTo>
                    <a:pt x="155" y="71"/>
                  </a:lnTo>
                  <a:lnTo>
                    <a:pt x="146" y="66"/>
                  </a:lnTo>
                  <a:lnTo>
                    <a:pt x="136" y="64"/>
                  </a:lnTo>
                  <a:lnTo>
                    <a:pt x="127" y="63"/>
                  </a:lnTo>
                  <a:close/>
                  <a:moveTo>
                    <a:pt x="127" y="0"/>
                  </a:moveTo>
                  <a:lnTo>
                    <a:pt x="158" y="3"/>
                  </a:lnTo>
                  <a:lnTo>
                    <a:pt x="186" y="13"/>
                  </a:lnTo>
                  <a:lnTo>
                    <a:pt x="208" y="28"/>
                  </a:lnTo>
                  <a:lnTo>
                    <a:pt x="228" y="48"/>
                  </a:lnTo>
                  <a:lnTo>
                    <a:pt x="242" y="71"/>
                  </a:lnTo>
                  <a:lnTo>
                    <a:pt x="250" y="100"/>
                  </a:lnTo>
                  <a:lnTo>
                    <a:pt x="254" y="131"/>
                  </a:lnTo>
                  <a:lnTo>
                    <a:pt x="250" y="162"/>
                  </a:lnTo>
                  <a:lnTo>
                    <a:pt x="242" y="191"/>
                  </a:lnTo>
                  <a:lnTo>
                    <a:pt x="228" y="215"/>
                  </a:lnTo>
                  <a:lnTo>
                    <a:pt x="208" y="235"/>
                  </a:lnTo>
                  <a:lnTo>
                    <a:pt x="186" y="250"/>
                  </a:lnTo>
                  <a:lnTo>
                    <a:pt x="158" y="260"/>
                  </a:lnTo>
                  <a:lnTo>
                    <a:pt x="127" y="262"/>
                  </a:lnTo>
                  <a:lnTo>
                    <a:pt x="96" y="260"/>
                  </a:lnTo>
                  <a:lnTo>
                    <a:pt x="69" y="250"/>
                  </a:lnTo>
                  <a:lnTo>
                    <a:pt x="45" y="235"/>
                  </a:lnTo>
                  <a:lnTo>
                    <a:pt x="27" y="215"/>
                  </a:lnTo>
                  <a:lnTo>
                    <a:pt x="12" y="191"/>
                  </a:lnTo>
                  <a:lnTo>
                    <a:pt x="3" y="162"/>
                  </a:lnTo>
                  <a:lnTo>
                    <a:pt x="0" y="131"/>
                  </a:lnTo>
                  <a:lnTo>
                    <a:pt x="3" y="100"/>
                  </a:lnTo>
                  <a:lnTo>
                    <a:pt x="12" y="71"/>
                  </a:lnTo>
                  <a:lnTo>
                    <a:pt x="27" y="48"/>
                  </a:lnTo>
                  <a:lnTo>
                    <a:pt x="45" y="28"/>
                  </a:lnTo>
                  <a:lnTo>
                    <a:pt x="69" y="13"/>
                  </a:lnTo>
                  <a:lnTo>
                    <a:pt x="96" y="3"/>
                  </a:lnTo>
                  <a:lnTo>
                    <a:pt x="1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 name="Freeform 19"/>
            <p:cNvSpPr>
              <a:spLocks/>
            </p:cNvSpPr>
            <p:nvPr userDrawn="1"/>
          </p:nvSpPr>
          <p:spPr bwMode="auto">
            <a:xfrm>
              <a:off x="8489950" y="5645150"/>
              <a:ext cx="136525" cy="100013"/>
            </a:xfrm>
            <a:custGeom>
              <a:avLst/>
              <a:gdLst>
                <a:gd name="T0" fmla="*/ 0 w 342"/>
                <a:gd name="T1" fmla="*/ 0 h 249"/>
                <a:gd name="T2" fmla="*/ 76 w 342"/>
                <a:gd name="T3" fmla="*/ 0 h 249"/>
                <a:gd name="T4" fmla="*/ 106 w 342"/>
                <a:gd name="T5" fmla="*/ 154 h 249"/>
                <a:gd name="T6" fmla="*/ 107 w 342"/>
                <a:gd name="T7" fmla="*/ 154 h 249"/>
                <a:gd name="T8" fmla="*/ 137 w 342"/>
                <a:gd name="T9" fmla="*/ 0 h 249"/>
                <a:gd name="T10" fmla="*/ 205 w 342"/>
                <a:gd name="T11" fmla="*/ 0 h 249"/>
                <a:gd name="T12" fmla="*/ 234 w 342"/>
                <a:gd name="T13" fmla="*/ 155 h 249"/>
                <a:gd name="T14" fmla="*/ 235 w 342"/>
                <a:gd name="T15" fmla="*/ 155 h 249"/>
                <a:gd name="T16" fmla="*/ 266 w 342"/>
                <a:gd name="T17" fmla="*/ 0 h 249"/>
                <a:gd name="T18" fmla="*/ 342 w 342"/>
                <a:gd name="T19" fmla="*/ 0 h 249"/>
                <a:gd name="T20" fmla="*/ 272 w 342"/>
                <a:gd name="T21" fmla="*/ 249 h 249"/>
                <a:gd name="T22" fmla="*/ 196 w 342"/>
                <a:gd name="T23" fmla="*/ 249 h 249"/>
                <a:gd name="T24" fmla="*/ 170 w 342"/>
                <a:gd name="T25" fmla="*/ 97 h 249"/>
                <a:gd name="T26" fmla="*/ 169 w 342"/>
                <a:gd name="T27" fmla="*/ 97 h 249"/>
                <a:gd name="T28" fmla="*/ 143 w 342"/>
                <a:gd name="T29" fmla="*/ 249 h 249"/>
                <a:gd name="T30" fmla="*/ 67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6" y="154"/>
                  </a:lnTo>
                  <a:lnTo>
                    <a:pt x="107" y="154"/>
                  </a:lnTo>
                  <a:lnTo>
                    <a:pt x="137" y="0"/>
                  </a:lnTo>
                  <a:lnTo>
                    <a:pt x="205" y="0"/>
                  </a:lnTo>
                  <a:lnTo>
                    <a:pt x="234" y="155"/>
                  </a:lnTo>
                  <a:lnTo>
                    <a:pt x="235" y="155"/>
                  </a:lnTo>
                  <a:lnTo>
                    <a:pt x="266" y="0"/>
                  </a:lnTo>
                  <a:lnTo>
                    <a:pt x="342" y="0"/>
                  </a:lnTo>
                  <a:lnTo>
                    <a:pt x="272" y="249"/>
                  </a:lnTo>
                  <a:lnTo>
                    <a:pt x="196" y="249"/>
                  </a:lnTo>
                  <a:lnTo>
                    <a:pt x="170" y="97"/>
                  </a:lnTo>
                  <a:lnTo>
                    <a:pt x="169" y="97"/>
                  </a:lnTo>
                  <a:lnTo>
                    <a:pt x="143" y="249"/>
                  </a:lnTo>
                  <a:lnTo>
                    <a:pt x="67"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 name="Freeform 20"/>
            <p:cNvSpPr>
              <a:spLocks/>
            </p:cNvSpPr>
            <p:nvPr userDrawn="1"/>
          </p:nvSpPr>
          <p:spPr bwMode="auto">
            <a:xfrm>
              <a:off x="7543800" y="4959350"/>
              <a:ext cx="341313" cy="452438"/>
            </a:xfrm>
            <a:custGeom>
              <a:avLst/>
              <a:gdLst>
                <a:gd name="T0" fmla="*/ 486 w 859"/>
                <a:gd name="T1" fmla="*/ 4 h 1142"/>
                <a:gd name="T2" fmla="*/ 603 w 859"/>
                <a:gd name="T3" fmla="*/ 30 h 1142"/>
                <a:gd name="T4" fmla="*/ 700 w 859"/>
                <a:gd name="T5" fmla="*/ 83 h 1142"/>
                <a:gd name="T6" fmla="*/ 771 w 859"/>
                <a:gd name="T7" fmla="*/ 167 h 1142"/>
                <a:gd name="T8" fmla="*/ 809 w 859"/>
                <a:gd name="T9" fmla="*/ 292 h 1142"/>
                <a:gd name="T10" fmla="*/ 641 w 859"/>
                <a:gd name="T11" fmla="*/ 307 h 1142"/>
                <a:gd name="T12" fmla="*/ 599 w 859"/>
                <a:gd name="T13" fmla="*/ 226 h 1142"/>
                <a:gd name="T14" fmla="*/ 528 w 859"/>
                <a:gd name="T15" fmla="*/ 179 h 1142"/>
                <a:gd name="T16" fmla="*/ 442 w 859"/>
                <a:gd name="T17" fmla="*/ 160 h 1142"/>
                <a:gd name="T18" fmla="*/ 358 w 859"/>
                <a:gd name="T19" fmla="*/ 162 h 1142"/>
                <a:gd name="T20" fmla="*/ 279 w 859"/>
                <a:gd name="T21" fmla="*/ 181 h 1142"/>
                <a:gd name="T22" fmla="*/ 220 w 859"/>
                <a:gd name="T23" fmla="*/ 225 h 1142"/>
                <a:gd name="T24" fmla="*/ 197 w 859"/>
                <a:gd name="T25" fmla="*/ 298 h 1142"/>
                <a:gd name="T26" fmla="*/ 220 w 859"/>
                <a:gd name="T27" fmla="*/ 367 h 1142"/>
                <a:gd name="T28" fmla="*/ 278 w 859"/>
                <a:gd name="T29" fmla="*/ 414 h 1142"/>
                <a:gd name="T30" fmla="*/ 363 w 859"/>
                <a:gd name="T31" fmla="*/ 446 h 1142"/>
                <a:gd name="T32" fmla="*/ 461 w 859"/>
                <a:gd name="T33" fmla="*/ 471 h 1142"/>
                <a:gd name="T34" fmla="*/ 564 w 859"/>
                <a:gd name="T35" fmla="*/ 496 h 1142"/>
                <a:gd name="T36" fmla="*/ 666 w 859"/>
                <a:gd name="T37" fmla="*/ 530 h 1142"/>
                <a:gd name="T38" fmla="*/ 756 w 859"/>
                <a:gd name="T39" fmla="*/ 578 h 1142"/>
                <a:gd name="T40" fmla="*/ 823 w 859"/>
                <a:gd name="T41" fmla="*/ 651 h 1142"/>
                <a:gd name="T42" fmla="*/ 856 w 859"/>
                <a:gd name="T43" fmla="*/ 754 h 1142"/>
                <a:gd name="T44" fmla="*/ 849 w 859"/>
                <a:gd name="T45" fmla="*/ 887 h 1142"/>
                <a:gd name="T46" fmla="*/ 801 w 859"/>
                <a:gd name="T47" fmla="*/ 992 h 1142"/>
                <a:gd name="T48" fmla="*/ 721 w 859"/>
                <a:gd name="T49" fmla="*/ 1067 h 1142"/>
                <a:gd name="T50" fmla="*/ 619 w 859"/>
                <a:gd name="T51" fmla="*/ 1114 h 1142"/>
                <a:gd name="T52" fmla="*/ 506 w 859"/>
                <a:gd name="T53" fmla="*/ 1138 h 1142"/>
                <a:gd name="T54" fmla="*/ 384 w 859"/>
                <a:gd name="T55" fmla="*/ 1140 h 1142"/>
                <a:gd name="T56" fmla="*/ 257 w 859"/>
                <a:gd name="T57" fmla="*/ 1119 h 1142"/>
                <a:gd name="T58" fmla="*/ 149 w 859"/>
                <a:gd name="T59" fmla="*/ 1069 h 1142"/>
                <a:gd name="T60" fmla="*/ 64 w 859"/>
                <a:gd name="T61" fmla="*/ 988 h 1142"/>
                <a:gd name="T62" fmla="*/ 13 w 859"/>
                <a:gd name="T63" fmla="*/ 871 h 1142"/>
                <a:gd name="T64" fmla="*/ 166 w 859"/>
                <a:gd name="T65" fmla="*/ 773 h 1142"/>
                <a:gd name="T66" fmla="*/ 191 w 859"/>
                <a:gd name="T67" fmla="*/ 872 h 1142"/>
                <a:gd name="T68" fmla="*/ 253 w 859"/>
                <a:gd name="T69" fmla="*/ 939 h 1142"/>
                <a:gd name="T70" fmla="*/ 339 w 859"/>
                <a:gd name="T71" fmla="*/ 973 h 1142"/>
                <a:gd name="T72" fmla="*/ 439 w 859"/>
                <a:gd name="T73" fmla="*/ 983 h 1142"/>
                <a:gd name="T74" fmla="*/ 513 w 859"/>
                <a:gd name="T75" fmla="*/ 978 h 1142"/>
                <a:gd name="T76" fmla="*/ 588 w 859"/>
                <a:gd name="T77" fmla="*/ 958 h 1142"/>
                <a:gd name="T78" fmla="*/ 648 w 859"/>
                <a:gd name="T79" fmla="*/ 919 h 1142"/>
                <a:gd name="T80" fmla="*/ 680 w 859"/>
                <a:gd name="T81" fmla="*/ 850 h 1142"/>
                <a:gd name="T82" fmla="*/ 671 w 859"/>
                <a:gd name="T83" fmla="*/ 764 h 1142"/>
                <a:gd name="T84" fmla="*/ 619 w 859"/>
                <a:gd name="T85" fmla="*/ 704 h 1142"/>
                <a:gd name="T86" fmla="*/ 534 w 859"/>
                <a:gd name="T87" fmla="*/ 664 h 1142"/>
                <a:gd name="T88" fmla="*/ 427 w 859"/>
                <a:gd name="T89" fmla="*/ 636 h 1142"/>
                <a:gd name="T90" fmla="*/ 317 w 859"/>
                <a:gd name="T91" fmla="*/ 610 h 1142"/>
                <a:gd name="T92" fmla="*/ 215 w 859"/>
                <a:gd name="T93" fmla="*/ 576 h 1142"/>
                <a:gd name="T94" fmla="*/ 125 w 859"/>
                <a:gd name="T95" fmla="*/ 527 h 1142"/>
                <a:gd name="T96" fmla="*/ 58 w 859"/>
                <a:gd name="T97" fmla="*/ 456 h 1142"/>
                <a:gd name="T98" fmla="*/ 23 w 859"/>
                <a:gd name="T99" fmla="*/ 353 h 1142"/>
                <a:gd name="T100" fmla="*/ 31 w 859"/>
                <a:gd name="T101" fmla="*/ 230 h 1142"/>
                <a:gd name="T102" fmla="*/ 80 w 859"/>
                <a:gd name="T103" fmla="*/ 132 h 1142"/>
                <a:gd name="T104" fmla="*/ 159 w 859"/>
                <a:gd name="T105" fmla="*/ 64 h 1142"/>
                <a:gd name="T106" fmla="*/ 257 w 859"/>
                <a:gd name="T107" fmla="*/ 20 h 1142"/>
                <a:gd name="T108" fmla="*/ 364 w 859"/>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9" h="1142">
                  <a:moveTo>
                    <a:pt x="399" y="0"/>
                  </a:moveTo>
                  <a:lnTo>
                    <a:pt x="442" y="2"/>
                  </a:lnTo>
                  <a:lnTo>
                    <a:pt x="486" y="4"/>
                  </a:lnTo>
                  <a:lnTo>
                    <a:pt x="527" y="10"/>
                  </a:lnTo>
                  <a:lnTo>
                    <a:pt x="565" y="19"/>
                  </a:lnTo>
                  <a:lnTo>
                    <a:pt x="603" y="30"/>
                  </a:lnTo>
                  <a:lnTo>
                    <a:pt x="638" y="44"/>
                  </a:lnTo>
                  <a:lnTo>
                    <a:pt x="670" y="61"/>
                  </a:lnTo>
                  <a:lnTo>
                    <a:pt x="700" y="83"/>
                  </a:lnTo>
                  <a:lnTo>
                    <a:pt x="726" y="108"/>
                  </a:lnTo>
                  <a:lnTo>
                    <a:pt x="750" y="135"/>
                  </a:lnTo>
                  <a:lnTo>
                    <a:pt x="771" y="167"/>
                  </a:lnTo>
                  <a:lnTo>
                    <a:pt x="787" y="205"/>
                  </a:lnTo>
                  <a:lnTo>
                    <a:pt x="801" y="246"/>
                  </a:lnTo>
                  <a:lnTo>
                    <a:pt x="809" y="292"/>
                  </a:lnTo>
                  <a:lnTo>
                    <a:pt x="814" y="342"/>
                  </a:lnTo>
                  <a:lnTo>
                    <a:pt x="648" y="342"/>
                  </a:lnTo>
                  <a:lnTo>
                    <a:pt x="641" y="307"/>
                  </a:lnTo>
                  <a:lnTo>
                    <a:pt x="631" y="276"/>
                  </a:lnTo>
                  <a:lnTo>
                    <a:pt x="618" y="248"/>
                  </a:lnTo>
                  <a:lnTo>
                    <a:pt x="599" y="226"/>
                  </a:lnTo>
                  <a:lnTo>
                    <a:pt x="578" y="206"/>
                  </a:lnTo>
                  <a:lnTo>
                    <a:pt x="554" y="191"/>
                  </a:lnTo>
                  <a:lnTo>
                    <a:pt x="528" y="179"/>
                  </a:lnTo>
                  <a:lnTo>
                    <a:pt x="501" y="170"/>
                  </a:lnTo>
                  <a:lnTo>
                    <a:pt x="472" y="164"/>
                  </a:lnTo>
                  <a:lnTo>
                    <a:pt x="442" y="160"/>
                  </a:lnTo>
                  <a:lnTo>
                    <a:pt x="412" y="159"/>
                  </a:lnTo>
                  <a:lnTo>
                    <a:pt x="385" y="160"/>
                  </a:lnTo>
                  <a:lnTo>
                    <a:pt x="358" y="162"/>
                  </a:lnTo>
                  <a:lnTo>
                    <a:pt x="330" y="166"/>
                  </a:lnTo>
                  <a:lnTo>
                    <a:pt x="304" y="172"/>
                  </a:lnTo>
                  <a:lnTo>
                    <a:pt x="279" y="181"/>
                  </a:lnTo>
                  <a:lnTo>
                    <a:pt x="257" y="193"/>
                  </a:lnTo>
                  <a:lnTo>
                    <a:pt x="237" y="207"/>
                  </a:lnTo>
                  <a:lnTo>
                    <a:pt x="220" y="225"/>
                  </a:lnTo>
                  <a:lnTo>
                    <a:pt x="207" y="246"/>
                  </a:lnTo>
                  <a:lnTo>
                    <a:pt x="200" y="269"/>
                  </a:lnTo>
                  <a:lnTo>
                    <a:pt x="197" y="298"/>
                  </a:lnTo>
                  <a:lnTo>
                    <a:pt x="200" y="324"/>
                  </a:lnTo>
                  <a:lnTo>
                    <a:pt x="207" y="347"/>
                  </a:lnTo>
                  <a:lnTo>
                    <a:pt x="220" y="367"/>
                  </a:lnTo>
                  <a:lnTo>
                    <a:pt x="236" y="384"/>
                  </a:lnTo>
                  <a:lnTo>
                    <a:pt x="256" y="400"/>
                  </a:lnTo>
                  <a:lnTo>
                    <a:pt x="278" y="414"/>
                  </a:lnTo>
                  <a:lnTo>
                    <a:pt x="304" y="426"/>
                  </a:lnTo>
                  <a:lnTo>
                    <a:pt x="333" y="436"/>
                  </a:lnTo>
                  <a:lnTo>
                    <a:pt x="363" y="446"/>
                  </a:lnTo>
                  <a:lnTo>
                    <a:pt x="395" y="455"/>
                  </a:lnTo>
                  <a:lnTo>
                    <a:pt x="427" y="464"/>
                  </a:lnTo>
                  <a:lnTo>
                    <a:pt x="461" y="471"/>
                  </a:lnTo>
                  <a:lnTo>
                    <a:pt x="495" y="479"/>
                  </a:lnTo>
                  <a:lnTo>
                    <a:pt x="528" y="488"/>
                  </a:lnTo>
                  <a:lnTo>
                    <a:pt x="564" y="496"/>
                  </a:lnTo>
                  <a:lnTo>
                    <a:pt x="599" y="506"/>
                  </a:lnTo>
                  <a:lnTo>
                    <a:pt x="634" y="517"/>
                  </a:lnTo>
                  <a:lnTo>
                    <a:pt x="666" y="530"/>
                  </a:lnTo>
                  <a:lnTo>
                    <a:pt x="699" y="544"/>
                  </a:lnTo>
                  <a:lnTo>
                    <a:pt x="728" y="560"/>
                  </a:lnTo>
                  <a:lnTo>
                    <a:pt x="756" y="578"/>
                  </a:lnTo>
                  <a:lnTo>
                    <a:pt x="781" y="600"/>
                  </a:lnTo>
                  <a:lnTo>
                    <a:pt x="803" y="623"/>
                  </a:lnTo>
                  <a:lnTo>
                    <a:pt x="823" y="651"/>
                  </a:lnTo>
                  <a:lnTo>
                    <a:pt x="838" y="682"/>
                  </a:lnTo>
                  <a:lnTo>
                    <a:pt x="849" y="717"/>
                  </a:lnTo>
                  <a:lnTo>
                    <a:pt x="856" y="754"/>
                  </a:lnTo>
                  <a:lnTo>
                    <a:pt x="859" y="798"/>
                  </a:lnTo>
                  <a:lnTo>
                    <a:pt x="856" y="844"/>
                  </a:lnTo>
                  <a:lnTo>
                    <a:pt x="849" y="887"/>
                  </a:lnTo>
                  <a:lnTo>
                    <a:pt x="837" y="926"/>
                  </a:lnTo>
                  <a:lnTo>
                    <a:pt x="820" y="961"/>
                  </a:lnTo>
                  <a:lnTo>
                    <a:pt x="801" y="992"/>
                  </a:lnTo>
                  <a:lnTo>
                    <a:pt x="777" y="1021"/>
                  </a:lnTo>
                  <a:lnTo>
                    <a:pt x="751" y="1046"/>
                  </a:lnTo>
                  <a:lnTo>
                    <a:pt x="721" y="1067"/>
                  </a:lnTo>
                  <a:lnTo>
                    <a:pt x="689" y="1086"/>
                  </a:lnTo>
                  <a:lnTo>
                    <a:pt x="655" y="1100"/>
                  </a:lnTo>
                  <a:lnTo>
                    <a:pt x="619" y="1114"/>
                  </a:lnTo>
                  <a:lnTo>
                    <a:pt x="583" y="1124"/>
                  </a:lnTo>
                  <a:lnTo>
                    <a:pt x="544" y="1132"/>
                  </a:lnTo>
                  <a:lnTo>
                    <a:pt x="506" y="1138"/>
                  </a:lnTo>
                  <a:lnTo>
                    <a:pt x="467" y="1140"/>
                  </a:lnTo>
                  <a:lnTo>
                    <a:pt x="429" y="1142"/>
                  </a:lnTo>
                  <a:lnTo>
                    <a:pt x="384" y="1140"/>
                  </a:lnTo>
                  <a:lnTo>
                    <a:pt x="339" y="1137"/>
                  </a:lnTo>
                  <a:lnTo>
                    <a:pt x="297" y="1129"/>
                  </a:lnTo>
                  <a:lnTo>
                    <a:pt x="257" y="1119"/>
                  </a:lnTo>
                  <a:lnTo>
                    <a:pt x="218" y="1105"/>
                  </a:lnTo>
                  <a:lnTo>
                    <a:pt x="182" y="1089"/>
                  </a:lnTo>
                  <a:lnTo>
                    <a:pt x="149" y="1069"/>
                  </a:lnTo>
                  <a:lnTo>
                    <a:pt x="118" y="1046"/>
                  </a:lnTo>
                  <a:lnTo>
                    <a:pt x="89" y="1020"/>
                  </a:lnTo>
                  <a:lnTo>
                    <a:pt x="64" y="988"/>
                  </a:lnTo>
                  <a:lnTo>
                    <a:pt x="43" y="953"/>
                  </a:lnTo>
                  <a:lnTo>
                    <a:pt x="26" y="915"/>
                  </a:lnTo>
                  <a:lnTo>
                    <a:pt x="13" y="871"/>
                  </a:lnTo>
                  <a:lnTo>
                    <a:pt x="3" y="824"/>
                  </a:lnTo>
                  <a:lnTo>
                    <a:pt x="0" y="773"/>
                  </a:lnTo>
                  <a:lnTo>
                    <a:pt x="166" y="773"/>
                  </a:lnTo>
                  <a:lnTo>
                    <a:pt x="170" y="810"/>
                  </a:lnTo>
                  <a:lnTo>
                    <a:pt x="179" y="844"/>
                  </a:lnTo>
                  <a:lnTo>
                    <a:pt x="191" y="872"/>
                  </a:lnTo>
                  <a:lnTo>
                    <a:pt x="209" y="899"/>
                  </a:lnTo>
                  <a:lnTo>
                    <a:pt x="230" y="920"/>
                  </a:lnTo>
                  <a:lnTo>
                    <a:pt x="253" y="939"/>
                  </a:lnTo>
                  <a:lnTo>
                    <a:pt x="279" y="952"/>
                  </a:lnTo>
                  <a:lnTo>
                    <a:pt x="308" y="965"/>
                  </a:lnTo>
                  <a:lnTo>
                    <a:pt x="339" y="973"/>
                  </a:lnTo>
                  <a:lnTo>
                    <a:pt x="370" y="978"/>
                  </a:lnTo>
                  <a:lnTo>
                    <a:pt x="404" y="982"/>
                  </a:lnTo>
                  <a:lnTo>
                    <a:pt x="439" y="983"/>
                  </a:lnTo>
                  <a:lnTo>
                    <a:pt x="462" y="983"/>
                  </a:lnTo>
                  <a:lnTo>
                    <a:pt x="488" y="981"/>
                  </a:lnTo>
                  <a:lnTo>
                    <a:pt x="513" y="978"/>
                  </a:lnTo>
                  <a:lnTo>
                    <a:pt x="539" y="973"/>
                  </a:lnTo>
                  <a:lnTo>
                    <a:pt x="564" y="967"/>
                  </a:lnTo>
                  <a:lnTo>
                    <a:pt x="588" y="958"/>
                  </a:lnTo>
                  <a:lnTo>
                    <a:pt x="610" y="947"/>
                  </a:lnTo>
                  <a:lnTo>
                    <a:pt x="630" y="935"/>
                  </a:lnTo>
                  <a:lnTo>
                    <a:pt x="648" y="919"/>
                  </a:lnTo>
                  <a:lnTo>
                    <a:pt x="662" y="899"/>
                  </a:lnTo>
                  <a:lnTo>
                    <a:pt x="674" y="876"/>
                  </a:lnTo>
                  <a:lnTo>
                    <a:pt x="680" y="850"/>
                  </a:lnTo>
                  <a:lnTo>
                    <a:pt x="682" y="821"/>
                  </a:lnTo>
                  <a:lnTo>
                    <a:pt x="680" y="790"/>
                  </a:lnTo>
                  <a:lnTo>
                    <a:pt x="671" y="764"/>
                  </a:lnTo>
                  <a:lnTo>
                    <a:pt x="659" y="742"/>
                  </a:lnTo>
                  <a:lnTo>
                    <a:pt x="641" y="722"/>
                  </a:lnTo>
                  <a:lnTo>
                    <a:pt x="619" y="704"/>
                  </a:lnTo>
                  <a:lnTo>
                    <a:pt x="594" y="689"/>
                  </a:lnTo>
                  <a:lnTo>
                    <a:pt x="565" y="676"/>
                  </a:lnTo>
                  <a:lnTo>
                    <a:pt x="534" y="664"/>
                  </a:lnTo>
                  <a:lnTo>
                    <a:pt x="501" y="654"/>
                  </a:lnTo>
                  <a:lnTo>
                    <a:pt x="465" y="644"/>
                  </a:lnTo>
                  <a:lnTo>
                    <a:pt x="427" y="636"/>
                  </a:lnTo>
                  <a:lnTo>
                    <a:pt x="390" y="627"/>
                  </a:lnTo>
                  <a:lnTo>
                    <a:pt x="352" y="618"/>
                  </a:lnTo>
                  <a:lnTo>
                    <a:pt x="317" y="610"/>
                  </a:lnTo>
                  <a:lnTo>
                    <a:pt x="282" y="600"/>
                  </a:lnTo>
                  <a:lnTo>
                    <a:pt x="247" y="588"/>
                  </a:lnTo>
                  <a:lnTo>
                    <a:pt x="215" y="576"/>
                  </a:lnTo>
                  <a:lnTo>
                    <a:pt x="182" y="562"/>
                  </a:lnTo>
                  <a:lnTo>
                    <a:pt x="153" y="546"/>
                  </a:lnTo>
                  <a:lnTo>
                    <a:pt x="125" y="527"/>
                  </a:lnTo>
                  <a:lnTo>
                    <a:pt x="99" y="506"/>
                  </a:lnTo>
                  <a:lnTo>
                    <a:pt x="77" y="483"/>
                  </a:lnTo>
                  <a:lnTo>
                    <a:pt x="58" y="456"/>
                  </a:lnTo>
                  <a:lnTo>
                    <a:pt x="42" y="425"/>
                  </a:lnTo>
                  <a:lnTo>
                    <a:pt x="31" y="392"/>
                  </a:lnTo>
                  <a:lnTo>
                    <a:pt x="23" y="353"/>
                  </a:lnTo>
                  <a:lnTo>
                    <a:pt x="21" y="311"/>
                  </a:lnTo>
                  <a:lnTo>
                    <a:pt x="23" y="268"/>
                  </a:lnTo>
                  <a:lnTo>
                    <a:pt x="31" y="230"/>
                  </a:lnTo>
                  <a:lnTo>
                    <a:pt x="43" y="193"/>
                  </a:lnTo>
                  <a:lnTo>
                    <a:pt x="59" y="161"/>
                  </a:lnTo>
                  <a:lnTo>
                    <a:pt x="80" y="132"/>
                  </a:lnTo>
                  <a:lnTo>
                    <a:pt x="103" y="106"/>
                  </a:lnTo>
                  <a:lnTo>
                    <a:pt x="130" y="84"/>
                  </a:lnTo>
                  <a:lnTo>
                    <a:pt x="159" y="64"/>
                  </a:lnTo>
                  <a:lnTo>
                    <a:pt x="190" y="46"/>
                  </a:lnTo>
                  <a:lnTo>
                    <a:pt x="222" y="32"/>
                  </a:lnTo>
                  <a:lnTo>
                    <a:pt x="257" y="20"/>
                  </a:lnTo>
                  <a:lnTo>
                    <a:pt x="292" y="12"/>
                  </a:lnTo>
                  <a:lnTo>
                    <a:pt x="328" y="5"/>
                  </a:lnTo>
                  <a:lnTo>
                    <a:pt x="364"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Freeform 21"/>
            <p:cNvSpPr>
              <a:spLocks noEditPoints="1"/>
            </p:cNvSpPr>
            <p:nvPr userDrawn="1"/>
          </p:nvSpPr>
          <p:spPr bwMode="auto">
            <a:xfrm>
              <a:off x="7897813" y="4959350"/>
              <a:ext cx="377825" cy="452438"/>
            </a:xfrm>
            <a:custGeom>
              <a:avLst/>
              <a:gdLst>
                <a:gd name="T0" fmla="*/ 631 w 951"/>
                <a:gd name="T1" fmla="*/ 580 h 1142"/>
                <a:gd name="T2" fmla="*/ 531 w 951"/>
                <a:gd name="T3" fmla="*/ 605 h 1142"/>
                <a:gd name="T4" fmla="*/ 418 w 951"/>
                <a:gd name="T5" fmla="*/ 621 h 1142"/>
                <a:gd name="T6" fmla="*/ 322 w 951"/>
                <a:gd name="T7" fmla="*/ 641 h 1142"/>
                <a:gd name="T8" fmla="*/ 248 w 951"/>
                <a:gd name="T9" fmla="*/ 676 h 1142"/>
                <a:gd name="T10" fmla="*/ 197 w 951"/>
                <a:gd name="T11" fmla="*/ 733 h 1142"/>
                <a:gd name="T12" fmla="*/ 177 w 951"/>
                <a:gd name="T13" fmla="*/ 823 h 1142"/>
                <a:gd name="T14" fmla="*/ 195 w 951"/>
                <a:gd name="T15" fmla="*/ 904 h 1142"/>
                <a:gd name="T16" fmla="*/ 246 w 951"/>
                <a:gd name="T17" fmla="*/ 953 h 1142"/>
                <a:gd name="T18" fmla="*/ 318 w 951"/>
                <a:gd name="T19" fmla="*/ 978 h 1142"/>
                <a:gd name="T20" fmla="*/ 420 w 951"/>
                <a:gd name="T21" fmla="*/ 981 h 1142"/>
                <a:gd name="T22" fmla="*/ 540 w 951"/>
                <a:gd name="T23" fmla="*/ 947 h 1142"/>
                <a:gd name="T24" fmla="*/ 621 w 951"/>
                <a:gd name="T25" fmla="*/ 885 h 1142"/>
                <a:gd name="T26" fmla="*/ 667 w 951"/>
                <a:gd name="T27" fmla="*/ 810 h 1142"/>
                <a:gd name="T28" fmla="*/ 682 w 951"/>
                <a:gd name="T29" fmla="*/ 737 h 1142"/>
                <a:gd name="T30" fmla="*/ 502 w 951"/>
                <a:gd name="T31" fmla="*/ 0 h 1142"/>
                <a:gd name="T32" fmla="*/ 604 w 951"/>
                <a:gd name="T33" fmla="*/ 12 h 1142"/>
                <a:gd name="T34" fmla="*/ 699 w 951"/>
                <a:gd name="T35" fmla="*/ 40 h 1142"/>
                <a:gd name="T36" fmla="*/ 776 w 951"/>
                <a:gd name="T37" fmla="*/ 93 h 1142"/>
                <a:gd name="T38" fmla="*/ 828 w 951"/>
                <a:gd name="T39" fmla="*/ 177 h 1142"/>
                <a:gd name="T40" fmla="*/ 848 w 951"/>
                <a:gd name="T41" fmla="*/ 299 h 1142"/>
                <a:gd name="T42" fmla="*/ 849 w 951"/>
                <a:gd name="T43" fmla="*/ 916 h 1142"/>
                <a:gd name="T44" fmla="*/ 861 w 951"/>
                <a:gd name="T45" fmla="*/ 967 h 1142"/>
                <a:gd name="T46" fmla="*/ 900 w 951"/>
                <a:gd name="T47" fmla="*/ 983 h 1142"/>
                <a:gd name="T48" fmla="*/ 951 w 951"/>
                <a:gd name="T49" fmla="*/ 972 h 1142"/>
                <a:gd name="T50" fmla="*/ 900 w 951"/>
                <a:gd name="T51" fmla="*/ 1134 h 1142"/>
                <a:gd name="T52" fmla="*/ 805 w 951"/>
                <a:gd name="T53" fmla="*/ 1139 h 1142"/>
                <a:gd name="T54" fmla="*/ 739 w 951"/>
                <a:gd name="T55" fmla="*/ 1110 h 1142"/>
                <a:gd name="T56" fmla="*/ 699 w 951"/>
                <a:gd name="T57" fmla="*/ 1042 h 1142"/>
                <a:gd name="T58" fmla="*/ 655 w 951"/>
                <a:gd name="T59" fmla="*/ 1013 h 1142"/>
                <a:gd name="T60" fmla="*/ 531 w 951"/>
                <a:gd name="T61" fmla="*/ 1100 h 1142"/>
                <a:gd name="T62" fmla="*/ 387 w 951"/>
                <a:gd name="T63" fmla="*/ 1139 h 1142"/>
                <a:gd name="T64" fmla="*/ 253 w 951"/>
                <a:gd name="T65" fmla="*/ 1135 h 1142"/>
                <a:gd name="T66" fmla="*/ 144 w 951"/>
                <a:gd name="T67" fmla="*/ 1100 h 1142"/>
                <a:gd name="T68" fmla="*/ 61 w 951"/>
                <a:gd name="T69" fmla="*/ 1032 h 1142"/>
                <a:gd name="T70" fmla="*/ 11 w 951"/>
                <a:gd name="T71" fmla="*/ 927 h 1142"/>
                <a:gd name="T72" fmla="*/ 3 w 951"/>
                <a:gd name="T73" fmla="*/ 789 h 1142"/>
                <a:gd name="T74" fmla="*/ 34 w 951"/>
                <a:gd name="T75" fmla="*/ 676 h 1142"/>
                <a:gd name="T76" fmla="*/ 95 w 951"/>
                <a:gd name="T77" fmla="*/ 598 h 1142"/>
                <a:gd name="T78" fmla="*/ 178 w 951"/>
                <a:gd name="T79" fmla="*/ 549 h 1142"/>
                <a:gd name="T80" fmla="*/ 275 w 951"/>
                <a:gd name="T81" fmla="*/ 516 h 1142"/>
                <a:gd name="T82" fmla="*/ 382 w 951"/>
                <a:gd name="T83" fmla="*/ 493 h 1142"/>
                <a:gd name="T84" fmla="*/ 491 w 951"/>
                <a:gd name="T85" fmla="*/ 475 h 1142"/>
                <a:gd name="T86" fmla="*/ 582 w 951"/>
                <a:gd name="T87" fmla="*/ 456 h 1142"/>
                <a:gd name="T88" fmla="*/ 648 w 951"/>
                <a:gd name="T89" fmla="*/ 424 h 1142"/>
                <a:gd name="T90" fmla="*/ 682 w 951"/>
                <a:gd name="T91" fmla="*/ 367 h 1142"/>
                <a:gd name="T92" fmla="*/ 675 w 951"/>
                <a:gd name="T93" fmla="*/ 277 h 1142"/>
                <a:gd name="T94" fmla="*/ 638 w 951"/>
                <a:gd name="T95" fmla="*/ 212 h 1142"/>
                <a:gd name="T96" fmla="*/ 580 w 951"/>
                <a:gd name="T97" fmla="*/ 176 h 1142"/>
                <a:gd name="T98" fmla="*/ 507 w 951"/>
                <a:gd name="T99" fmla="*/ 161 h 1142"/>
                <a:gd name="T100" fmla="*/ 424 w 951"/>
                <a:gd name="T101" fmla="*/ 160 h 1142"/>
                <a:gd name="T102" fmla="*/ 332 w 951"/>
                <a:gd name="T103" fmla="*/ 176 h 1142"/>
                <a:gd name="T104" fmla="*/ 261 w 951"/>
                <a:gd name="T105" fmla="*/ 220 h 1142"/>
                <a:gd name="T106" fmla="*/ 218 w 951"/>
                <a:gd name="T107" fmla="*/ 294 h 1142"/>
                <a:gd name="T108" fmla="*/ 40 w 951"/>
                <a:gd name="T109" fmla="*/ 365 h 1142"/>
                <a:gd name="T110" fmla="*/ 66 w 951"/>
                <a:gd name="T111" fmla="*/ 223 h 1142"/>
                <a:gd name="T112" fmla="*/ 129 w 951"/>
                <a:gd name="T113" fmla="*/ 120 h 1142"/>
                <a:gd name="T114" fmla="*/ 223 w 951"/>
                <a:gd name="T115" fmla="*/ 51 h 1142"/>
                <a:gd name="T116" fmla="*/ 338 w 951"/>
                <a:gd name="T117" fmla="*/ 13 h 1142"/>
                <a:gd name="T118" fmla="*/ 469 w 951"/>
                <a:gd name="T11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1" h="1142">
                  <a:moveTo>
                    <a:pt x="682" y="554"/>
                  </a:moveTo>
                  <a:lnTo>
                    <a:pt x="658" y="569"/>
                  </a:lnTo>
                  <a:lnTo>
                    <a:pt x="631" y="580"/>
                  </a:lnTo>
                  <a:lnTo>
                    <a:pt x="599" y="590"/>
                  </a:lnTo>
                  <a:lnTo>
                    <a:pt x="566" y="597"/>
                  </a:lnTo>
                  <a:lnTo>
                    <a:pt x="531" y="605"/>
                  </a:lnTo>
                  <a:lnTo>
                    <a:pt x="494" y="610"/>
                  </a:lnTo>
                  <a:lnTo>
                    <a:pt x="455" y="615"/>
                  </a:lnTo>
                  <a:lnTo>
                    <a:pt x="418" y="621"/>
                  </a:lnTo>
                  <a:lnTo>
                    <a:pt x="381" y="627"/>
                  </a:lnTo>
                  <a:lnTo>
                    <a:pt x="351" y="633"/>
                  </a:lnTo>
                  <a:lnTo>
                    <a:pt x="322" y="641"/>
                  </a:lnTo>
                  <a:lnTo>
                    <a:pt x="296" y="651"/>
                  </a:lnTo>
                  <a:lnTo>
                    <a:pt x="271" y="662"/>
                  </a:lnTo>
                  <a:lnTo>
                    <a:pt x="248" y="676"/>
                  </a:lnTo>
                  <a:lnTo>
                    <a:pt x="228" y="692"/>
                  </a:lnTo>
                  <a:lnTo>
                    <a:pt x="210" y="711"/>
                  </a:lnTo>
                  <a:lnTo>
                    <a:pt x="197" y="733"/>
                  </a:lnTo>
                  <a:lnTo>
                    <a:pt x="185" y="759"/>
                  </a:lnTo>
                  <a:lnTo>
                    <a:pt x="179" y="789"/>
                  </a:lnTo>
                  <a:lnTo>
                    <a:pt x="177" y="823"/>
                  </a:lnTo>
                  <a:lnTo>
                    <a:pt x="179" y="854"/>
                  </a:lnTo>
                  <a:lnTo>
                    <a:pt x="185" y="880"/>
                  </a:lnTo>
                  <a:lnTo>
                    <a:pt x="195" y="904"/>
                  </a:lnTo>
                  <a:lnTo>
                    <a:pt x="210" y="924"/>
                  </a:lnTo>
                  <a:lnTo>
                    <a:pt x="226" y="940"/>
                  </a:lnTo>
                  <a:lnTo>
                    <a:pt x="246" y="953"/>
                  </a:lnTo>
                  <a:lnTo>
                    <a:pt x="269" y="965"/>
                  </a:lnTo>
                  <a:lnTo>
                    <a:pt x="292" y="973"/>
                  </a:lnTo>
                  <a:lnTo>
                    <a:pt x="318" y="978"/>
                  </a:lnTo>
                  <a:lnTo>
                    <a:pt x="345" y="982"/>
                  </a:lnTo>
                  <a:lnTo>
                    <a:pt x="372" y="983"/>
                  </a:lnTo>
                  <a:lnTo>
                    <a:pt x="420" y="981"/>
                  </a:lnTo>
                  <a:lnTo>
                    <a:pt x="464" y="973"/>
                  </a:lnTo>
                  <a:lnTo>
                    <a:pt x="504" y="962"/>
                  </a:lnTo>
                  <a:lnTo>
                    <a:pt x="540" y="947"/>
                  </a:lnTo>
                  <a:lnTo>
                    <a:pt x="570" y="929"/>
                  </a:lnTo>
                  <a:lnTo>
                    <a:pt x="597" y="909"/>
                  </a:lnTo>
                  <a:lnTo>
                    <a:pt x="621" y="885"/>
                  </a:lnTo>
                  <a:lnTo>
                    <a:pt x="639" y="861"/>
                  </a:lnTo>
                  <a:lnTo>
                    <a:pt x="655" y="836"/>
                  </a:lnTo>
                  <a:lnTo>
                    <a:pt x="667" y="810"/>
                  </a:lnTo>
                  <a:lnTo>
                    <a:pt x="675" y="785"/>
                  </a:lnTo>
                  <a:lnTo>
                    <a:pt x="680" y="760"/>
                  </a:lnTo>
                  <a:lnTo>
                    <a:pt x="682" y="737"/>
                  </a:lnTo>
                  <a:lnTo>
                    <a:pt x="682" y="554"/>
                  </a:lnTo>
                  <a:close/>
                  <a:moveTo>
                    <a:pt x="469" y="0"/>
                  </a:moveTo>
                  <a:lnTo>
                    <a:pt x="502" y="0"/>
                  </a:lnTo>
                  <a:lnTo>
                    <a:pt x="537" y="3"/>
                  </a:lnTo>
                  <a:lnTo>
                    <a:pt x="571" y="7"/>
                  </a:lnTo>
                  <a:lnTo>
                    <a:pt x="604" y="12"/>
                  </a:lnTo>
                  <a:lnTo>
                    <a:pt x="637" y="18"/>
                  </a:lnTo>
                  <a:lnTo>
                    <a:pt x="669" y="28"/>
                  </a:lnTo>
                  <a:lnTo>
                    <a:pt x="699" y="40"/>
                  </a:lnTo>
                  <a:lnTo>
                    <a:pt x="726" y="54"/>
                  </a:lnTo>
                  <a:lnTo>
                    <a:pt x="752" y="73"/>
                  </a:lnTo>
                  <a:lnTo>
                    <a:pt x="776" y="93"/>
                  </a:lnTo>
                  <a:lnTo>
                    <a:pt x="797" y="117"/>
                  </a:lnTo>
                  <a:lnTo>
                    <a:pt x="815" y="145"/>
                  </a:lnTo>
                  <a:lnTo>
                    <a:pt x="828" y="177"/>
                  </a:lnTo>
                  <a:lnTo>
                    <a:pt x="840" y="213"/>
                  </a:lnTo>
                  <a:lnTo>
                    <a:pt x="846" y="255"/>
                  </a:lnTo>
                  <a:lnTo>
                    <a:pt x="848" y="299"/>
                  </a:lnTo>
                  <a:lnTo>
                    <a:pt x="848" y="861"/>
                  </a:lnTo>
                  <a:lnTo>
                    <a:pt x="848" y="890"/>
                  </a:lnTo>
                  <a:lnTo>
                    <a:pt x="849" y="916"/>
                  </a:lnTo>
                  <a:lnTo>
                    <a:pt x="851" y="937"/>
                  </a:lnTo>
                  <a:lnTo>
                    <a:pt x="854" y="953"/>
                  </a:lnTo>
                  <a:lnTo>
                    <a:pt x="861" y="967"/>
                  </a:lnTo>
                  <a:lnTo>
                    <a:pt x="871" y="976"/>
                  </a:lnTo>
                  <a:lnTo>
                    <a:pt x="883" y="981"/>
                  </a:lnTo>
                  <a:lnTo>
                    <a:pt x="900" y="983"/>
                  </a:lnTo>
                  <a:lnTo>
                    <a:pt x="915" y="982"/>
                  </a:lnTo>
                  <a:lnTo>
                    <a:pt x="933" y="980"/>
                  </a:lnTo>
                  <a:lnTo>
                    <a:pt x="951" y="972"/>
                  </a:lnTo>
                  <a:lnTo>
                    <a:pt x="951" y="1112"/>
                  </a:lnTo>
                  <a:lnTo>
                    <a:pt x="928" y="1124"/>
                  </a:lnTo>
                  <a:lnTo>
                    <a:pt x="900" y="1134"/>
                  </a:lnTo>
                  <a:lnTo>
                    <a:pt x="869" y="1139"/>
                  </a:lnTo>
                  <a:lnTo>
                    <a:pt x="832" y="1142"/>
                  </a:lnTo>
                  <a:lnTo>
                    <a:pt x="805" y="1139"/>
                  </a:lnTo>
                  <a:lnTo>
                    <a:pt x="780" y="1134"/>
                  </a:lnTo>
                  <a:lnTo>
                    <a:pt x="757" y="1124"/>
                  </a:lnTo>
                  <a:lnTo>
                    <a:pt x="739" y="1110"/>
                  </a:lnTo>
                  <a:lnTo>
                    <a:pt x="721" y="1092"/>
                  </a:lnTo>
                  <a:lnTo>
                    <a:pt x="709" y="1069"/>
                  </a:lnTo>
                  <a:lnTo>
                    <a:pt x="699" y="1042"/>
                  </a:lnTo>
                  <a:lnTo>
                    <a:pt x="694" y="1010"/>
                  </a:lnTo>
                  <a:lnTo>
                    <a:pt x="692" y="972"/>
                  </a:lnTo>
                  <a:lnTo>
                    <a:pt x="655" y="1013"/>
                  </a:lnTo>
                  <a:lnTo>
                    <a:pt x="617" y="1048"/>
                  </a:lnTo>
                  <a:lnTo>
                    <a:pt x="576" y="1077"/>
                  </a:lnTo>
                  <a:lnTo>
                    <a:pt x="531" y="1100"/>
                  </a:lnTo>
                  <a:lnTo>
                    <a:pt x="485" y="1119"/>
                  </a:lnTo>
                  <a:lnTo>
                    <a:pt x="438" y="1132"/>
                  </a:lnTo>
                  <a:lnTo>
                    <a:pt x="387" y="1139"/>
                  </a:lnTo>
                  <a:lnTo>
                    <a:pt x="336" y="1142"/>
                  </a:lnTo>
                  <a:lnTo>
                    <a:pt x="294" y="1140"/>
                  </a:lnTo>
                  <a:lnTo>
                    <a:pt x="253" y="1135"/>
                  </a:lnTo>
                  <a:lnTo>
                    <a:pt x="214" y="1127"/>
                  </a:lnTo>
                  <a:lnTo>
                    <a:pt x="178" y="1115"/>
                  </a:lnTo>
                  <a:lnTo>
                    <a:pt x="144" y="1100"/>
                  </a:lnTo>
                  <a:lnTo>
                    <a:pt x="113" y="1081"/>
                  </a:lnTo>
                  <a:lnTo>
                    <a:pt x="85" y="1058"/>
                  </a:lnTo>
                  <a:lnTo>
                    <a:pt x="61" y="1032"/>
                  </a:lnTo>
                  <a:lnTo>
                    <a:pt x="40" y="1001"/>
                  </a:lnTo>
                  <a:lnTo>
                    <a:pt x="22" y="966"/>
                  </a:lnTo>
                  <a:lnTo>
                    <a:pt x="11" y="927"/>
                  </a:lnTo>
                  <a:lnTo>
                    <a:pt x="3" y="884"/>
                  </a:lnTo>
                  <a:lnTo>
                    <a:pt x="0" y="835"/>
                  </a:lnTo>
                  <a:lnTo>
                    <a:pt x="3" y="789"/>
                  </a:lnTo>
                  <a:lnTo>
                    <a:pt x="9" y="747"/>
                  </a:lnTo>
                  <a:lnTo>
                    <a:pt x="20" y="709"/>
                  </a:lnTo>
                  <a:lnTo>
                    <a:pt x="34" y="676"/>
                  </a:lnTo>
                  <a:lnTo>
                    <a:pt x="51" y="647"/>
                  </a:lnTo>
                  <a:lnTo>
                    <a:pt x="71" y="621"/>
                  </a:lnTo>
                  <a:lnTo>
                    <a:pt x="95" y="598"/>
                  </a:lnTo>
                  <a:lnTo>
                    <a:pt x="121" y="580"/>
                  </a:lnTo>
                  <a:lnTo>
                    <a:pt x="148" y="562"/>
                  </a:lnTo>
                  <a:lnTo>
                    <a:pt x="178" y="549"/>
                  </a:lnTo>
                  <a:lnTo>
                    <a:pt x="209" y="536"/>
                  </a:lnTo>
                  <a:lnTo>
                    <a:pt x="241" y="525"/>
                  </a:lnTo>
                  <a:lnTo>
                    <a:pt x="275" y="516"/>
                  </a:lnTo>
                  <a:lnTo>
                    <a:pt x="308" y="507"/>
                  </a:lnTo>
                  <a:lnTo>
                    <a:pt x="343" y="500"/>
                  </a:lnTo>
                  <a:lnTo>
                    <a:pt x="382" y="493"/>
                  </a:lnTo>
                  <a:lnTo>
                    <a:pt x="420" y="486"/>
                  </a:lnTo>
                  <a:lnTo>
                    <a:pt x="456" y="481"/>
                  </a:lnTo>
                  <a:lnTo>
                    <a:pt x="491" y="475"/>
                  </a:lnTo>
                  <a:lnTo>
                    <a:pt x="524" y="470"/>
                  </a:lnTo>
                  <a:lnTo>
                    <a:pt x="555" y="464"/>
                  </a:lnTo>
                  <a:lnTo>
                    <a:pt x="582" y="456"/>
                  </a:lnTo>
                  <a:lnTo>
                    <a:pt x="607" y="448"/>
                  </a:lnTo>
                  <a:lnTo>
                    <a:pt x="629" y="438"/>
                  </a:lnTo>
                  <a:lnTo>
                    <a:pt x="648" y="424"/>
                  </a:lnTo>
                  <a:lnTo>
                    <a:pt x="663" y="408"/>
                  </a:lnTo>
                  <a:lnTo>
                    <a:pt x="674" y="389"/>
                  </a:lnTo>
                  <a:lnTo>
                    <a:pt x="682" y="367"/>
                  </a:lnTo>
                  <a:lnTo>
                    <a:pt x="684" y="341"/>
                  </a:lnTo>
                  <a:lnTo>
                    <a:pt x="682" y="307"/>
                  </a:lnTo>
                  <a:lnTo>
                    <a:pt x="675" y="277"/>
                  </a:lnTo>
                  <a:lnTo>
                    <a:pt x="667" y="252"/>
                  </a:lnTo>
                  <a:lnTo>
                    <a:pt x="654" y="230"/>
                  </a:lnTo>
                  <a:lnTo>
                    <a:pt x="638" y="212"/>
                  </a:lnTo>
                  <a:lnTo>
                    <a:pt x="621" y="197"/>
                  </a:lnTo>
                  <a:lnTo>
                    <a:pt x="601" y="185"/>
                  </a:lnTo>
                  <a:lnTo>
                    <a:pt x="580" y="176"/>
                  </a:lnTo>
                  <a:lnTo>
                    <a:pt x="556" y="169"/>
                  </a:lnTo>
                  <a:lnTo>
                    <a:pt x="532" y="164"/>
                  </a:lnTo>
                  <a:lnTo>
                    <a:pt x="507" y="161"/>
                  </a:lnTo>
                  <a:lnTo>
                    <a:pt x="483" y="159"/>
                  </a:lnTo>
                  <a:lnTo>
                    <a:pt x="459" y="159"/>
                  </a:lnTo>
                  <a:lnTo>
                    <a:pt x="424" y="160"/>
                  </a:lnTo>
                  <a:lnTo>
                    <a:pt x="392" y="162"/>
                  </a:lnTo>
                  <a:lnTo>
                    <a:pt x="361" y="169"/>
                  </a:lnTo>
                  <a:lnTo>
                    <a:pt x="332" y="176"/>
                  </a:lnTo>
                  <a:lnTo>
                    <a:pt x="306" y="187"/>
                  </a:lnTo>
                  <a:lnTo>
                    <a:pt x="282" y="202"/>
                  </a:lnTo>
                  <a:lnTo>
                    <a:pt x="261" y="220"/>
                  </a:lnTo>
                  <a:lnTo>
                    <a:pt x="244" y="241"/>
                  </a:lnTo>
                  <a:lnTo>
                    <a:pt x="229" y="266"/>
                  </a:lnTo>
                  <a:lnTo>
                    <a:pt x="218" y="294"/>
                  </a:lnTo>
                  <a:lnTo>
                    <a:pt x="210" y="328"/>
                  </a:lnTo>
                  <a:lnTo>
                    <a:pt x="206" y="365"/>
                  </a:lnTo>
                  <a:lnTo>
                    <a:pt x="40" y="365"/>
                  </a:lnTo>
                  <a:lnTo>
                    <a:pt x="44" y="313"/>
                  </a:lnTo>
                  <a:lnTo>
                    <a:pt x="52" y="267"/>
                  </a:lnTo>
                  <a:lnTo>
                    <a:pt x="66" y="223"/>
                  </a:lnTo>
                  <a:lnTo>
                    <a:pt x="83" y="185"/>
                  </a:lnTo>
                  <a:lnTo>
                    <a:pt x="105" y="151"/>
                  </a:lnTo>
                  <a:lnTo>
                    <a:pt x="129" y="120"/>
                  </a:lnTo>
                  <a:lnTo>
                    <a:pt x="158" y="94"/>
                  </a:lnTo>
                  <a:lnTo>
                    <a:pt x="189" y="70"/>
                  </a:lnTo>
                  <a:lnTo>
                    <a:pt x="223" y="51"/>
                  </a:lnTo>
                  <a:lnTo>
                    <a:pt x="259" y="35"/>
                  </a:lnTo>
                  <a:lnTo>
                    <a:pt x="297" y="22"/>
                  </a:lnTo>
                  <a:lnTo>
                    <a:pt x="338" y="13"/>
                  </a:lnTo>
                  <a:lnTo>
                    <a:pt x="381" y="5"/>
                  </a:lnTo>
                  <a:lnTo>
                    <a:pt x="424" y="2"/>
                  </a:lnTo>
                  <a:lnTo>
                    <a:pt x="4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 name="Freeform 22"/>
            <p:cNvSpPr>
              <a:spLocks/>
            </p:cNvSpPr>
            <p:nvPr userDrawn="1"/>
          </p:nvSpPr>
          <p:spPr bwMode="auto">
            <a:xfrm>
              <a:off x="8270875" y="4959350"/>
              <a:ext cx="341313" cy="452438"/>
            </a:xfrm>
            <a:custGeom>
              <a:avLst/>
              <a:gdLst>
                <a:gd name="T0" fmla="*/ 487 w 860"/>
                <a:gd name="T1" fmla="*/ 4 h 1142"/>
                <a:gd name="T2" fmla="*/ 603 w 860"/>
                <a:gd name="T3" fmla="*/ 30 h 1142"/>
                <a:gd name="T4" fmla="*/ 700 w 860"/>
                <a:gd name="T5" fmla="*/ 83 h 1142"/>
                <a:gd name="T6" fmla="*/ 771 w 860"/>
                <a:gd name="T7" fmla="*/ 167 h 1142"/>
                <a:gd name="T8" fmla="*/ 810 w 860"/>
                <a:gd name="T9" fmla="*/ 292 h 1142"/>
                <a:gd name="T10" fmla="*/ 642 w 860"/>
                <a:gd name="T11" fmla="*/ 307 h 1142"/>
                <a:gd name="T12" fmla="*/ 600 w 860"/>
                <a:gd name="T13" fmla="*/ 226 h 1142"/>
                <a:gd name="T14" fmla="*/ 529 w 860"/>
                <a:gd name="T15" fmla="*/ 179 h 1142"/>
                <a:gd name="T16" fmla="*/ 443 w 860"/>
                <a:gd name="T17" fmla="*/ 160 h 1142"/>
                <a:gd name="T18" fmla="*/ 358 w 860"/>
                <a:gd name="T19" fmla="*/ 162 h 1142"/>
                <a:gd name="T20" fmla="*/ 280 w 860"/>
                <a:gd name="T21" fmla="*/ 181 h 1142"/>
                <a:gd name="T22" fmla="*/ 220 w 860"/>
                <a:gd name="T23" fmla="*/ 225 h 1142"/>
                <a:gd name="T24" fmla="*/ 198 w 860"/>
                <a:gd name="T25" fmla="*/ 298 h 1142"/>
                <a:gd name="T26" fmla="*/ 220 w 860"/>
                <a:gd name="T27" fmla="*/ 367 h 1142"/>
                <a:gd name="T28" fmla="*/ 279 w 860"/>
                <a:gd name="T29" fmla="*/ 414 h 1142"/>
                <a:gd name="T30" fmla="*/ 363 w 860"/>
                <a:gd name="T31" fmla="*/ 446 h 1142"/>
                <a:gd name="T32" fmla="*/ 462 w 860"/>
                <a:gd name="T33" fmla="*/ 471 h 1142"/>
                <a:gd name="T34" fmla="*/ 564 w 860"/>
                <a:gd name="T35" fmla="*/ 496 h 1142"/>
                <a:gd name="T36" fmla="*/ 667 w 860"/>
                <a:gd name="T37" fmla="*/ 530 h 1142"/>
                <a:gd name="T38" fmla="*/ 756 w 860"/>
                <a:gd name="T39" fmla="*/ 578 h 1142"/>
                <a:gd name="T40" fmla="*/ 824 w 860"/>
                <a:gd name="T41" fmla="*/ 651 h 1142"/>
                <a:gd name="T42" fmla="*/ 857 w 860"/>
                <a:gd name="T43" fmla="*/ 754 h 1142"/>
                <a:gd name="T44" fmla="*/ 850 w 860"/>
                <a:gd name="T45" fmla="*/ 887 h 1142"/>
                <a:gd name="T46" fmla="*/ 801 w 860"/>
                <a:gd name="T47" fmla="*/ 992 h 1142"/>
                <a:gd name="T48" fmla="*/ 722 w 860"/>
                <a:gd name="T49" fmla="*/ 1067 h 1142"/>
                <a:gd name="T50" fmla="*/ 620 w 860"/>
                <a:gd name="T51" fmla="*/ 1114 h 1142"/>
                <a:gd name="T52" fmla="*/ 506 w 860"/>
                <a:gd name="T53" fmla="*/ 1138 h 1142"/>
                <a:gd name="T54" fmla="*/ 383 w 860"/>
                <a:gd name="T55" fmla="*/ 1140 h 1142"/>
                <a:gd name="T56" fmla="*/ 258 w 860"/>
                <a:gd name="T57" fmla="*/ 1119 h 1142"/>
                <a:gd name="T58" fmla="*/ 148 w 860"/>
                <a:gd name="T59" fmla="*/ 1069 h 1142"/>
                <a:gd name="T60" fmla="*/ 65 w 860"/>
                <a:gd name="T61" fmla="*/ 988 h 1142"/>
                <a:gd name="T62" fmla="*/ 13 w 860"/>
                <a:gd name="T63" fmla="*/ 871 h 1142"/>
                <a:gd name="T64" fmla="*/ 167 w 860"/>
                <a:gd name="T65" fmla="*/ 773 h 1142"/>
                <a:gd name="T66" fmla="*/ 192 w 860"/>
                <a:gd name="T67" fmla="*/ 872 h 1142"/>
                <a:gd name="T68" fmla="*/ 253 w 860"/>
                <a:gd name="T69" fmla="*/ 939 h 1142"/>
                <a:gd name="T70" fmla="*/ 339 w 860"/>
                <a:gd name="T71" fmla="*/ 973 h 1142"/>
                <a:gd name="T72" fmla="*/ 438 w 860"/>
                <a:gd name="T73" fmla="*/ 983 h 1142"/>
                <a:gd name="T74" fmla="*/ 514 w 860"/>
                <a:gd name="T75" fmla="*/ 978 h 1142"/>
                <a:gd name="T76" fmla="*/ 588 w 860"/>
                <a:gd name="T77" fmla="*/ 958 h 1142"/>
                <a:gd name="T78" fmla="*/ 648 w 860"/>
                <a:gd name="T79" fmla="*/ 919 h 1142"/>
                <a:gd name="T80" fmla="*/ 681 w 860"/>
                <a:gd name="T81" fmla="*/ 850 h 1142"/>
                <a:gd name="T82" fmla="*/ 672 w 860"/>
                <a:gd name="T83" fmla="*/ 764 h 1142"/>
                <a:gd name="T84" fmla="*/ 620 w 860"/>
                <a:gd name="T85" fmla="*/ 704 h 1142"/>
                <a:gd name="T86" fmla="*/ 534 w 860"/>
                <a:gd name="T87" fmla="*/ 664 h 1142"/>
                <a:gd name="T88" fmla="*/ 428 w 860"/>
                <a:gd name="T89" fmla="*/ 636 h 1142"/>
                <a:gd name="T90" fmla="*/ 317 w 860"/>
                <a:gd name="T91" fmla="*/ 610 h 1142"/>
                <a:gd name="T92" fmla="*/ 215 w 860"/>
                <a:gd name="T93" fmla="*/ 576 h 1142"/>
                <a:gd name="T94" fmla="*/ 126 w 860"/>
                <a:gd name="T95" fmla="*/ 527 h 1142"/>
                <a:gd name="T96" fmla="*/ 59 w 860"/>
                <a:gd name="T97" fmla="*/ 456 h 1142"/>
                <a:gd name="T98" fmla="*/ 24 w 860"/>
                <a:gd name="T99" fmla="*/ 353 h 1142"/>
                <a:gd name="T100" fmla="*/ 31 w 860"/>
                <a:gd name="T101" fmla="*/ 230 h 1142"/>
                <a:gd name="T102" fmla="*/ 80 w 860"/>
                <a:gd name="T103" fmla="*/ 132 h 1142"/>
                <a:gd name="T104" fmla="*/ 159 w 860"/>
                <a:gd name="T105" fmla="*/ 64 h 1142"/>
                <a:gd name="T106" fmla="*/ 258 w 860"/>
                <a:gd name="T107" fmla="*/ 20 h 1142"/>
                <a:gd name="T108" fmla="*/ 363 w 860"/>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1142">
                  <a:moveTo>
                    <a:pt x="399" y="0"/>
                  </a:moveTo>
                  <a:lnTo>
                    <a:pt x="443" y="2"/>
                  </a:lnTo>
                  <a:lnTo>
                    <a:pt x="487" y="4"/>
                  </a:lnTo>
                  <a:lnTo>
                    <a:pt x="528" y="10"/>
                  </a:lnTo>
                  <a:lnTo>
                    <a:pt x="566" y="19"/>
                  </a:lnTo>
                  <a:lnTo>
                    <a:pt x="603" y="30"/>
                  </a:lnTo>
                  <a:lnTo>
                    <a:pt x="638" y="44"/>
                  </a:lnTo>
                  <a:lnTo>
                    <a:pt x="671" y="61"/>
                  </a:lnTo>
                  <a:lnTo>
                    <a:pt x="700" y="83"/>
                  </a:lnTo>
                  <a:lnTo>
                    <a:pt x="727" y="108"/>
                  </a:lnTo>
                  <a:lnTo>
                    <a:pt x="750" y="135"/>
                  </a:lnTo>
                  <a:lnTo>
                    <a:pt x="771" y="167"/>
                  </a:lnTo>
                  <a:lnTo>
                    <a:pt x="787" y="205"/>
                  </a:lnTo>
                  <a:lnTo>
                    <a:pt x="800" y="246"/>
                  </a:lnTo>
                  <a:lnTo>
                    <a:pt x="810" y="292"/>
                  </a:lnTo>
                  <a:lnTo>
                    <a:pt x="815" y="342"/>
                  </a:lnTo>
                  <a:lnTo>
                    <a:pt x="648" y="342"/>
                  </a:lnTo>
                  <a:lnTo>
                    <a:pt x="642" y="307"/>
                  </a:lnTo>
                  <a:lnTo>
                    <a:pt x="632" y="276"/>
                  </a:lnTo>
                  <a:lnTo>
                    <a:pt x="618" y="248"/>
                  </a:lnTo>
                  <a:lnTo>
                    <a:pt x="600" y="226"/>
                  </a:lnTo>
                  <a:lnTo>
                    <a:pt x="579" y="206"/>
                  </a:lnTo>
                  <a:lnTo>
                    <a:pt x="555" y="191"/>
                  </a:lnTo>
                  <a:lnTo>
                    <a:pt x="529" y="179"/>
                  </a:lnTo>
                  <a:lnTo>
                    <a:pt x="501" y="170"/>
                  </a:lnTo>
                  <a:lnTo>
                    <a:pt x="473" y="164"/>
                  </a:lnTo>
                  <a:lnTo>
                    <a:pt x="443" y="160"/>
                  </a:lnTo>
                  <a:lnTo>
                    <a:pt x="413" y="159"/>
                  </a:lnTo>
                  <a:lnTo>
                    <a:pt x="386" y="160"/>
                  </a:lnTo>
                  <a:lnTo>
                    <a:pt x="358" y="162"/>
                  </a:lnTo>
                  <a:lnTo>
                    <a:pt x="331" y="166"/>
                  </a:lnTo>
                  <a:lnTo>
                    <a:pt x="304" y="172"/>
                  </a:lnTo>
                  <a:lnTo>
                    <a:pt x="280" y="181"/>
                  </a:lnTo>
                  <a:lnTo>
                    <a:pt x="256" y="193"/>
                  </a:lnTo>
                  <a:lnTo>
                    <a:pt x="238" y="207"/>
                  </a:lnTo>
                  <a:lnTo>
                    <a:pt x="220" y="225"/>
                  </a:lnTo>
                  <a:lnTo>
                    <a:pt x="208" y="246"/>
                  </a:lnTo>
                  <a:lnTo>
                    <a:pt x="200" y="269"/>
                  </a:lnTo>
                  <a:lnTo>
                    <a:pt x="198" y="298"/>
                  </a:lnTo>
                  <a:lnTo>
                    <a:pt x="200" y="324"/>
                  </a:lnTo>
                  <a:lnTo>
                    <a:pt x="208" y="347"/>
                  </a:lnTo>
                  <a:lnTo>
                    <a:pt x="220" y="367"/>
                  </a:lnTo>
                  <a:lnTo>
                    <a:pt x="237" y="384"/>
                  </a:lnTo>
                  <a:lnTo>
                    <a:pt x="256" y="400"/>
                  </a:lnTo>
                  <a:lnTo>
                    <a:pt x="279" y="414"/>
                  </a:lnTo>
                  <a:lnTo>
                    <a:pt x="305" y="426"/>
                  </a:lnTo>
                  <a:lnTo>
                    <a:pt x="334" y="436"/>
                  </a:lnTo>
                  <a:lnTo>
                    <a:pt x="363" y="446"/>
                  </a:lnTo>
                  <a:lnTo>
                    <a:pt x="396" y="455"/>
                  </a:lnTo>
                  <a:lnTo>
                    <a:pt x="428" y="464"/>
                  </a:lnTo>
                  <a:lnTo>
                    <a:pt x="462" y="471"/>
                  </a:lnTo>
                  <a:lnTo>
                    <a:pt x="495" y="479"/>
                  </a:lnTo>
                  <a:lnTo>
                    <a:pt x="529" y="488"/>
                  </a:lnTo>
                  <a:lnTo>
                    <a:pt x="564" y="496"/>
                  </a:lnTo>
                  <a:lnTo>
                    <a:pt x="600" y="506"/>
                  </a:lnTo>
                  <a:lnTo>
                    <a:pt x="633" y="517"/>
                  </a:lnTo>
                  <a:lnTo>
                    <a:pt x="667" y="530"/>
                  </a:lnTo>
                  <a:lnTo>
                    <a:pt x="699" y="544"/>
                  </a:lnTo>
                  <a:lnTo>
                    <a:pt x="729" y="560"/>
                  </a:lnTo>
                  <a:lnTo>
                    <a:pt x="756" y="578"/>
                  </a:lnTo>
                  <a:lnTo>
                    <a:pt x="781" y="600"/>
                  </a:lnTo>
                  <a:lnTo>
                    <a:pt x="804" y="623"/>
                  </a:lnTo>
                  <a:lnTo>
                    <a:pt x="824" y="651"/>
                  </a:lnTo>
                  <a:lnTo>
                    <a:pt x="838" y="682"/>
                  </a:lnTo>
                  <a:lnTo>
                    <a:pt x="850" y="717"/>
                  </a:lnTo>
                  <a:lnTo>
                    <a:pt x="857" y="754"/>
                  </a:lnTo>
                  <a:lnTo>
                    <a:pt x="860" y="798"/>
                  </a:lnTo>
                  <a:lnTo>
                    <a:pt x="857" y="844"/>
                  </a:lnTo>
                  <a:lnTo>
                    <a:pt x="850" y="887"/>
                  </a:lnTo>
                  <a:lnTo>
                    <a:pt x="837" y="926"/>
                  </a:lnTo>
                  <a:lnTo>
                    <a:pt x="821" y="961"/>
                  </a:lnTo>
                  <a:lnTo>
                    <a:pt x="801" y="992"/>
                  </a:lnTo>
                  <a:lnTo>
                    <a:pt x="778" y="1021"/>
                  </a:lnTo>
                  <a:lnTo>
                    <a:pt x="750" y="1046"/>
                  </a:lnTo>
                  <a:lnTo>
                    <a:pt x="722" y="1067"/>
                  </a:lnTo>
                  <a:lnTo>
                    <a:pt x="689" y="1086"/>
                  </a:lnTo>
                  <a:lnTo>
                    <a:pt x="656" y="1100"/>
                  </a:lnTo>
                  <a:lnTo>
                    <a:pt x="620" y="1114"/>
                  </a:lnTo>
                  <a:lnTo>
                    <a:pt x="582" y="1124"/>
                  </a:lnTo>
                  <a:lnTo>
                    <a:pt x="545" y="1132"/>
                  </a:lnTo>
                  <a:lnTo>
                    <a:pt x="506" y="1138"/>
                  </a:lnTo>
                  <a:lnTo>
                    <a:pt x="468" y="1140"/>
                  </a:lnTo>
                  <a:lnTo>
                    <a:pt x="429" y="1142"/>
                  </a:lnTo>
                  <a:lnTo>
                    <a:pt x="383" y="1140"/>
                  </a:lnTo>
                  <a:lnTo>
                    <a:pt x="340" y="1137"/>
                  </a:lnTo>
                  <a:lnTo>
                    <a:pt x="297" y="1129"/>
                  </a:lnTo>
                  <a:lnTo>
                    <a:pt x="258" y="1119"/>
                  </a:lnTo>
                  <a:lnTo>
                    <a:pt x="219" y="1105"/>
                  </a:lnTo>
                  <a:lnTo>
                    <a:pt x="183" y="1089"/>
                  </a:lnTo>
                  <a:lnTo>
                    <a:pt x="148" y="1069"/>
                  </a:lnTo>
                  <a:lnTo>
                    <a:pt x="117" y="1046"/>
                  </a:lnTo>
                  <a:lnTo>
                    <a:pt x="90" y="1020"/>
                  </a:lnTo>
                  <a:lnTo>
                    <a:pt x="65" y="988"/>
                  </a:lnTo>
                  <a:lnTo>
                    <a:pt x="44" y="953"/>
                  </a:lnTo>
                  <a:lnTo>
                    <a:pt x="26" y="915"/>
                  </a:lnTo>
                  <a:lnTo>
                    <a:pt x="13" y="871"/>
                  </a:lnTo>
                  <a:lnTo>
                    <a:pt x="4" y="824"/>
                  </a:lnTo>
                  <a:lnTo>
                    <a:pt x="0" y="773"/>
                  </a:lnTo>
                  <a:lnTo>
                    <a:pt x="167" y="773"/>
                  </a:lnTo>
                  <a:lnTo>
                    <a:pt x="171" y="810"/>
                  </a:lnTo>
                  <a:lnTo>
                    <a:pt x="179" y="844"/>
                  </a:lnTo>
                  <a:lnTo>
                    <a:pt x="192" y="872"/>
                  </a:lnTo>
                  <a:lnTo>
                    <a:pt x="209" y="899"/>
                  </a:lnTo>
                  <a:lnTo>
                    <a:pt x="229" y="920"/>
                  </a:lnTo>
                  <a:lnTo>
                    <a:pt x="253" y="939"/>
                  </a:lnTo>
                  <a:lnTo>
                    <a:pt x="280" y="952"/>
                  </a:lnTo>
                  <a:lnTo>
                    <a:pt x="309" y="965"/>
                  </a:lnTo>
                  <a:lnTo>
                    <a:pt x="339" y="973"/>
                  </a:lnTo>
                  <a:lnTo>
                    <a:pt x="371" y="978"/>
                  </a:lnTo>
                  <a:lnTo>
                    <a:pt x="404" y="982"/>
                  </a:lnTo>
                  <a:lnTo>
                    <a:pt x="438" y="983"/>
                  </a:lnTo>
                  <a:lnTo>
                    <a:pt x="463" y="983"/>
                  </a:lnTo>
                  <a:lnTo>
                    <a:pt x="489" y="981"/>
                  </a:lnTo>
                  <a:lnTo>
                    <a:pt x="514" y="978"/>
                  </a:lnTo>
                  <a:lnTo>
                    <a:pt x="540" y="973"/>
                  </a:lnTo>
                  <a:lnTo>
                    <a:pt x="565" y="967"/>
                  </a:lnTo>
                  <a:lnTo>
                    <a:pt x="588" y="958"/>
                  </a:lnTo>
                  <a:lnTo>
                    <a:pt x="611" y="947"/>
                  </a:lnTo>
                  <a:lnTo>
                    <a:pt x="631" y="935"/>
                  </a:lnTo>
                  <a:lnTo>
                    <a:pt x="648" y="919"/>
                  </a:lnTo>
                  <a:lnTo>
                    <a:pt x="663" y="899"/>
                  </a:lnTo>
                  <a:lnTo>
                    <a:pt x="674" y="876"/>
                  </a:lnTo>
                  <a:lnTo>
                    <a:pt x="681" y="850"/>
                  </a:lnTo>
                  <a:lnTo>
                    <a:pt x="683" y="821"/>
                  </a:lnTo>
                  <a:lnTo>
                    <a:pt x="681" y="790"/>
                  </a:lnTo>
                  <a:lnTo>
                    <a:pt x="672" y="764"/>
                  </a:lnTo>
                  <a:lnTo>
                    <a:pt x="659" y="742"/>
                  </a:lnTo>
                  <a:lnTo>
                    <a:pt x="641" y="722"/>
                  </a:lnTo>
                  <a:lnTo>
                    <a:pt x="620" y="704"/>
                  </a:lnTo>
                  <a:lnTo>
                    <a:pt x="595" y="689"/>
                  </a:lnTo>
                  <a:lnTo>
                    <a:pt x="566" y="676"/>
                  </a:lnTo>
                  <a:lnTo>
                    <a:pt x="534" y="664"/>
                  </a:lnTo>
                  <a:lnTo>
                    <a:pt x="500" y="654"/>
                  </a:lnTo>
                  <a:lnTo>
                    <a:pt x="465" y="644"/>
                  </a:lnTo>
                  <a:lnTo>
                    <a:pt x="428" y="636"/>
                  </a:lnTo>
                  <a:lnTo>
                    <a:pt x="391" y="627"/>
                  </a:lnTo>
                  <a:lnTo>
                    <a:pt x="352" y="618"/>
                  </a:lnTo>
                  <a:lnTo>
                    <a:pt x="317" y="610"/>
                  </a:lnTo>
                  <a:lnTo>
                    <a:pt x="283" y="600"/>
                  </a:lnTo>
                  <a:lnTo>
                    <a:pt x="248" y="588"/>
                  </a:lnTo>
                  <a:lnTo>
                    <a:pt x="215" y="576"/>
                  </a:lnTo>
                  <a:lnTo>
                    <a:pt x="183" y="562"/>
                  </a:lnTo>
                  <a:lnTo>
                    <a:pt x="153" y="546"/>
                  </a:lnTo>
                  <a:lnTo>
                    <a:pt x="126" y="527"/>
                  </a:lnTo>
                  <a:lnTo>
                    <a:pt x="100" y="506"/>
                  </a:lnTo>
                  <a:lnTo>
                    <a:pt x="77" y="483"/>
                  </a:lnTo>
                  <a:lnTo>
                    <a:pt x="59" y="456"/>
                  </a:lnTo>
                  <a:lnTo>
                    <a:pt x="43" y="425"/>
                  </a:lnTo>
                  <a:lnTo>
                    <a:pt x="31" y="392"/>
                  </a:lnTo>
                  <a:lnTo>
                    <a:pt x="24" y="353"/>
                  </a:lnTo>
                  <a:lnTo>
                    <a:pt x="21" y="311"/>
                  </a:lnTo>
                  <a:lnTo>
                    <a:pt x="24" y="268"/>
                  </a:lnTo>
                  <a:lnTo>
                    <a:pt x="31" y="230"/>
                  </a:lnTo>
                  <a:lnTo>
                    <a:pt x="44" y="193"/>
                  </a:lnTo>
                  <a:lnTo>
                    <a:pt x="60" y="161"/>
                  </a:lnTo>
                  <a:lnTo>
                    <a:pt x="80" y="132"/>
                  </a:lnTo>
                  <a:lnTo>
                    <a:pt x="103" y="106"/>
                  </a:lnTo>
                  <a:lnTo>
                    <a:pt x="130" y="84"/>
                  </a:lnTo>
                  <a:lnTo>
                    <a:pt x="159" y="64"/>
                  </a:lnTo>
                  <a:lnTo>
                    <a:pt x="191" y="46"/>
                  </a:lnTo>
                  <a:lnTo>
                    <a:pt x="223" y="32"/>
                  </a:lnTo>
                  <a:lnTo>
                    <a:pt x="258" y="20"/>
                  </a:lnTo>
                  <a:lnTo>
                    <a:pt x="292" y="12"/>
                  </a:lnTo>
                  <a:lnTo>
                    <a:pt x="329" y="5"/>
                  </a:lnTo>
                  <a:lnTo>
                    <a:pt x="363"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Freeform 23"/>
            <p:cNvSpPr>
              <a:spLocks/>
            </p:cNvSpPr>
            <p:nvPr userDrawn="1"/>
          </p:nvSpPr>
          <p:spPr bwMode="auto">
            <a:xfrm>
              <a:off x="7050088" y="5060950"/>
              <a:ext cx="434975" cy="482600"/>
            </a:xfrm>
            <a:custGeom>
              <a:avLst/>
              <a:gdLst>
                <a:gd name="T0" fmla="*/ 622 w 1095"/>
                <a:gd name="T1" fmla="*/ 0 h 1217"/>
                <a:gd name="T2" fmla="*/ 664 w 1095"/>
                <a:gd name="T3" fmla="*/ 17 h 1217"/>
                <a:gd name="T4" fmla="*/ 710 w 1095"/>
                <a:gd name="T5" fmla="*/ 68 h 1217"/>
                <a:gd name="T6" fmla="*/ 947 w 1095"/>
                <a:gd name="T7" fmla="*/ 356 h 1217"/>
                <a:gd name="T8" fmla="*/ 1027 w 1095"/>
                <a:gd name="T9" fmla="*/ 472 h 1217"/>
                <a:gd name="T10" fmla="*/ 1075 w 1095"/>
                <a:gd name="T11" fmla="*/ 584 h 1217"/>
                <a:gd name="T12" fmla="*/ 1095 w 1095"/>
                <a:gd name="T13" fmla="*/ 691 h 1217"/>
                <a:gd name="T14" fmla="*/ 1090 w 1095"/>
                <a:gd name="T15" fmla="*/ 791 h 1217"/>
                <a:gd name="T16" fmla="*/ 1064 w 1095"/>
                <a:gd name="T17" fmla="*/ 884 h 1217"/>
                <a:gd name="T18" fmla="*/ 1020 w 1095"/>
                <a:gd name="T19" fmla="*/ 967 h 1217"/>
                <a:gd name="T20" fmla="*/ 961 w 1095"/>
                <a:gd name="T21" fmla="*/ 1040 h 1217"/>
                <a:gd name="T22" fmla="*/ 893 w 1095"/>
                <a:gd name="T23" fmla="*/ 1101 h 1217"/>
                <a:gd name="T24" fmla="*/ 817 w 1095"/>
                <a:gd name="T25" fmla="*/ 1151 h 1217"/>
                <a:gd name="T26" fmla="*/ 737 w 1095"/>
                <a:gd name="T27" fmla="*/ 1186 h 1217"/>
                <a:gd name="T28" fmla="*/ 629 w 1095"/>
                <a:gd name="T29" fmla="*/ 1211 h 1217"/>
                <a:gd name="T30" fmla="*/ 497 w 1095"/>
                <a:gd name="T31" fmla="*/ 1217 h 1217"/>
                <a:gd name="T32" fmla="*/ 374 w 1095"/>
                <a:gd name="T33" fmla="*/ 1196 h 1217"/>
                <a:gd name="T34" fmla="*/ 261 w 1095"/>
                <a:gd name="T35" fmla="*/ 1152 h 1217"/>
                <a:gd name="T36" fmla="*/ 163 w 1095"/>
                <a:gd name="T37" fmla="*/ 1087 h 1217"/>
                <a:gd name="T38" fmla="*/ 82 w 1095"/>
                <a:gd name="T39" fmla="*/ 1005 h 1217"/>
                <a:gd name="T40" fmla="*/ 22 w 1095"/>
                <a:gd name="T41" fmla="*/ 908 h 1217"/>
                <a:gd name="T42" fmla="*/ 25 w 1095"/>
                <a:gd name="T43" fmla="*/ 889 h 1217"/>
                <a:gd name="T44" fmla="*/ 89 w 1095"/>
                <a:gd name="T45" fmla="*/ 947 h 1217"/>
                <a:gd name="T46" fmla="*/ 169 w 1095"/>
                <a:gd name="T47" fmla="*/ 989 h 1217"/>
                <a:gd name="T48" fmla="*/ 258 w 1095"/>
                <a:gd name="T49" fmla="*/ 1016 h 1217"/>
                <a:gd name="T50" fmla="*/ 353 w 1095"/>
                <a:gd name="T51" fmla="*/ 1026 h 1217"/>
                <a:gd name="T52" fmla="*/ 446 w 1095"/>
                <a:gd name="T53" fmla="*/ 1023 h 1217"/>
                <a:gd name="T54" fmla="*/ 534 w 1095"/>
                <a:gd name="T55" fmla="*/ 1001 h 1217"/>
                <a:gd name="T56" fmla="*/ 612 w 1095"/>
                <a:gd name="T57" fmla="*/ 965 h 1217"/>
                <a:gd name="T58" fmla="*/ 695 w 1095"/>
                <a:gd name="T59" fmla="*/ 901 h 1217"/>
                <a:gd name="T60" fmla="*/ 757 w 1095"/>
                <a:gd name="T61" fmla="*/ 826 h 1217"/>
                <a:gd name="T62" fmla="*/ 796 w 1095"/>
                <a:gd name="T63" fmla="*/ 744 h 1217"/>
                <a:gd name="T64" fmla="*/ 811 w 1095"/>
                <a:gd name="T65" fmla="*/ 656 h 1217"/>
                <a:gd name="T66" fmla="*/ 799 w 1095"/>
                <a:gd name="T67" fmla="*/ 568 h 1217"/>
                <a:gd name="T68" fmla="*/ 761 w 1095"/>
                <a:gd name="T69" fmla="*/ 481 h 1217"/>
                <a:gd name="T70" fmla="*/ 729 w 1095"/>
                <a:gd name="T71" fmla="*/ 436 h 1217"/>
                <a:gd name="T72" fmla="*/ 714 w 1095"/>
                <a:gd name="T73" fmla="*/ 418 h 1217"/>
                <a:gd name="T74" fmla="*/ 686 w 1095"/>
                <a:gd name="T75" fmla="*/ 386 h 1217"/>
                <a:gd name="T76" fmla="*/ 651 w 1095"/>
                <a:gd name="T77" fmla="*/ 342 h 1217"/>
                <a:gd name="T78" fmla="*/ 610 w 1095"/>
                <a:gd name="T79" fmla="*/ 293 h 1217"/>
                <a:gd name="T80" fmla="*/ 567 w 1095"/>
                <a:gd name="T81" fmla="*/ 240 h 1217"/>
                <a:gd name="T82" fmla="*/ 525 w 1095"/>
                <a:gd name="T83" fmla="*/ 189 h 1217"/>
                <a:gd name="T84" fmla="*/ 521 w 1095"/>
                <a:gd name="T85" fmla="*/ 185 h 1217"/>
                <a:gd name="T86" fmla="*/ 515 w 1095"/>
                <a:gd name="T87" fmla="*/ 178 h 1217"/>
                <a:gd name="T88" fmla="*/ 512 w 1095"/>
                <a:gd name="T89" fmla="*/ 175 h 1217"/>
                <a:gd name="T90" fmla="*/ 492 w 1095"/>
                <a:gd name="T91" fmla="*/ 132 h 1217"/>
                <a:gd name="T92" fmla="*/ 495 w 1095"/>
                <a:gd name="T93" fmla="*/ 87 h 1217"/>
                <a:gd name="T94" fmla="*/ 517 w 1095"/>
                <a:gd name="T95" fmla="*/ 45 h 1217"/>
                <a:gd name="T96" fmla="*/ 556 w 1095"/>
                <a:gd name="T97" fmla="*/ 13 h 1217"/>
                <a:gd name="T98" fmla="*/ 599 w 1095"/>
                <a:gd name="T9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17">
                  <a:moveTo>
                    <a:pt x="599" y="0"/>
                  </a:moveTo>
                  <a:lnTo>
                    <a:pt x="622" y="0"/>
                  </a:lnTo>
                  <a:lnTo>
                    <a:pt x="644" y="6"/>
                  </a:lnTo>
                  <a:lnTo>
                    <a:pt x="664" y="17"/>
                  </a:lnTo>
                  <a:lnTo>
                    <a:pt x="681" y="35"/>
                  </a:lnTo>
                  <a:lnTo>
                    <a:pt x="710" y="68"/>
                  </a:lnTo>
                  <a:lnTo>
                    <a:pt x="694" y="50"/>
                  </a:lnTo>
                  <a:lnTo>
                    <a:pt x="947" y="356"/>
                  </a:lnTo>
                  <a:lnTo>
                    <a:pt x="991" y="415"/>
                  </a:lnTo>
                  <a:lnTo>
                    <a:pt x="1027" y="472"/>
                  </a:lnTo>
                  <a:lnTo>
                    <a:pt x="1054" y="529"/>
                  </a:lnTo>
                  <a:lnTo>
                    <a:pt x="1075" y="584"/>
                  </a:lnTo>
                  <a:lnTo>
                    <a:pt x="1088" y="639"/>
                  </a:lnTo>
                  <a:lnTo>
                    <a:pt x="1095" y="691"/>
                  </a:lnTo>
                  <a:lnTo>
                    <a:pt x="1095" y="742"/>
                  </a:lnTo>
                  <a:lnTo>
                    <a:pt x="1090" y="791"/>
                  </a:lnTo>
                  <a:lnTo>
                    <a:pt x="1079" y="838"/>
                  </a:lnTo>
                  <a:lnTo>
                    <a:pt x="1064" y="884"/>
                  </a:lnTo>
                  <a:lnTo>
                    <a:pt x="1043" y="927"/>
                  </a:lnTo>
                  <a:lnTo>
                    <a:pt x="1020" y="967"/>
                  </a:lnTo>
                  <a:lnTo>
                    <a:pt x="992" y="1005"/>
                  </a:lnTo>
                  <a:lnTo>
                    <a:pt x="961" y="1040"/>
                  </a:lnTo>
                  <a:lnTo>
                    <a:pt x="929" y="1072"/>
                  </a:lnTo>
                  <a:lnTo>
                    <a:pt x="893" y="1101"/>
                  </a:lnTo>
                  <a:lnTo>
                    <a:pt x="855" y="1127"/>
                  </a:lnTo>
                  <a:lnTo>
                    <a:pt x="817" y="1151"/>
                  </a:lnTo>
                  <a:lnTo>
                    <a:pt x="777" y="1170"/>
                  </a:lnTo>
                  <a:lnTo>
                    <a:pt x="737" y="1186"/>
                  </a:lnTo>
                  <a:lnTo>
                    <a:pt x="697" y="1197"/>
                  </a:lnTo>
                  <a:lnTo>
                    <a:pt x="629" y="1211"/>
                  </a:lnTo>
                  <a:lnTo>
                    <a:pt x="563" y="1217"/>
                  </a:lnTo>
                  <a:lnTo>
                    <a:pt x="497" y="1217"/>
                  </a:lnTo>
                  <a:lnTo>
                    <a:pt x="434" y="1210"/>
                  </a:lnTo>
                  <a:lnTo>
                    <a:pt x="374" y="1196"/>
                  </a:lnTo>
                  <a:lnTo>
                    <a:pt x="316" y="1177"/>
                  </a:lnTo>
                  <a:lnTo>
                    <a:pt x="261" y="1152"/>
                  </a:lnTo>
                  <a:lnTo>
                    <a:pt x="210" y="1122"/>
                  </a:lnTo>
                  <a:lnTo>
                    <a:pt x="163" y="1087"/>
                  </a:lnTo>
                  <a:lnTo>
                    <a:pt x="120" y="1049"/>
                  </a:lnTo>
                  <a:lnTo>
                    <a:pt x="82" y="1005"/>
                  </a:lnTo>
                  <a:lnTo>
                    <a:pt x="49" y="959"/>
                  </a:lnTo>
                  <a:lnTo>
                    <a:pt x="22" y="908"/>
                  </a:lnTo>
                  <a:lnTo>
                    <a:pt x="0" y="854"/>
                  </a:lnTo>
                  <a:lnTo>
                    <a:pt x="25" y="889"/>
                  </a:lnTo>
                  <a:lnTo>
                    <a:pt x="56" y="920"/>
                  </a:lnTo>
                  <a:lnTo>
                    <a:pt x="89" y="947"/>
                  </a:lnTo>
                  <a:lnTo>
                    <a:pt x="128" y="970"/>
                  </a:lnTo>
                  <a:lnTo>
                    <a:pt x="169" y="989"/>
                  </a:lnTo>
                  <a:lnTo>
                    <a:pt x="212" y="1004"/>
                  </a:lnTo>
                  <a:lnTo>
                    <a:pt x="258" y="1016"/>
                  </a:lnTo>
                  <a:lnTo>
                    <a:pt x="306" y="1024"/>
                  </a:lnTo>
                  <a:lnTo>
                    <a:pt x="353" y="1026"/>
                  </a:lnTo>
                  <a:lnTo>
                    <a:pt x="400" y="1026"/>
                  </a:lnTo>
                  <a:lnTo>
                    <a:pt x="446" y="1023"/>
                  </a:lnTo>
                  <a:lnTo>
                    <a:pt x="491" y="1014"/>
                  </a:lnTo>
                  <a:lnTo>
                    <a:pt x="534" y="1001"/>
                  </a:lnTo>
                  <a:lnTo>
                    <a:pt x="576" y="985"/>
                  </a:lnTo>
                  <a:lnTo>
                    <a:pt x="612" y="965"/>
                  </a:lnTo>
                  <a:lnTo>
                    <a:pt x="656" y="934"/>
                  </a:lnTo>
                  <a:lnTo>
                    <a:pt x="695" y="901"/>
                  </a:lnTo>
                  <a:lnTo>
                    <a:pt x="729" y="864"/>
                  </a:lnTo>
                  <a:lnTo>
                    <a:pt x="757" y="826"/>
                  </a:lnTo>
                  <a:lnTo>
                    <a:pt x="779" y="786"/>
                  </a:lnTo>
                  <a:lnTo>
                    <a:pt x="796" y="744"/>
                  </a:lnTo>
                  <a:lnTo>
                    <a:pt x="807" y="700"/>
                  </a:lnTo>
                  <a:lnTo>
                    <a:pt x="811" y="656"/>
                  </a:lnTo>
                  <a:lnTo>
                    <a:pt x="809" y="613"/>
                  </a:lnTo>
                  <a:lnTo>
                    <a:pt x="799" y="568"/>
                  </a:lnTo>
                  <a:lnTo>
                    <a:pt x="784" y="524"/>
                  </a:lnTo>
                  <a:lnTo>
                    <a:pt x="761" y="481"/>
                  </a:lnTo>
                  <a:lnTo>
                    <a:pt x="731" y="438"/>
                  </a:lnTo>
                  <a:lnTo>
                    <a:pt x="729" y="436"/>
                  </a:lnTo>
                  <a:lnTo>
                    <a:pt x="724" y="430"/>
                  </a:lnTo>
                  <a:lnTo>
                    <a:pt x="714" y="418"/>
                  </a:lnTo>
                  <a:lnTo>
                    <a:pt x="701" y="403"/>
                  </a:lnTo>
                  <a:lnTo>
                    <a:pt x="686" y="386"/>
                  </a:lnTo>
                  <a:lnTo>
                    <a:pt x="670" y="365"/>
                  </a:lnTo>
                  <a:lnTo>
                    <a:pt x="651" y="342"/>
                  </a:lnTo>
                  <a:lnTo>
                    <a:pt x="631" y="319"/>
                  </a:lnTo>
                  <a:lnTo>
                    <a:pt x="610" y="293"/>
                  </a:lnTo>
                  <a:lnTo>
                    <a:pt x="588" y="266"/>
                  </a:lnTo>
                  <a:lnTo>
                    <a:pt x="567" y="240"/>
                  </a:lnTo>
                  <a:lnTo>
                    <a:pt x="544" y="215"/>
                  </a:lnTo>
                  <a:lnTo>
                    <a:pt x="525" y="189"/>
                  </a:lnTo>
                  <a:lnTo>
                    <a:pt x="525" y="190"/>
                  </a:lnTo>
                  <a:lnTo>
                    <a:pt x="521" y="185"/>
                  </a:lnTo>
                  <a:lnTo>
                    <a:pt x="517" y="182"/>
                  </a:lnTo>
                  <a:lnTo>
                    <a:pt x="515" y="178"/>
                  </a:lnTo>
                  <a:lnTo>
                    <a:pt x="513" y="177"/>
                  </a:lnTo>
                  <a:lnTo>
                    <a:pt x="512" y="175"/>
                  </a:lnTo>
                  <a:lnTo>
                    <a:pt x="500" y="154"/>
                  </a:lnTo>
                  <a:lnTo>
                    <a:pt x="492" y="132"/>
                  </a:lnTo>
                  <a:lnTo>
                    <a:pt x="491" y="109"/>
                  </a:lnTo>
                  <a:lnTo>
                    <a:pt x="495" y="87"/>
                  </a:lnTo>
                  <a:lnTo>
                    <a:pt x="503" y="65"/>
                  </a:lnTo>
                  <a:lnTo>
                    <a:pt x="517" y="45"/>
                  </a:lnTo>
                  <a:lnTo>
                    <a:pt x="534" y="27"/>
                  </a:lnTo>
                  <a:lnTo>
                    <a:pt x="556" y="13"/>
                  </a:lnTo>
                  <a:lnTo>
                    <a:pt x="577" y="4"/>
                  </a:lnTo>
                  <a:lnTo>
                    <a:pt x="5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Freeform 24"/>
            <p:cNvSpPr>
              <a:spLocks/>
            </p:cNvSpPr>
            <p:nvPr userDrawn="1"/>
          </p:nvSpPr>
          <p:spPr bwMode="auto">
            <a:xfrm>
              <a:off x="7048500" y="4889500"/>
              <a:ext cx="434975" cy="481013"/>
            </a:xfrm>
            <a:custGeom>
              <a:avLst/>
              <a:gdLst>
                <a:gd name="T0" fmla="*/ 598 w 1096"/>
                <a:gd name="T1" fmla="*/ 0 h 1212"/>
                <a:gd name="T2" fmla="*/ 723 w 1096"/>
                <a:gd name="T3" fmla="*/ 21 h 1212"/>
                <a:gd name="T4" fmla="*/ 834 w 1096"/>
                <a:gd name="T5" fmla="*/ 65 h 1212"/>
                <a:gd name="T6" fmla="*/ 933 w 1096"/>
                <a:gd name="T7" fmla="*/ 130 h 1212"/>
                <a:gd name="T8" fmla="*/ 1014 w 1096"/>
                <a:gd name="T9" fmla="*/ 212 h 1212"/>
                <a:gd name="T10" fmla="*/ 1075 w 1096"/>
                <a:gd name="T11" fmla="*/ 309 h 1212"/>
                <a:gd name="T12" fmla="*/ 1071 w 1096"/>
                <a:gd name="T13" fmla="*/ 328 h 1212"/>
                <a:gd name="T14" fmla="*/ 1006 w 1096"/>
                <a:gd name="T15" fmla="*/ 271 h 1212"/>
                <a:gd name="T16" fmla="*/ 927 w 1096"/>
                <a:gd name="T17" fmla="*/ 228 h 1212"/>
                <a:gd name="T18" fmla="*/ 837 w 1096"/>
                <a:gd name="T19" fmla="*/ 201 h 1212"/>
                <a:gd name="T20" fmla="*/ 744 w 1096"/>
                <a:gd name="T21" fmla="*/ 190 h 1212"/>
                <a:gd name="T22" fmla="*/ 649 w 1096"/>
                <a:gd name="T23" fmla="*/ 195 h 1212"/>
                <a:gd name="T24" fmla="*/ 561 w 1096"/>
                <a:gd name="T25" fmla="*/ 215 h 1212"/>
                <a:gd name="T26" fmla="*/ 484 w 1096"/>
                <a:gd name="T27" fmla="*/ 252 h 1212"/>
                <a:gd name="T28" fmla="*/ 402 w 1096"/>
                <a:gd name="T29" fmla="*/ 315 h 1212"/>
                <a:gd name="T30" fmla="*/ 340 w 1096"/>
                <a:gd name="T31" fmla="*/ 390 h 1212"/>
                <a:gd name="T32" fmla="*/ 300 w 1096"/>
                <a:gd name="T33" fmla="*/ 474 h 1212"/>
                <a:gd name="T34" fmla="*/ 285 w 1096"/>
                <a:gd name="T35" fmla="*/ 561 h 1212"/>
                <a:gd name="T36" fmla="*/ 296 w 1096"/>
                <a:gd name="T37" fmla="*/ 649 h 1212"/>
                <a:gd name="T38" fmla="*/ 335 w 1096"/>
                <a:gd name="T39" fmla="*/ 737 h 1212"/>
                <a:gd name="T40" fmla="*/ 367 w 1096"/>
                <a:gd name="T41" fmla="*/ 781 h 1212"/>
                <a:gd name="T42" fmla="*/ 383 w 1096"/>
                <a:gd name="T43" fmla="*/ 800 h 1212"/>
                <a:gd name="T44" fmla="*/ 410 w 1096"/>
                <a:gd name="T45" fmla="*/ 834 h 1212"/>
                <a:gd name="T46" fmla="*/ 448 w 1096"/>
                <a:gd name="T47" fmla="*/ 877 h 1212"/>
                <a:gd name="T48" fmla="*/ 490 w 1096"/>
                <a:gd name="T49" fmla="*/ 928 h 1212"/>
                <a:gd name="T50" fmla="*/ 534 w 1096"/>
                <a:gd name="T51" fmla="*/ 982 h 1212"/>
                <a:gd name="T52" fmla="*/ 524 w 1096"/>
                <a:gd name="T53" fmla="*/ 970 h 1212"/>
                <a:gd name="T54" fmla="*/ 552 w 1096"/>
                <a:gd name="T55" fmla="*/ 1004 h 1212"/>
                <a:gd name="T56" fmla="*/ 571 w 1096"/>
                <a:gd name="T57" fmla="*/ 1028 h 1212"/>
                <a:gd name="T58" fmla="*/ 578 w 1096"/>
                <a:gd name="T59" fmla="*/ 1037 h 1212"/>
                <a:gd name="T60" fmla="*/ 599 w 1096"/>
                <a:gd name="T61" fmla="*/ 1079 h 1212"/>
                <a:gd name="T62" fmla="*/ 597 w 1096"/>
                <a:gd name="T63" fmla="*/ 1125 h 1212"/>
                <a:gd name="T64" fmla="*/ 575 w 1096"/>
                <a:gd name="T65" fmla="*/ 1166 h 1212"/>
                <a:gd name="T66" fmla="*/ 536 w 1096"/>
                <a:gd name="T67" fmla="*/ 1199 h 1212"/>
                <a:gd name="T68" fmla="*/ 491 w 1096"/>
                <a:gd name="T69" fmla="*/ 1212 h 1212"/>
                <a:gd name="T70" fmla="*/ 446 w 1096"/>
                <a:gd name="T71" fmla="*/ 1205 h 1212"/>
                <a:gd name="T72" fmla="*/ 409 w 1096"/>
                <a:gd name="T73" fmla="*/ 1178 h 1212"/>
                <a:gd name="T74" fmla="*/ 391 w 1096"/>
                <a:gd name="T75" fmla="*/ 1153 h 1212"/>
                <a:gd name="T76" fmla="*/ 104 w 1096"/>
                <a:gd name="T77" fmla="*/ 803 h 1212"/>
                <a:gd name="T78" fmla="*/ 41 w 1096"/>
                <a:gd name="T79" fmla="*/ 688 h 1212"/>
                <a:gd name="T80" fmla="*/ 7 w 1096"/>
                <a:gd name="T81" fmla="*/ 578 h 1212"/>
                <a:gd name="T82" fmla="*/ 0 w 1096"/>
                <a:gd name="T83" fmla="*/ 475 h 1212"/>
                <a:gd name="T84" fmla="*/ 16 w 1096"/>
                <a:gd name="T85" fmla="*/ 378 h 1212"/>
                <a:gd name="T86" fmla="*/ 52 w 1096"/>
                <a:gd name="T87" fmla="*/ 291 h 1212"/>
                <a:gd name="T88" fmla="*/ 103 w 1096"/>
                <a:gd name="T89" fmla="*/ 212 h 1212"/>
                <a:gd name="T90" fmla="*/ 168 w 1096"/>
                <a:gd name="T91" fmla="*/ 145 h 1212"/>
                <a:gd name="T92" fmla="*/ 240 w 1096"/>
                <a:gd name="T93" fmla="*/ 89 h 1212"/>
                <a:gd name="T94" fmla="*/ 318 w 1096"/>
                <a:gd name="T95" fmla="*/ 48 h 1212"/>
                <a:gd name="T96" fmla="*/ 398 w 1096"/>
                <a:gd name="T97" fmla="*/ 19 h 1212"/>
                <a:gd name="T98" fmla="*/ 534 w 1096"/>
                <a:gd name="T99" fmla="*/ 0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12">
                  <a:moveTo>
                    <a:pt x="534" y="0"/>
                  </a:moveTo>
                  <a:lnTo>
                    <a:pt x="598" y="0"/>
                  </a:lnTo>
                  <a:lnTo>
                    <a:pt x="662" y="8"/>
                  </a:lnTo>
                  <a:lnTo>
                    <a:pt x="723" y="21"/>
                  </a:lnTo>
                  <a:lnTo>
                    <a:pt x="780" y="40"/>
                  </a:lnTo>
                  <a:lnTo>
                    <a:pt x="834" y="65"/>
                  </a:lnTo>
                  <a:lnTo>
                    <a:pt x="885" y="95"/>
                  </a:lnTo>
                  <a:lnTo>
                    <a:pt x="933" y="130"/>
                  </a:lnTo>
                  <a:lnTo>
                    <a:pt x="976" y="168"/>
                  </a:lnTo>
                  <a:lnTo>
                    <a:pt x="1014" y="212"/>
                  </a:lnTo>
                  <a:lnTo>
                    <a:pt x="1047" y="258"/>
                  </a:lnTo>
                  <a:lnTo>
                    <a:pt x="1075" y="309"/>
                  </a:lnTo>
                  <a:lnTo>
                    <a:pt x="1096" y="363"/>
                  </a:lnTo>
                  <a:lnTo>
                    <a:pt x="1071" y="328"/>
                  </a:lnTo>
                  <a:lnTo>
                    <a:pt x="1041" y="297"/>
                  </a:lnTo>
                  <a:lnTo>
                    <a:pt x="1006" y="271"/>
                  </a:lnTo>
                  <a:lnTo>
                    <a:pt x="968" y="247"/>
                  </a:lnTo>
                  <a:lnTo>
                    <a:pt x="927" y="228"/>
                  </a:lnTo>
                  <a:lnTo>
                    <a:pt x="883" y="212"/>
                  </a:lnTo>
                  <a:lnTo>
                    <a:pt x="837" y="201"/>
                  </a:lnTo>
                  <a:lnTo>
                    <a:pt x="791" y="193"/>
                  </a:lnTo>
                  <a:lnTo>
                    <a:pt x="744" y="190"/>
                  </a:lnTo>
                  <a:lnTo>
                    <a:pt x="696" y="190"/>
                  </a:lnTo>
                  <a:lnTo>
                    <a:pt x="649" y="195"/>
                  </a:lnTo>
                  <a:lnTo>
                    <a:pt x="604" y="203"/>
                  </a:lnTo>
                  <a:lnTo>
                    <a:pt x="561" y="215"/>
                  </a:lnTo>
                  <a:lnTo>
                    <a:pt x="521" y="231"/>
                  </a:lnTo>
                  <a:lnTo>
                    <a:pt x="484" y="252"/>
                  </a:lnTo>
                  <a:lnTo>
                    <a:pt x="440" y="282"/>
                  </a:lnTo>
                  <a:lnTo>
                    <a:pt x="402" y="315"/>
                  </a:lnTo>
                  <a:lnTo>
                    <a:pt x="368" y="352"/>
                  </a:lnTo>
                  <a:lnTo>
                    <a:pt x="340" y="390"/>
                  </a:lnTo>
                  <a:lnTo>
                    <a:pt x="317" y="431"/>
                  </a:lnTo>
                  <a:lnTo>
                    <a:pt x="300" y="474"/>
                  </a:lnTo>
                  <a:lnTo>
                    <a:pt x="290" y="516"/>
                  </a:lnTo>
                  <a:lnTo>
                    <a:pt x="285" y="561"/>
                  </a:lnTo>
                  <a:lnTo>
                    <a:pt x="287" y="604"/>
                  </a:lnTo>
                  <a:lnTo>
                    <a:pt x="296" y="649"/>
                  </a:lnTo>
                  <a:lnTo>
                    <a:pt x="312" y="693"/>
                  </a:lnTo>
                  <a:lnTo>
                    <a:pt x="335" y="737"/>
                  </a:lnTo>
                  <a:lnTo>
                    <a:pt x="366" y="779"/>
                  </a:lnTo>
                  <a:lnTo>
                    <a:pt x="367" y="781"/>
                  </a:lnTo>
                  <a:lnTo>
                    <a:pt x="373" y="788"/>
                  </a:lnTo>
                  <a:lnTo>
                    <a:pt x="383" y="800"/>
                  </a:lnTo>
                  <a:lnTo>
                    <a:pt x="395" y="815"/>
                  </a:lnTo>
                  <a:lnTo>
                    <a:pt x="410" y="834"/>
                  </a:lnTo>
                  <a:lnTo>
                    <a:pt x="428" y="855"/>
                  </a:lnTo>
                  <a:lnTo>
                    <a:pt x="448" y="877"/>
                  </a:lnTo>
                  <a:lnTo>
                    <a:pt x="468" y="902"/>
                  </a:lnTo>
                  <a:lnTo>
                    <a:pt x="490" y="928"/>
                  </a:lnTo>
                  <a:lnTo>
                    <a:pt x="511" y="955"/>
                  </a:lnTo>
                  <a:lnTo>
                    <a:pt x="534" y="982"/>
                  </a:lnTo>
                  <a:lnTo>
                    <a:pt x="556" y="1008"/>
                  </a:lnTo>
                  <a:lnTo>
                    <a:pt x="524" y="970"/>
                  </a:lnTo>
                  <a:lnTo>
                    <a:pt x="538" y="988"/>
                  </a:lnTo>
                  <a:lnTo>
                    <a:pt x="552" y="1004"/>
                  </a:lnTo>
                  <a:lnTo>
                    <a:pt x="563" y="1018"/>
                  </a:lnTo>
                  <a:lnTo>
                    <a:pt x="571" y="1028"/>
                  </a:lnTo>
                  <a:lnTo>
                    <a:pt x="576" y="1034"/>
                  </a:lnTo>
                  <a:lnTo>
                    <a:pt x="578" y="1037"/>
                  </a:lnTo>
                  <a:lnTo>
                    <a:pt x="592" y="1057"/>
                  </a:lnTo>
                  <a:lnTo>
                    <a:pt x="599" y="1079"/>
                  </a:lnTo>
                  <a:lnTo>
                    <a:pt x="601" y="1102"/>
                  </a:lnTo>
                  <a:lnTo>
                    <a:pt x="597" y="1125"/>
                  </a:lnTo>
                  <a:lnTo>
                    <a:pt x="588" y="1146"/>
                  </a:lnTo>
                  <a:lnTo>
                    <a:pt x="575" y="1166"/>
                  </a:lnTo>
                  <a:lnTo>
                    <a:pt x="556" y="1185"/>
                  </a:lnTo>
                  <a:lnTo>
                    <a:pt x="536" y="1199"/>
                  </a:lnTo>
                  <a:lnTo>
                    <a:pt x="514" y="1207"/>
                  </a:lnTo>
                  <a:lnTo>
                    <a:pt x="491" y="1212"/>
                  </a:lnTo>
                  <a:lnTo>
                    <a:pt x="469" y="1211"/>
                  </a:lnTo>
                  <a:lnTo>
                    <a:pt x="446" y="1205"/>
                  </a:lnTo>
                  <a:lnTo>
                    <a:pt x="427" y="1194"/>
                  </a:lnTo>
                  <a:lnTo>
                    <a:pt x="409" y="1178"/>
                  </a:lnTo>
                  <a:lnTo>
                    <a:pt x="352" y="1108"/>
                  </a:lnTo>
                  <a:lnTo>
                    <a:pt x="391" y="1153"/>
                  </a:lnTo>
                  <a:lnTo>
                    <a:pt x="149" y="861"/>
                  </a:lnTo>
                  <a:lnTo>
                    <a:pt x="104" y="803"/>
                  </a:lnTo>
                  <a:lnTo>
                    <a:pt x="68" y="744"/>
                  </a:lnTo>
                  <a:lnTo>
                    <a:pt x="41" y="688"/>
                  </a:lnTo>
                  <a:lnTo>
                    <a:pt x="21" y="632"/>
                  </a:lnTo>
                  <a:lnTo>
                    <a:pt x="7" y="578"/>
                  </a:lnTo>
                  <a:lnTo>
                    <a:pt x="1" y="526"/>
                  </a:lnTo>
                  <a:lnTo>
                    <a:pt x="0" y="475"/>
                  </a:lnTo>
                  <a:lnTo>
                    <a:pt x="6" y="425"/>
                  </a:lnTo>
                  <a:lnTo>
                    <a:pt x="16" y="378"/>
                  </a:lnTo>
                  <a:lnTo>
                    <a:pt x="32" y="333"/>
                  </a:lnTo>
                  <a:lnTo>
                    <a:pt x="52" y="291"/>
                  </a:lnTo>
                  <a:lnTo>
                    <a:pt x="76" y="249"/>
                  </a:lnTo>
                  <a:lnTo>
                    <a:pt x="103" y="212"/>
                  </a:lnTo>
                  <a:lnTo>
                    <a:pt x="134" y="177"/>
                  </a:lnTo>
                  <a:lnTo>
                    <a:pt x="168" y="145"/>
                  </a:lnTo>
                  <a:lnTo>
                    <a:pt x="203" y="115"/>
                  </a:lnTo>
                  <a:lnTo>
                    <a:pt x="240" y="89"/>
                  </a:lnTo>
                  <a:lnTo>
                    <a:pt x="279" y="66"/>
                  </a:lnTo>
                  <a:lnTo>
                    <a:pt x="318" y="48"/>
                  </a:lnTo>
                  <a:lnTo>
                    <a:pt x="358" y="31"/>
                  </a:lnTo>
                  <a:lnTo>
                    <a:pt x="398" y="19"/>
                  </a:lnTo>
                  <a:lnTo>
                    <a:pt x="466" y="6"/>
                  </a:lnTo>
                  <a:lnTo>
                    <a:pt x="5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Freeform 25"/>
            <p:cNvSpPr>
              <a:spLocks noEditPoints="1"/>
            </p:cNvSpPr>
            <p:nvPr userDrawn="1"/>
          </p:nvSpPr>
          <p:spPr bwMode="auto">
            <a:xfrm>
              <a:off x="8618538" y="5702300"/>
              <a:ext cx="52388" cy="50800"/>
            </a:xfrm>
            <a:custGeom>
              <a:avLst/>
              <a:gdLst>
                <a:gd name="T0" fmla="*/ 51 w 131"/>
                <a:gd name="T1" fmla="*/ 60 h 130"/>
                <a:gd name="T2" fmla="*/ 68 w 131"/>
                <a:gd name="T3" fmla="*/ 60 h 130"/>
                <a:gd name="T4" fmla="*/ 76 w 131"/>
                <a:gd name="T5" fmla="*/ 59 h 130"/>
                <a:gd name="T6" fmla="*/ 81 w 131"/>
                <a:gd name="T7" fmla="*/ 55 h 130"/>
                <a:gd name="T8" fmla="*/ 83 w 131"/>
                <a:gd name="T9" fmla="*/ 49 h 130"/>
                <a:gd name="T10" fmla="*/ 81 w 131"/>
                <a:gd name="T11" fmla="*/ 43 h 130"/>
                <a:gd name="T12" fmla="*/ 76 w 131"/>
                <a:gd name="T13" fmla="*/ 39 h 130"/>
                <a:gd name="T14" fmla="*/ 70 w 131"/>
                <a:gd name="T15" fmla="*/ 38 h 130"/>
                <a:gd name="T16" fmla="*/ 51 w 131"/>
                <a:gd name="T17" fmla="*/ 38 h 130"/>
                <a:gd name="T18" fmla="*/ 68 w 131"/>
                <a:gd name="T19" fmla="*/ 28 h 130"/>
                <a:gd name="T20" fmla="*/ 88 w 131"/>
                <a:gd name="T21" fmla="*/ 33 h 130"/>
                <a:gd name="T22" fmla="*/ 95 w 131"/>
                <a:gd name="T23" fmla="*/ 49 h 130"/>
                <a:gd name="T24" fmla="*/ 90 w 131"/>
                <a:gd name="T25" fmla="*/ 64 h 130"/>
                <a:gd name="T26" fmla="*/ 76 w 131"/>
                <a:gd name="T27" fmla="*/ 69 h 130"/>
                <a:gd name="T28" fmla="*/ 83 w 131"/>
                <a:gd name="T29" fmla="*/ 103 h 130"/>
                <a:gd name="T30" fmla="*/ 51 w 131"/>
                <a:gd name="T31" fmla="*/ 70 h 130"/>
                <a:gd name="T32" fmla="*/ 40 w 131"/>
                <a:gd name="T33" fmla="*/ 103 h 130"/>
                <a:gd name="T34" fmla="*/ 65 w 131"/>
                <a:gd name="T35" fmla="*/ 12 h 130"/>
                <a:gd name="T36" fmla="*/ 34 w 131"/>
                <a:gd name="T37" fmla="*/ 22 h 130"/>
                <a:gd name="T38" fmla="*/ 15 w 131"/>
                <a:gd name="T39" fmla="*/ 48 h 130"/>
                <a:gd name="T40" fmla="*/ 15 w 131"/>
                <a:gd name="T41" fmla="*/ 83 h 130"/>
                <a:gd name="T42" fmla="*/ 34 w 131"/>
                <a:gd name="T43" fmla="*/ 109 h 130"/>
                <a:gd name="T44" fmla="*/ 65 w 131"/>
                <a:gd name="T45" fmla="*/ 119 h 130"/>
                <a:gd name="T46" fmla="*/ 96 w 131"/>
                <a:gd name="T47" fmla="*/ 109 h 130"/>
                <a:gd name="T48" fmla="*/ 114 w 131"/>
                <a:gd name="T49" fmla="*/ 83 h 130"/>
                <a:gd name="T50" fmla="*/ 114 w 131"/>
                <a:gd name="T51" fmla="*/ 48 h 130"/>
                <a:gd name="T52" fmla="*/ 96 w 131"/>
                <a:gd name="T53" fmla="*/ 22 h 130"/>
                <a:gd name="T54" fmla="*/ 65 w 131"/>
                <a:gd name="T55" fmla="*/ 12 h 130"/>
                <a:gd name="T56" fmla="*/ 86 w 131"/>
                <a:gd name="T57" fmla="*/ 4 h 130"/>
                <a:gd name="T58" fmla="*/ 117 w 131"/>
                <a:gd name="T59" fmla="*/ 27 h 130"/>
                <a:gd name="T60" fmla="*/ 131 w 131"/>
                <a:gd name="T61" fmla="*/ 65 h 130"/>
                <a:gd name="T62" fmla="*/ 117 w 131"/>
                <a:gd name="T63" fmla="*/ 104 h 130"/>
                <a:gd name="T64" fmla="*/ 86 w 131"/>
                <a:gd name="T65" fmla="*/ 126 h 130"/>
                <a:gd name="T66" fmla="*/ 45 w 131"/>
                <a:gd name="T67" fmla="*/ 126 h 130"/>
                <a:gd name="T68" fmla="*/ 12 w 131"/>
                <a:gd name="T69" fmla="*/ 104 h 130"/>
                <a:gd name="T70" fmla="*/ 0 w 131"/>
                <a:gd name="T71" fmla="*/ 65 h 130"/>
                <a:gd name="T72" fmla="*/ 12 w 131"/>
                <a:gd name="T73" fmla="*/ 27 h 130"/>
                <a:gd name="T74" fmla="*/ 45 w 131"/>
                <a:gd name="T75" fmla="*/ 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30">
                  <a:moveTo>
                    <a:pt x="51" y="38"/>
                  </a:moveTo>
                  <a:lnTo>
                    <a:pt x="51" y="60"/>
                  </a:lnTo>
                  <a:lnTo>
                    <a:pt x="65" y="60"/>
                  </a:lnTo>
                  <a:lnTo>
                    <a:pt x="68" y="60"/>
                  </a:lnTo>
                  <a:lnTo>
                    <a:pt x="72" y="60"/>
                  </a:lnTo>
                  <a:lnTo>
                    <a:pt x="76" y="59"/>
                  </a:lnTo>
                  <a:lnTo>
                    <a:pt x="78" y="58"/>
                  </a:lnTo>
                  <a:lnTo>
                    <a:pt x="81" y="55"/>
                  </a:lnTo>
                  <a:lnTo>
                    <a:pt x="82" y="53"/>
                  </a:lnTo>
                  <a:lnTo>
                    <a:pt x="83" y="49"/>
                  </a:lnTo>
                  <a:lnTo>
                    <a:pt x="82" y="45"/>
                  </a:lnTo>
                  <a:lnTo>
                    <a:pt x="81" y="43"/>
                  </a:lnTo>
                  <a:lnTo>
                    <a:pt x="78" y="40"/>
                  </a:lnTo>
                  <a:lnTo>
                    <a:pt x="76" y="39"/>
                  </a:lnTo>
                  <a:lnTo>
                    <a:pt x="73" y="38"/>
                  </a:lnTo>
                  <a:lnTo>
                    <a:pt x="70" y="38"/>
                  </a:lnTo>
                  <a:lnTo>
                    <a:pt x="67" y="38"/>
                  </a:lnTo>
                  <a:lnTo>
                    <a:pt x="51" y="38"/>
                  </a:lnTo>
                  <a:close/>
                  <a:moveTo>
                    <a:pt x="40" y="28"/>
                  </a:moveTo>
                  <a:lnTo>
                    <a:pt x="68" y="28"/>
                  </a:lnTo>
                  <a:lnTo>
                    <a:pt x="80" y="29"/>
                  </a:lnTo>
                  <a:lnTo>
                    <a:pt x="88" y="33"/>
                  </a:lnTo>
                  <a:lnTo>
                    <a:pt x="93" y="39"/>
                  </a:lnTo>
                  <a:lnTo>
                    <a:pt x="95" y="49"/>
                  </a:lnTo>
                  <a:lnTo>
                    <a:pt x="93" y="58"/>
                  </a:lnTo>
                  <a:lnTo>
                    <a:pt x="90" y="64"/>
                  </a:lnTo>
                  <a:lnTo>
                    <a:pt x="83" y="68"/>
                  </a:lnTo>
                  <a:lnTo>
                    <a:pt x="76" y="69"/>
                  </a:lnTo>
                  <a:lnTo>
                    <a:pt x="97" y="103"/>
                  </a:lnTo>
                  <a:lnTo>
                    <a:pt x="83" y="103"/>
                  </a:lnTo>
                  <a:lnTo>
                    <a:pt x="65" y="70"/>
                  </a:lnTo>
                  <a:lnTo>
                    <a:pt x="51" y="70"/>
                  </a:lnTo>
                  <a:lnTo>
                    <a:pt x="51" y="103"/>
                  </a:lnTo>
                  <a:lnTo>
                    <a:pt x="40" y="103"/>
                  </a:lnTo>
                  <a:lnTo>
                    <a:pt x="40" y="28"/>
                  </a:lnTo>
                  <a:close/>
                  <a:moveTo>
                    <a:pt x="65" y="12"/>
                  </a:moveTo>
                  <a:lnTo>
                    <a:pt x="49" y="14"/>
                  </a:lnTo>
                  <a:lnTo>
                    <a:pt x="34" y="22"/>
                  </a:lnTo>
                  <a:lnTo>
                    <a:pt x="22" y="33"/>
                  </a:lnTo>
                  <a:lnTo>
                    <a:pt x="15" y="48"/>
                  </a:lnTo>
                  <a:lnTo>
                    <a:pt x="12" y="65"/>
                  </a:lnTo>
                  <a:lnTo>
                    <a:pt x="15" y="83"/>
                  </a:lnTo>
                  <a:lnTo>
                    <a:pt x="22" y="98"/>
                  </a:lnTo>
                  <a:lnTo>
                    <a:pt x="34" y="109"/>
                  </a:lnTo>
                  <a:lnTo>
                    <a:pt x="49" y="116"/>
                  </a:lnTo>
                  <a:lnTo>
                    <a:pt x="65" y="119"/>
                  </a:lnTo>
                  <a:lnTo>
                    <a:pt x="82" y="116"/>
                  </a:lnTo>
                  <a:lnTo>
                    <a:pt x="96" y="109"/>
                  </a:lnTo>
                  <a:lnTo>
                    <a:pt x="107" y="98"/>
                  </a:lnTo>
                  <a:lnTo>
                    <a:pt x="114" y="83"/>
                  </a:lnTo>
                  <a:lnTo>
                    <a:pt x="117" y="65"/>
                  </a:lnTo>
                  <a:lnTo>
                    <a:pt x="114" y="48"/>
                  </a:lnTo>
                  <a:lnTo>
                    <a:pt x="107" y="33"/>
                  </a:lnTo>
                  <a:lnTo>
                    <a:pt x="96" y="22"/>
                  </a:lnTo>
                  <a:lnTo>
                    <a:pt x="82" y="14"/>
                  </a:lnTo>
                  <a:lnTo>
                    <a:pt x="65" y="12"/>
                  </a:lnTo>
                  <a:close/>
                  <a:moveTo>
                    <a:pt x="65" y="0"/>
                  </a:moveTo>
                  <a:lnTo>
                    <a:pt x="86" y="4"/>
                  </a:lnTo>
                  <a:lnTo>
                    <a:pt x="103" y="13"/>
                  </a:lnTo>
                  <a:lnTo>
                    <a:pt x="117" y="27"/>
                  </a:lnTo>
                  <a:lnTo>
                    <a:pt x="127" y="44"/>
                  </a:lnTo>
                  <a:lnTo>
                    <a:pt x="131" y="65"/>
                  </a:lnTo>
                  <a:lnTo>
                    <a:pt x="127" y="86"/>
                  </a:lnTo>
                  <a:lnTo>
                    <a:pt x="117" y="104"/>
                  </a:lnTo>
                  <a:lnTo>
                    <a:pt x="103" y="118"/>
                  </a:lnTo>
                  <a:lnTo>
                    <a:pt x="86" y="126"/>
                  </a:lnTo>
                  <a:lnTo>
                    <a:pt x="65" y="130"/>
                  </a:lnTo>
                  <a:lnTo>
                    <a:pt x="45" y="126"/>
                  </a:lnTo>
                  <a:lnTo>
                    <a:pt x="27" y="118"/>
                  </a:lnTo>
                  <a:lnTo>
                    <a:pt x="12" y="104"/>
                  </a:lnTo>
                  <a:lnTo>
                    <a:pt x="2" y="86"/>
                  </a:lnTo>
                  <a:lnTo>
                    <a:pt x="0" y="65"/>
                  </a:lnTo>
                  <a:lnTo>
                    <a:pt x="2" y="44"/>
                  </a:lnTo>
                  <a:lnTo>
                    <a:pt x="12" y="27"/>
                  </a:lnTo>
                  <a:lnTo>
                    <a:pt x="27" y="13"/>
                  </a:lnTo>
                  <a:lnTo>
                    <a:pt x="45" y="4"/>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Freeform 26"/>
            <p:cNvSpPr>
              <a:spLocks noEditPoints="1"/>
            </p:cNvSpPr>
            <p:nvPr userDrawn="1"/>
          </p:nvSpPr>
          <p:spPr bwMode="auto">
            <a:xfrm>
              <a:off x="8578850" y="5375275"/>
              <a:ext cx="52388" cy="50800"/>
            </a:xfrm>
            <a:custGeom>
              <a:avLst/>
              <a:gdLst>
                <a:gd name="T0" fmla="*/ 52 w 130"/>
                <a:gd name="T1" fmla="*/ 60 h 129"/>
                <a:gd name="T2" fmla="*/ 69 w 130"/>
                <a:gd name="T3" fmla="*/ 60 h 129"/>
                <a:gd name="T4" fmla="*/ 77 w 130"/>
                <a:gd name="T5" fmla="*/ 59 h 129"/>
                <a:gd name="T6" fmla="*/ 82 w 130"/>
                <a:gd name="T7" fmla="*/ 55 h 129"/>
                <a:gd name="T8" fmla="*/ 83 w 130"/>
                <a:gd name="T9" fmla="*/ 48 h 129"/>
                <a:gd name="T10" fmla="*/ 82 w 130"/>
                <a:gd name="T11" fmla="*/ 42 h 129"/>
                <a:gd name="T12" fmla="*/ 77 w 130"/>
                <a:gd name="T13" fmla="*/ 38 h 129"/>
                <a:gd name="T14" fmla="*/ 70 w 130"/>
                <a:gd name="T15" fmla="*/ 37 h 129"/>
                <a:gd name="T16" fmla="*/ 52 w 130"/>
                <a:gd name="T17" fmla="*/ 37 h 129"/>
                <a:gd name="T18" fmla="*/ 69 w 130"/>
                <a:gd name="T19" fmla="*/ 28 h 129"/>
                <a:gd name="T20" fmla="*/ 89 w 130"/>
                <a:gd name="T21" fmla="*/ 33 h 129"/>
                <a:gd name="T22" fmla="*/ 95 w 130"/>
                <a:gd name="T23" fmla="*/ 49 h 129"/>
                <a:gd name="T24" fmla="*/ 89 w 130"/>
                <a:gd name="T25" fmla="*/ 63 h 129"/>
                <a:gd name="T26" fmla="*/ 75 w 130"/>
                <a:gd name="T27" fmla="*/ 69 h 129"/>
                <a:gd name="T28" fmla="*/ 84 w 130"/>
                <a:gd name="T29" fmla="*/ 101 h 129"/>
                <a:gd name="T30" fmla="*/ 52 w 130"/>
                <a:gd name="T31" fmla="*/ 69 h 129"/>
                <a:gd name="T32" fmla="*/ 41 w 130"/>
                <a:gd name="T33" fmla="*/ 101 h 129"/>
                <a:gd name="T34" fmla="*/ 65 w 130"/>
                <a:gd name="T35" fmla="*/ 10 h 129"/>
                <a:gd name="T36" fmla="*/ 34 w 130"/>
                <a:gd name="T37" fmla="*/ 20 h 129"/>
                <a:gd name="T38" fmla="*/ 16 w 130"/>
                <a:gd name="T39" fmla="*/ 47 h 129"/>
                <a:gd name="T40" fmla="*/ 16 w 130"/>
                <a:gd name="T41" fmla="*/ 81 h 129"/>
                <a:gd name="T42" fmla="*/ 34 w 130"/>
                <a:gd name="T43" fmla="*/ 108 h 129"/>
                <a:gd name="T44" fmla="*/ 65 w 130"/>
                <a:gd name="T45" fmla="*/ 119 h 129"/>
                <a:gd name="T46" fmla="*/ 97 w 130"/>
                <a:gd name="T47" fmla="*/ 108 h 129"/>
                <a:gd name="T48" fmla="*/ 115 w 130"/>
                <a:gd name="T49" fmla="*/ 81 h 129"/>
                <a:gd name="T50" fmla="*/ 115 w 130"/>
                <a:gd name="T51" fmla="*/ 47 h 129"/>
                <a:gd name="T52" fmla="*/ 97 w 130"/>
                <a:gd name="T53" fmla="*/ 20 h 129"/>
                <a:gd name="T54" fmla="*/ 65 w 130"/>
                <a:gd name="T55" fmla="*/ 10 h 129"/>
                <a:gd name="T56" fmla="*/ 85 w 130"/>
                <a:gd name="T57" fmla="*/ 3 h 129"/>
                <a:gd name="T58" fmla="*/ 118 w 130"/>
                <a:gd name="T59" fmla="*/ 25 h 129"/>
                <a:gd name="T60" fmla="*/ 130 w 130"/>
                <a:gd name="T61" fmla="*/ 64 h 129"/>
                <a:gd name="T62" fmla="*/ 118 w 130"/>
                <a:gd name="T63" fmla="*/ 103 h 129"/>
                <a:gd name="T64" fmla="*/ 85 w 130"/>
                <a:gd name="T65" fmla="*/ 126 h 129"/>
                <a:gd name="T66" fmla="*/ 46 w 130"/>
                <a:gd name="T67" fmla="*/ 126 h 129"/>
                <a:gd name="T68" fmla="*/ 13 w 130"/>
                <a:gd name="T69" fmla="*/ 103 h 129"/>
                <a:gd name="T70" fmla="*/ 0 w 130"/>
                <a:gd name="T71" fmla="*/ 64 h 129"/>
                <a:gd name="T72" fmla="*/ 13 w 130"/>
                <a:gd name="T73" fmla="*/ 25 h 129"/>
                <a:gd name="T74" fmla="*/ 46 w 130"/>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9">
                  <a:moveTo>
                    <a:pt x="52" y="37"/>
                  </a:moveTo>
                  <a:lnTo>
                    <a:pt x="52" y="60"/>
                  </a:lnTo>
                  <a:lnTo>
                    <a:pt x="65" y="60"/>
                  </a:lnTo>
                  <a:lnTo>
                    <a:pt x="69" y="60"/>
                  </a:lnTo>
                  <a:lnTo>
                    <a:pt x="73" y="59"/>
                  </a:lnTo>
                  <a:lnTo>
                    <a:pt x="77" y="59"/>
                  </a:lnTo>
                  <a:lnTo>
                    <a:pt x="79" y="58"/>
                  </a:lnTo>
                  <a:lnTo>
                    <a:pt x="82" y="55"/>
                  </a:lnTo>
                  <a:lnTo>
                    <a:pt x="83" y="51"/>
                  </a:lnTo>
                  <a:lnTo>
                    <a:pt x="83" y="48"/>
                  </a:lnTo>
                  <a:lnTo>
                    <a:pt x="83" y="44"/>
                  </a:lnTo>
                  <a:lnTo>
                    <a:pt x="82" y="42"/>
                  </a:lnTo>
                  <a:lnTo>
                    <a:pt x="79" y="39"/>
                  </a:lnTo>
                  <a:lnTo>
                    <a:pt x="77" y="38"/>
                  </a:lnTo>
                  <a:lnTo>
                    <a:pt x="74" y="38"/>
                  </a:lnTo>
                  <a:lnTo>
                    <a:pt x="70" y="37"/>
                  </a:lnTo>
                  <a:lnTo>
                    <a:pt x="67" y="37"/>
                  </a:lnTo>
                  <a:lnTo>
                    <a:pt x="52" y="37"/>
                  </a:lnTo>
                  <a:close/>
                  <a:moveTo>
                    <a:pt x="41" y="28"/>
                  </a:moveTo>
                  <a:lnTo>
                    <a:pt x="69" y="28"/>
                  </a:lnTo>
                  <a:lnTo>
                    <a:pt x="80" y="29"/>
                  </a:lnTo>
                  <a:lnTo>
                    <a:pt x="89" y="33"/>
                  </a:lnTo>
                  <a:lnTo>
                    <a:pt x="94" y="39"/>
                  </a:lnTo>
                  <a:lnTo>
                    <a:pt x="95" y="49"/>
                  </a:lnTo>
                  <a:lnTo>
                    <a:pt x="94" y="56"/>
                  </a:lnTo>
                  <a:lnTo>
                    <a:pt x="89" y="63"/>
                  </a:lnTo>
                  <a:lnTo>
                    <a:pt x="83" y="66"/>
                  </a:lnTo>
                  <a:lnTo>
                    <a:pt x="75" y="69"/>
                  </a:lnTo>
                  <a:lnTo>
                    <a:pt x="97" y="101"/>
                  </a:lnTo>
                  <a:lnTo>
                    <a:pt x="84" y="101"/>
                  </a:lnTo>
                  <a:lnTo>
                    <a:pt x="64" y="69"/>
                  </a:lnTo>
                  <a:lnTo>
                    <a:pt x="52" y="69"/>
                  </a:lnTo>
                  <a:lnTo>
                    <a:pt x="52" y="101"/>
                  </a:lnTo>
                  <a:lnTo>
                    <a:pt x="41" y="101"/>
                  </a:lnTo>
                  <a:lnTo>
                    <a:pt x="41" y="28"/>
                  </a:lnTo>
                  <a:close/>
                  <a:moveTo>
                    <a:pt x="65" y="10"/>
                  </a:moveTo>
                  <a:lnTo>
                    <a:pt x="48" y="13"/>
                  </a:lnTo>
                  <a:lnTo>
                    <a:pt x="34" y="20"/>
                  </a:lnTo>
                  <a:lnTo>
                    <a:pt x="23" y="33"/>
                  </a:lnTo>
                  <a:lnTo>
                    <a:pt x="16" y="47"/>
                  </a:lnTo>
                  <a:lnTo>
                    <a:pt x="13" y="64"/>
                  </a:lnTo>
                  <a:lnTo>
                    <a:pt x="16" y="81"/>
                  </a:lnTo>
                  <a:lnTo>
                    <a:pt x="23" y="96"/>
                  </a:lnTo>
                  <a:lnTo>
                    <a:pt x="34" y="108"/>
                  </a:lnTo>
                  <a:lnTo>
                    <a:pt x="48" y="115"/>
                  </a:lnTo>
                  <a:lnTo>
                    <a:pt x="65" y="119"/>
                  </a:lnTo>
                  <a:lnTo>
                    <a:pt x="82" y="115"/>
                  </a:lnTo>
                  <a:lnTo>
                    <a:pt x="97" y="108"/>
                  </a:lnTo>
                  <a:lnTo>
                    <a:pt x="108" y="96"/>
                  </a:lnTo>
                  <a:lnTo>
                    <a:pt x="115" y="81"/>
                  </a:lnTo>
                  <a:lnTo>
                    <a:pt x="118" y="64"/>
                  </a:lnTo>
                  <a:lnTo>
                    <a:pt x="115" y="47"/>
                  </a:lnTo>
                  <a:lnTo>
                    <a:pt x="108" y="33"/>
                  </a:lnTo>
                  <a:lnTo>
                    <a:pt x="97" y="20"/>
                  </a:lnTo>
                  <a:lnTo>
                    <a:pt x="82" y="13"/>
                  </a:lnTo>
                  <a:lnTo>
                    <a:pt x="65" y="10"/>
                  </a:lnTo>
                  <a:close/>
                  <a:moveTo>
                    <a:pt x="65" y="0"/>
                  </a:moveTo>
                  <a:lnTo>
                    <a:pt x="85" y="3"/>
                  </a:lnTo>
                  <a:lnTo>
                    <a:pt x="104" y="12"/>
                  </a:lnTo>
                  <a:lnTo>
                    <a:pt x="118" y="25"/>
                  </a:lnTo>
                  <a:lnTo>
                    <a:pt x="128" y="44"/>
                  </a:lnTo>
                  <a:lnTo>
                    <a:pt x="130" y="64"/>
                  </a:lnTo>
                  <a:lnTo>
                    <a:pt x="128" y="85"/>
                  </a:lnTo>
                  <a:lnTo>
                    <a:pt x="118" y="103"/>
                  </a:lnTo>
                  <a:lnTo>
                    <a:pt x="104" y="116"/>
                  </a:lnTo>
                  <a:lnTo>
                    <a:pt x="85" y="126"/>
                  </a:lnTo>
                  <a:lnTo>
                    <a:pt x="65" y="129"/>
                  </a:lnTo>
                  <a:lnTo>
                    <a:pt x="46" y="126"/>
                  </a:lnTo>
                  <a:lnTo>
                    <a:pt x="27" y="116"/>
                  </a:lnTo>
                  <a:lnTo>
                    <a:pt x="13" y="103"/>
                  </a:lnTo>
                  <a:lnTo>
                    <a:pt x="3" y="85"/>
                  </a:lnTo>
                  <a:lnTo>
                    <a:pt x="0" y="64"/>
                  </a:lnTo>
                  <a:lnTo>
                    <a:pt x="3" y="44"/>
                  </a:lnTo>
                  <a:lnTo>
                    <a:pt x="13" y="25"/>
                  </a:lnTo>
                  <a:lnTo>
                    <a:pt x="27" y="12"/>
                  </a:lnTo>
                  <a:lnTo>
                    <a:pt x="46" y="3"/>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1" name="Freeform 27"/>
            <p:cNvSpPr>
              <a:spLocks noEditPoints="1"/>
            </p:cNvSpPr>
            <p:nvPr userDrawn="1"/>
          </p:nvSpPr>
          <p:spPr bwMode="auto">
            <a:xfrm>
              <a:off x="7494588" y="5375275"/>
              <a:ext cx="52388" cy="50800"/>
            </a:xfrm>
            <a:custGeom>
              <a:avLst/>
              <a:gdLst>
                <a:gd name="T0" fmla="*/ 52 w 131"/>
                <a:gd name="T1" fmla="*/ 60 h 129"/>
                <a:gd name="T2" fmla="*/ 70 w 131"/>
                <a:gd name="T3" fmla="*/ 60 h 129"/>
                <a:gd name="T4" fmla="*/ 76 w 131"/>
                <a:gd name="T5" fmla="*/ 59 h 129"/>
                <a:gd name="T6" fmla="*/ 81 w 131"/>
                <a:gd name="T7" fmla="*/ 55 h 129"/>
                <a:gd name="T8" fmla="*/ 84 w 131"/>
                <a:gd name="T9" fmla="*/ 48 h 129"/>
                <a:gd name="T10" fmla="*/ 81 w 131"/>
                <a:gd name="T11" fmla="*/ 42 h 129"/>
                <a:gd name="T12" fmla="*/ 77 w 131"/>
                <a:gd name="T13" fmla="*/ 38 h 129"/>
                <a:gd name="T14" fmla="*/ 71 w 131"/>
                <a:gd name="T15" fmla="*/ 37 h 129"/>
                <a:gd name="T16" fmla="*/ 52 w 131"/>
                <a:gd name="T17" fmla="*/ 37 h 129"/>
                <a:gd name="T18" fmla="*/ 69 w 131"/>
                <a:gd name="T19" fmla="*/ 28 h 129"/>
                <a:gd name="T20" fmla="*/ 89 w 131"/>
                <a:gd name="T21" fmla="*/ 33 h 129"/>
                <a:gd name="T22" fmla="*/ 95 w 131"/>
                <a:gd name="T23" fmla="*/ 49 h 129"/>
                <a:gd name="T24" fmla="*/ 90 w 131"/>
                <a:gd name="T25" fmla="*/ 63 h 129"/>
                <a:gd name="T26" fmla="*/ 76 w 131"/>
                <a:gd name="T27" fmla="*/ 69 h 129"/>
                <a:gd name="T28" fmla="*/ 85 w 131"/>
                <a:gd name="T29" fmla="*/ 101 h 129"/>
                <a:gd name="T30" fmla="*/ 52 w 131"/>
                <a:gd name="T31" fmla="*/ 69 h 129"/>
                <a:gd name="T32" fmla="*/ 41 w 131"/>
                <a:gd name="T33" fmla="*/ 101 h 129"/>
                <a:gd name="T34" fmla="*/ 66 w 131"/>
                <a:gd name="T35" fmla="*/ 10 h 129"/>
                <a:gd name="T36" fmla="*/ 34 w 131"/>
                <a:gd name="T37" fmla="*/ 20 h 129"/>
                <a:gd name="T38" fmla="*/ 15 w 131"/>
                <a:gd name="T39" fmla="*/ 47 h 129"/>
                <a:gd name="T40" fmla="*/ 15 w 131"/>
                <a:gd name="T41" fmla="*/ 81 h 129"/>
                <a:gd name="T42" fmla="*/ 34 w 131"/>
                <a:gd name="T43" fmla="*/ 108 h 129"/>
                <a:gd name="T44" fmla="*/ 66 w 131"/>
                <a:gd name="T45" fmla="*/ 119 h 129"/>
                <a:gd name="T46" fmla="*/ 96 w 131"/>
                <a:gd name="T47" fmla="*/ 108 h 129"/>
                <a:gd name="T48" fmla="*/ 115 w 131"/>
                <a:gd name="T49" fmla="*/ 81 h 129"/>
                <a:gd name="T50" fmla="*/ 115 w 131"/>
                <a:gd name="T51" fmla="*/ 47 h 129"/>
                <a:gd name="T52" fmla="*/ 96 w 131"/>
                <a:gd name="T53" fmla="*/ 20 h 129"/>
                <a:gd name="T54" fmla="*/ 66 w 131"/>
                <a:gd name="T55" fmla="*/ 10 h 129"/>
                <a:gd name="T56" fmla="*/ 86 w 131"/>
                <a:gd name="T57" fmla="*/ 3 h 129"/>
                <a:gd name="T58" fmla="*/ 118 w 131"/>
                <a:gd name="T59" fmla="*/ 25 h 129"/>
                <a:gd name="T60" fmla="*/ 131 w 131"/>
                <a:gd name="T61" fmla="*/ 64 h 129"/>
                <a:gd name="T62" fmla="*/ 118 w 131"/>
                <a:gd name="T63" fmla="*/ 103 h 129"/>
                <a:gd name="T64" fmla="*/ 86 w 131"/>
                <a:gd name="T65" fmla="*/ 126 h 129"/>
                <a:gd name="T66" fmla="*/ 45 w 131"/>
                <a:gd name="T67" fmla="*/ 126 h 129"/>
                <a:gd name="T68" fmla="*/ 13 w 131"/>
                <a:gd name="T69" fmla="*/ 103 h 129"/>
                <a:gd name="T70" fmla="*/ 0 w 131"/>
                <a:gd name="T71" fmla="*/ 64 h 129"/>
                <a:gd name="T72" fmla="*/ 13 w 131"/>
                <a:gd name="T73" fmla="*/ 25 h 129"/>
                <a:gd name="T74" fmla="*/ 45 w 131"/>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29">
                  <a:moveTo>
                    <a:pt x="52" y="37"/>
                  </a:moveTo>
                  <a:lnTo>
                    <a:pt x="52" y="60"/>
                  </a:lnTo>
                  <a:lnTo>
                    <a:pt x="65" y="60"/>
                  </a:lnTo>
                  <a:lnTo>
                    <a:pt x="70" y="60"/>
                  </a:lnTo>
                  <a:lnTo>
                    <a:pt x="74" y="59"/>
                  </a:lnTo>
                  <a:lnTo>
                    <a:pt x="76" y="59"/>
                  </a:lnTo>
                  <a:lnTo>
                    <a:pt x="80" y="58"/>
                  </a:lnTo>
                  <a:lnTo>
                    <a:pt x="81" y="55"/>
                  </a:lnTo>
                  <a:lnTo>
                    <a:pt x="82" y="51"/>
                  </a:lnTo>
                  <a:lnTo>
                    <a:pt x="84" y="48"/>
                  </a:lnTo>
                  <a:lnTo>
                    <a:pt x="82" y="44"/>
                  </a:lnTo>
                  <a:lnTo>
                    <a:pt x="81" y="42"/>
                  </a:lnTo>
                  <a:lnTo>
                    <a:pt x="80" y="39"/>
                  </a:lnTo>
                  <a:lnTo>
                    <a:pt x="77" y="38"/>
                  </a:lnTo>
                  <a:lnTo>
                    <a:pt x="74" y="38"/>
                  </a:lnTo>
                  <a:lnTo>
                    <a:pt x="71" y="37"/>
                  </a:lnTo>
                  <a:lnTo>
                    <a:pt x="67" y="37"/>
                  </a:lnTo>
                  <a:lnTo>
                    <a:pt x="52" y="37"/>
                  </a:lnTo>
                  <a:close/>
                  <a:moveTo>
                    <a:pt x="41" y="28"/>
                  </a:moveTo>
                  <a:lnTo>
                    <a:pt x="69" y="28"/>
                  </a:lnTo>
                  <a:lnTo>
                    <a:pt x="80" y="29"/>
                  </a:lnTo>
                  <a:lnTo>
                    <a:pt x="89" y="33"/>
                  </a:lnTo>
                  <a:lnTo>
                    <a:pt x="94" y="39"/>
                  </a:lnTo>
                  <a:lnTo>
                    <a:pt x="95" y="49"/>
                  </a:lnTo>
                  <a:lnTo>
                    <a:pt x="94" y="56"/>
                  </a:lnTo>
                  <a:lnTo>
                    <a:pt x="90" y="63"/>
                  </a:lnTo>
                  <a:lnTo>
                    <a:pt x="84" y="66"/>
                  </a:lnTo>
                  <a:lnTo>
                    <a:pt x="76" y="69"/>
                  </a:lnTo>
                  <a:lnTo>
                    <a:pt x="97" y="101"/>
                  </a:lnTo>
                  <a:lnTo>
                    <a:pt x="85" y="101"/>
                  </a:lnTo>
                  <a:lnTo>
                    <a:pt x="65" y="69"/>
                  </a:lnTo>
                  <a:lnTo>
                    <a:pt x="52" y="69"/>
                  </a:lnTo>
                  <a:lnTo>
                    <a:pt x="52" y="101"/>
                  </a:lnTo>
                  <a:lnTo>
                    <a:pt x="41" y="101"/>
                  </a:lnTo>
                  <a:lnTo>
                    <a:pt x="41" y="28"/>
                  </a:lnTo>
                  <a:close/>
                  <a:moveTo>
                    <a:pt x="66" y="10"/>
                  </a:moveTo>
                  <a:lnTo>
                    <a:pt x="49" y="13"/>
                  </a:lnTo>
                  <a:lnTo>
                    <a:pt x="34" y="20"/>
                  </a:lnTo>
                  <a:lnTo>
                    <a:pt x="23" y="33"/>
                  </a:lnTo>
                  <a:lnTo>
                    <a:pt x="15" y="47"/>
                  </a:lnTo>
                  <a:lnTo>
                    <a:pt x="13" y="64"/>
                  </a:lnTo>
                  <a:lnTo>
                    <a:pt x="15" y="81"/>
                  </a:lnTo>
                  <a:lnTo>
                    <a:pt x="23" y="96"/>
                  </a:lnTo>
                  <a:lnTo>
                    <a:pt x="34" y="108"/>
                  </a:lnTo>
                  <a:lnTo>
                    <a:pt x="49" y="115"/>
                  </a:lnTo>
                  <a:lnTo>
                    <a:pt x="66" y="119"/>
                  </a:lnTo>
                  <a:lnTo>
                    <a:pt x="82" y="115"/>
                  </a:lnTo>
                  <a:lnTo>
                    <a:pt x="96" y="108"/>
                  </a:lnTo>
                  <a:lnTo>
                    <a:pt x="107" y="96"/>
                  </a:lnTo>
                  <a:lnTo>
                    <a:pt x="115" y="81"/>
                  </a:lnTo>
                  <a:lnTo>
                    <a:pt x="117" y="64"/>
                  </a:lnTo>
                  <a:lnTo>
                    <a:pt x="115" y="47"/>
                  </a:lnTo>
                  <a:lnTo>
                    <a:pt x="107" y="33"/>
                  </a:lnTo>
                  <a:lnTo>
                    <a:pt x="96" y="20"/>
                  </a:lnTo>
                  <a:lnTo>
                    <a:pt x="82" y="13"/>
                  </a:lnTo>
                  <a:lnTo>
                    <a:pt x="66" y="10"/>
                  </a:lnTo>
                  <a:close/>
                  <a:moveTo>
                    <a:pt x="66" y="0"/>
                  </a:moveTo>
                  <a:lnTo>
                    <a:pt x="86" y="3"/>
                  </a:lnTo>
                  <a:lnTo>
                    <a:pt x="103" y="12"/>
                  </a:lnTo>
                  <a:lnTo>
                    <a:pt x="118" y="25"/>
                  </a:lnTo>
                  <a:lnTo>
                    <a:pt x="127" y="44"/>
                  </a:lnTo>
                  <a:lnTo>
                    <a:pt x="131" y="64"/>
                  </a:lnTo>
                  <a:lnTo>
                    <a:pt x="127" y="85"/>
                  </a:lnTo>
                  <a:lnTo>
                    <a:pt x="118" y="103"/>
                  </a:lnTo>
                  <a:lnTo>
                    <a:pt x="103" y="116"/>
                  </a:lnTo>
                  <a:lnTo>
                    <a:pt x="86" y="126"/>
                  </a:lnTo>
                  <a:lnTo>
                    <a:pt x="66" y="129"/>
                  </a:lnTo>
                  <a:lnTo>
                    <a:pt x="45" y="126"/>
                  </a:lnTo>
                  <a:lnTo>
                    <a:pt x="28" y="116"/>
                  </a:lnTo>
                  <a:lnTo>
                    <a:pt x="13" y="103"/>
                  </a:lnTo>
                  <a:lnTo>
                    <a:pt x="4" y="85"/>
                  </a:lnTo>
                  <a:lnTo>
                    <a:pt x="0" y="64"/>
                  </a:lnTo>
                  <a:lnTo>
                    <a:pt x="4" y="44"/>
                  </a:lnTo>
                  <a:lnTo>
                    <a:pt x="13" y="25"/>
                  </a:lnTo>
                  <a:lnTo>
                    <a:pt x="28" y="12"/>
                  </a:lnTo>
                  <a:lnTo>
                    <a:pt x="45" y="3"/>
                  </a:lnTo>
                  <a:lnTo>
                    <a:pt x="6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2" name="Line 28"/>
            <p:cNvSpPr>
              <a:spLocks noChangeShapeType="1"/>
            </p:cNvSpPr>
            <p:nvPr userDrawn="1"/>
          </p:nvSpPr>
          <p:spPr bwMode="auto">
            <a:xfrm>
              <a:off x="7548563" y="5530850"/>
              <a:ext cx="1052513" cy="0"/>
            </a:xfrm>
            <a:prstGeom prst="line">
              <a:avLst/>
            </a:prstGeom>
            <a:noFill/>
            <a:ln w="63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4" name="TextBox 3"/>
          <p:cNvSpPr txBox="1">
            <a:spLocks noChangeAspect="1"/>
          </p:cNvSpPr>
          <p:nvPr userDrawn="1"/>
        </p:nvSpPr>
        <p:spPr>
          <a:xfrm>
            <a:off x="3310128" y="4941552"/>
            <a:ext cx="2514600" cy="169277"/>
          </a:xfrm>
          <a:prstGeom prst="rect">
            <a:avLst/>
          </a:prstGeom>
          <a:noFill/>
        </p:spPr>
        <p:txBody>
          <a:bodyPr wrap="square" anchor="b" anchorCtr="0">
            <a:spAutoFit/>
          </a:bodyPr>
          <a:lstStyle/>
          <a:p>
            <a:pPr algn="ct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348896339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AS - Image Only - White">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6147744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AS - Blue 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solidFill>
                  <a:srgbClr val="FFFFFF">
                    <a:lumMod val="85000"/>
                  </a:srgbClr>
                </a:solidFill>
              </a:rPr>
              <a:pPr/>
              <a:t>‹#›</a:t>
            </a:fld>
            <a:endParaRPr lang="en-US" dirty="0">
              <a:solidFill>
                <a:srgbClr val="FFFFFF">
                  <a:lumMod val="85000"/>
                </a:srgbClr>
              </a:solidFill>
            </a:endParaRPr>
          </a:p>
        </p:txBody>
      </p:sp>
      <p:grpSp>
        <p:nvGrpSpPr>
          <p:cNvPr id="6" name="Group 5"/>
          <p:cNvGrpSpPr/>
          <p:nvPr userDrawn="1"/>
        </p:nvGrpSpPr>
        <p:grpSpPr>
          <a:xfrm>
            <a:off x="8427835" y="4765184"/>
            <a:ext cx="526892" cy="220528"/>
            <a:chOff x="6145213" y="4384676"/>
            <a:chExt cx="1582738" cy="649287"/>
          </a:xfrm>
          <a:solidFill>
            <a:schemeClr val="bg1"/>
          </a:solidFill>
        </p:grpSpPr>
        <p:sp>
          <p:nvSpPr>
            <p:cNvPr id="7"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7" name="TextBox 3"/>
          <p:cNvSpPr txBox="1">
            <a:spLocks noChangeAspect="1"/>
          </p:cNvSpPr>
          <p:nvPr userDrawn="1"/>
        </p:nvSpPr>
        <p:spPr>
          <a:xfrm>
            <a:off x="3310128" y="4941552"/>
            <a:ext cx="2514600" cy="169277"/>
          </a:xfrm>
          <a:prstGeom prst="rect">
            <a:avLst/>
          </a:prstGeom>
          <a:noFill/>
        </p:spPr>
        <p:txBody>
          <a:bodyPr wrap="square" anchor="b" anchorCtr="0">
            <a:spAutoFit/>
          </a:bodyPr>
          <a:lstStyle/>
          <a:p>
            <a:pPr algn="ct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13581641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AS - Black Background">
    <p:bg>
      <p:bgPr>
        <a:solidFill>
          <a:srgbClr val="000000"/>
        </a:solid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1"/>
          </p:nvPr>
        </p:nvSpPr>
        <p:spPr/>
        <p:txBody>
          <a:bodyPr/>
          <a:lstStyle>
            <a:lvl1pPr>
              <a:defRPr>
                <a:solidFill>
                  <a:schemeClr val="bg1">
                    <a:lumMod val="65000"/>
                  </a:schemeClr>
                </a:solidFill>
              </a:defRPr>
            </a:lvl1p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grpSp>
        <p:nvGrpSpPr>
          <p:cNvPr id="5" name="Group 4"/>
          <p:cNvGrpSpPr/>
          <p:nvPr userDrawn="1"/>
        </p:nvGrpSpPr>
        <p:grpSpPr>
          <a:xfrm>
            <a:off x="8427835" y="4765184"/>
            <a:ext cx="526892" cy="220528"/>
            <a:chOff x="6145213" y="4384676"/>
            <a:chExt cx="1582738" cy="649287"/>
          </a:xfrm>
          <a:solidFill>
            <a:schemeClr val="tx1">
              <a:lumMod val="65000"/>
              <a:lumOff val="35000"/>
            </a:schemeClr>
          </a:solidFill>
        </p:grpSpPr>
        <p:sp>
          <p:nvSpPr>
            <p:cNvPr id="6"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5" name="TextBox 3"/>
          <p:cNvSpPr txBox="1">
            <a:spLocks noChangeAspect="1"/>
          </p:cNvSpPr>
          <p:nvPr userDrawn="1"/>
        </p:nvSpPr>
        <p:spPr>
          <a:xfrm>
            <a:off x="3310128" y="4941552"/>
            <a:ext cx="2514600" cy="169277"/>
          </a:xfrm>
          <a:prstGeom prst="rect">
            <a:avLst/>
          </a:prstGeom>
          <a:noFill/>
        </p:spPr>
        <p:txBody>
          <a:bodyPr wrap="square" anchor="b" anchorCtr="0">
            <a:spAutoFit/>
          </a:bodyPr>
          <a:lstStyle/>
          <a:p>
            <a:pPr algn="ctr" defTabSz="274313" eaLnBrk="0" hangingPunct="0">
              <a:defRPr/>
            </a:pPr>
            <a:r>
              <a:rPr lang="en-US" sz="500" kern="300" spc="50" dirty="0">
                <a:solidFill>
                  <a:srgbClr val="000000">
                    <a:lumMod val="75000"/>
                    <a:lumOff val="25000"/>
                  </a:srgbClr>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325365570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Blue 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solidFill>
                  <a:srgbClr val="FFFFFF">
                    <a:lumMod val="85000"/>
                  </a:srgbClr>
                </a:solidFill>
              </a:rPr>
              <a:pPr/>
              <a:t>‹#›</a:t>
            </a:fld>
            <a:endParaRPr lang="en-US">
              <a:solidFill>
                <a:srgbClr val="FFFFFF">
                  <a:lumMod val="85000"/>
                </a:srgbClr>
              </a:solidFill>
            </a:endParaRPr>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algn="ctr" defTabSz="274313" eaLnBrk="0" hangingPunct="0">
              <a:defRPr/>
            </a:pPr>
            <a:r>
              <a:rPr lang="en-US" sz="500" kern="300" spc="50">
                <a:solidFill>
                  <a:srgbClr val="08649C"/>
                </a:solidFill>
                <a:ea typeface="Calibri" charset="0"/>
                <a:cs typeface="Arial" panose="020B0604020202020204" pitchFamily="34" charset="0"/>
              </a:rPr>
              <a:t>Copyright © SAS Institute Inc. All rights reserved.</a:t>
            </a:r>
          </a:p>
        </p:txBody>
      </p:sp>
      <p:pic>
        <p:nvPicPr>
          <p:cNvPr id="9"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411892" y="4746756"/>
            <a:ext cx="558779" cy="253991"/>
          </a:xfrm>
          <a:prstGeom prst="rect">
            <a:avLst/>
          </a:prstGeom>
        </p:spPr>
      </p:pic>
    </p:spTree>
    <p:extLst>
      <p:ext uri="{BB962C8B-B14F-4D97-AF65-F5344CB8AC3E}">
        <p14:creationId xmlns:p14="http://schemas.microsoft.com/office/powerpoint/2010/main" val="17427617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ase Study Only">
    <p:spTree>
      <p:nvGrpSpPr>
        <p:cNvPr id="1" name=""/>
        <p:cNvGrpSpPr/>
        <p:nvPr/>
      </p:nvGrpSpPr>
      <p:grpSpPr>
        <a:xfrm>
          <a:off x="0" y="0"/>
          <a:ext cx="0" cy="0"/>
          <a:chOff x="0" y="0"/>
          <a:chExt cx="0" cy="0"/>
        </a:xfrm>
      </p:grpSpPr>
      <p:pic>
        <p:nvPicPr>
          <p:cNvPr id="12"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100" y="0"/>
            <a:ext cx="2628900" cy="5143500"/>
          </a:xfrm>
          <a:prstGeom prst="rect">
            <a:avLst/>
          </a:prstGeom>
        </p:spPr>
      </p:pic>
      <p:sp>
        <p:nvSpPr>
          <p:cNvPr id="2" name="Title 1"/>
          <p:cNvSpPr>
            <a:spLocks noGrp="1"/>
          </p:cNvSpPr>
          <p:nvPr>
            <p:ph type="title" hasCustomPrompt="1"/>
          </p:nvPr>
        </p:nvSpPr>
        <p:spPr>
          <a:xfrm>
            <a:off x="119818" y="141044"/>
            <a:ext cx="2515438" cy="584775"/>
          </a:xfrm>
        </p:spPr>
        <p:txBody>
          <a:bodyPr/>
          <a:lstStyle>
            <a:lvl1pPr>
              <a:defRPr baseline="0"/>
            </a:lvl1pPr>
          </a:lstStyle>
          <a:p>
            <a:r>
              <a:rPr lang="en-US" dirty="0"/>
              <a:t>Click to edit title</a:t>
            </a:r>
          </a:p>
        </p:txBody>
      </p:sp>
      <p:sp>
        <p:nvSpPr>
          <p:cNvPr id="21" name="Text Placeholder 2"/>
          <p:cNvSpPr>
            <a:spLocks noGrp="1"/>
          </p:cNvSpPr>
          <p:nvPr>
            <p:ph type="body" sz="quarter" idx="11" hasCustomPrompt="1"/>
          </p:nvPr>
        </p:nvSpPr>
        <p:spPr>
          <a:xfrm>
            <a:off x="2635256" y="279543"/>
            <a:ext cx="3879844" cy="307777"/>
          </a:xfrm>
        </p:spPr>
        <p:txBody>
          <a:bodyPr wrap="square" anchor="ctr">
            <a:spAutoFit/>
          </a:bodyPr>
          <a:lstStyle>
            <a:lvl1pPr marL="0" indent="0" algn="l">
              <a:lnSpc>
                <a:spcPct val="100000"/>
              </a:lnSpc>
              <a:buFont typeface="Arial" pitchFamily="34" charset="0"/>
              <a:buNone/>
              <a:defRPr sz="1400" b="1" cap="all" baseline="0">
                <a:solidFill>
                  <a:schemeClr val="tx2">
                    <a:lumMod val="50000"/>
                  </a:schemeClr>
                </a:solidFill>
                <a:effectLst/>
              </a:defRPr>
            </a:lvl1pPr>
          </a:lstStyle>
          <a:p>
            <a:pPr lvl="0"/>
            <a:r>
              <a:rPr lang="en-US" dirty="0"/>
              <a:t>Click to edit subtitle</a:t>
            </a:r>
          </a:p>
        </p:txBody>
      </p:sp>
      <p:sp>
        <p:nvSpPr>
          <p:cNvPr id="5" name="Content Placeholder 3"/>
          <p:cNvSpPr>
            <a:spLocks noGrp="1"/>
          </p:cNvSpPr>
          <p:nvPr>
            <p:ph sz="quarter" idx="15" hasCustomPrompt="1"/>
          </p:nvPr>
        </p:nvSpPr>
        <p:spPr>
          <a:xfrm>
            <a:off x="466405" y="1879253"/>
            <a:ext cx="5578454" cy="1384995"/>
          </a:xfrm>
        </p:spPr>
        <p:txBody>
          <a:bodyPr anchor="ctr">
            <a:spAutoFit/>
          </a:bodyPr>
          <a:lstStyle>
            <a:lvl1pPr>
              <a:defRPr baseline="0"/>
            </a:lvl1pPr>
            <a:lvl2pPr>
              <a:defRPr baseline="0"/>
            </a:lvl2pPr>
            <a:lvl3pPr>
              <a:defRPr baseline="0"/>
            </a:lvl3pPr>
            <a:lvl4pPr>
              <a:defRPr baseline="0"/>
            </a:lvl4pPr>
            <a:lvl5pPr>
              <a:defRPr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half" idx="13" hasCustomPrompt="1"/>
          </p:nvPr>
        </p:nvSpPr>
        <p:spPr>
          <a:xfrm flipH="1">
            <a:off x="6602412" y="279543"/>
            <a:ext cx="2448465" cy="307777"/>
          </a:xfrm>
        </p:spPr>
        <p:txBody>
          <a:bodyPr anchor="ctr"/>
          <a:lstStyle>
            <a:lvl1pPr marL="0" indent="0" algn="l">
              <a:lnSpc>
                <a:spcPct val="100000"/>
              </a:lnSpc>
              <a:buFont typeface="Arial" pitchFamily="34" charset="0"/>
              <a:buNone/>
              <a:defRPr sz="1400" b="1" cap="all" baseline="0">
                <a:solidFill>
                  <a:schemeClr val="bg1"/>
                </a:solidFill>
                <a:effectLst>
                  <a:outerShdw blurRad="38100" dist="38100" dir="2700000" algn="tl">
                    <a:srgbClr val="000000">
                      <a:alpha val="43137"/>
                    </a:srgbClr>
                  </a:outerShdw>
                </a:effectLst>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HEADING</a:t>
            </a:r>
          </a:p>
        </p:txBody>
      </p:sp>
      <p:sp>
        <p:nvSpPr>
          <p:cNvPr id="18" name="Text Placeholder 5"/>
          <p:cNvSpPr>
            <a:spLocks noGrp="1"/>
          </p:cNvSpPr>
          <p:nvPr>
            <p:ph type="body" sz="quarter" idx="14" hasCustomPrompt="1"/>
          </p:nvPr>
        </p:nvSpPr>
        <p:spPr>
          <a:xfrm>
            <a:off x="6602878" y="2193185"/>
            <a:ext cx="2448000" cy="757130"/>
          </a:xfrm>
        </p:spPr>
        <p:txBody>
          <a:bodyPr wrap="square" anchor="ctr">
            <a:spAutoFit/>
          </a:bodyPr>
          <a:lstStyle>
            <a:lvl1pPr marL="0" indent="0">
              <a:buFont typeface="Arial" pitchFamily="34" charset="0"/>
              <a:buNone/>
              <a:defRPr sz="1800" b="1"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Click to edit caption text</a:t>
            </a:r>
          </a:p>
        </p:txBody>
      </p:sp>
      <p:sp>
        <p:nvSpPr>
          <p:cNvPr id="14" name="TextBox 6"/>
          <p:cNvSpPr txBox="1"/>
          <p:nvPr/>
        </p:nvSpPr>
        <p:spPr>
          <a:xfrm>
            <a:off x="0" y="4928056"/>
            <a:ext cx="1931989" cy="215444"/>
          </a:xfrm>
          <a:prstGeom prst="rect">
            <a:avLst/>
          </a:prstGeom>
          <a:noFill/>
        </p:spPr>
        <p:txBody>
          <a:bodyPr wrap="square" anchor="ctr">
            <a:spAutoFit/>
          </a:bodyPr>
          <a:lstStyle/>
          <a:p>
            <a:pPr algn="l" defTabSz="274320" eaLnBrk="0" hangingPunct="0">
              <a:defRPr/>
            </a:pPr>
            <a:br>
              <a:rPr lang="en-US" sz="400" b="0" kern="300" spc="50" baseline="0" dirty="0">
                <a:solidFill>
                  <a:schemeClr val="bg2">
                    <a:lumMod val="40000"/>
                    <a:lumOff val="60000"/>
                  </a:schemeClr>
                </a:solidFill>
                <a:latin typeface="Arial"/>
                <a:ea typeface="ＭＳ Ｐゴシック" pitchFamily="34" charset="-128"/>
                <a:cs typeface="Arial"/>
              </a:rPr>
            </a:br>
            <a:r>
              <a:rPr lang="en-US" sz="400" b="0" kern="300" spc="50" baseline="0" dirty="0">
                <a:solidFill>
                  <a:schemeClr val="bg2">
                    <a:lumMod val="40000"/>
                    <a:lumOff val="60000"/>
                  </a:schemeClr>
                </a:solidFill>
                <a:latin typeface="Arial"/>
                <a:ea typeface="ＭＳ Ｐゴシック" pitchFamily="34" charset="-128"/>
                <a:cs typeface="Arial"/>
              </a:rPr>
              <a:t>Copyright © 2012, SAS Institute Inc. All rights reserved.</a:t>
            </a:r>
          </a:p>
        </p:txBody>
      </p:sp>
      <p:pic>
        <p:nvPicPr>
          <p:cNvPr id="13"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9299" y="4671264"/>
            <a:ext cx="1018358" cy="235811"/>
          </a:xfrm>
          <a:prstGeom prst="rect">
            <a:avLst/>
          </a:prstGeom>
        </p:spPr>
      </p:pic>
      <p:cxnSp>
        <p:nvCxnSpPr>
          <p:cNvPr id="17" name="Straight Connector 8"/>
          <p:cNvCxnSpPr/>
          <p:nvPr/>
        </p:nvCxnSpPr>
        <p:spPr bwMode="auto">
          <a:xfrm>
            <a:off x="2635256" y="0"/>
            <a:ext cx="0" cy="914400"/>
          </a:xfrm>
          <a:prstGeom prst="line">
            <a:avLst/>
          </a:prstGeom>
          <a:solidFill>
            <a:schemeClr val="accent1"/>
          </a:solidFill>
          <a:ln w="12700" cap="flat" cmpd="sng" algn="ctr">
            <a:gradFill flip="none" rotWithShape="1">
              <a:gsLst>
                <a:gs pos="0">
                  <a:schemeClr val="bg2"/>
                </a:gs>
                <a:gs pos="100000">
                  <a:schemeClr val="bg2">
                    <a:alpha val="0"/>
                  </a:schemeClr>
                </a:gs>
              </a:gsLst>
              <a:lin ang="5400000" scaled="1"/>
              <a:tileRect/>
            </a:gradFill>
            <a:prstDash val="solid"/>
            <a:round/>
            <a:headEnd type="none" w="med" len="med"/>
            <a:tailEnd type="none" w="med" len="med"/>
          </a:ln>
          <a:effectLst/>
        </p:spPr>
      </p:cxnSp>
    </p:spTree>
    <p:extLst>
      <p:ext uri="{BB962C8B-B14F-4D97-AF65-F5344CB8AC3E}">
        <p14:creationId xmlns:p14="http://schemas.microsoft.com/office/powerpoint/2010/main" val="210105904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cSld name="Green_Section Header">
    <p:bg>
      <p:bgPr>
        <a:gradFill>
          <a:gsLst>
            <a:gs pos="0">
              <a:srgbClr val="90B328"/>
            </a:gs>
            <a:gs pos="100000">
              <a:srgbClr val="4B7C1A"/>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solidFill>
                  <a:srgbClr val="FFFFFF">
                    <a:lumMod val="85000"/>
                  </a:srgbClr>
                </a:solidFill>
              </a:rPr>
              <a:pPr/>
              <a:t>‹#›</a:t>
            </a:fld>
            <a:endParaRPr lang="en-US" dirty="0">
              <a:solidFill>
                <a:srgbClr val="FFFFFF">
                  <a:lumMod val="85000"/>
                </a:srgbClr>
              </a:solidFill>
            </a:endParaRPr>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algn="ctr" defTabSz="274313" eaLnBrk="0" hangingPunct="0">
              <a:defRPr/>
            </a:pPr>
            <a:r>
              <a:rPr lang="en-US" sz="500" kern="300" spc="50" dirty="0">
                <a:solidFill>
                  <a:srgbClr val="9EC62C"/>
                </a:solidFill>
                <a:ea typeface="Calibri" charset="0"/>
                <a:cs typeface="Arial" panose="020B0604020202020204" pitchFamily="34" charset="0"/>
              </a:rPr>
              <a:t>Copyright © SAS Institute Inc. All rights reserved.</a:t>
            </a:r>
          </a:p>
        </p:txBody>
      </p:sp>
      <p:pic>
        <p:nvPicPr>
          <p:cNvPr id="11"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pic>
        <p:nvPicPr>
          <p:cNvPr id="9"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1892" y="4746756"/>
            <a:ext cx="558779" cy="253991"/>
          </a:xfrm>
          <a:prstGeom prst="rect">
            <a:avLst/>
          </a:prstGeom>
        </p:spPr>
      </p:pic>
    </p:spTree>
    <p:extLst>
      <p:ext uri="{BB962C8B-B14F-4D97-AF65-F5344CB8AC3E}">
        <p14:creationId xmlns:p14="http://schemas.microsoft.com/office/powerpoint/2010/main" val="278952225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SAS - 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a:xfrm>
            <a:off x="8017883" y="4527567"/>
            <a:ext cx="844014" cy="449260"/>
            <a:chOff x="7048500" y="4889500"/>
            <a:chExt cx="1622426" cy="863600"/>
          </a:xfrm>
        </p:grpSpPr>
        <p:sp>
          <p:nvSpPr>
            <p:cNvPr id="11" name="Freeform 6"/>
            <p:cNvSpPr>
              <a:spLocks/>
            </p:cNvSpPr>
            <p:nvPr userDrawn="1"/>
          </p:nvSpPr>
          <p:spPr bwMode="auto">
            <a:xfrm>
              <a:off x="7089775" y="5645150"/>
              <a:ext cx="87313" cy="100013"/>
            </a:xfrm>
            <a:custGeom>
              <a:avLst/>
              <a:gdLst>
                <a:gd name="T0" fmla="*/ 0 w 218"/>
                <a:gd name="T1" fmla="*/ 0 h 249"/>
                <a:gd name="T2" fmla="*/ 218 w 218"/>
                <a:gd name="T3" fmla="*/ 0 h 249"/>
                <a:gd name="T4" fmla="*/ 218 w 218"/>
                <a:gd name="T5" fmla="*/ 63 h 249"/>
                <a:gd name="T6" fmla="*/ 147 w 218"/>
                <a:gd name="T7" fmla="*/ 63 h 249"/>
                <a:gd name="T8" fmla="*/ 147 w 218"/>
                <a:gd name="T9" fmla="*/ 249 h 249"/>
                <a:gd name="T10" fmla="*/ 71 w 218"/>
                <a:gd name="T11" fmla="*/ 249 h 249"/>
                <a:gd name="T12" fmla="*/ 71 w 218"/>
                <a:gd name="T13" fmla="*/ 63 h 249"/>
                <a:gd name="T14" fmla="*/ 0 w 218"/>
                <a:gd name="T15" fmla="*/ 63 h 249"/>
                <a:gd name="T16" fmla="*/ 0 w 218"/>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49">
                  <a:moveTo>
                    <a:pt x="0" y="0"/>
                  </a:moveTo>
                  <a:lnTo>
                    <a:pt x="218" y="0"/>
                  </a:lnTo>
                  <a:lnTo>
                    <a:pt x="218" y="63"/>
                  </a:lnTo>
                  <a:lnTo>
                    <a:pt x="147" y="63"/>
                  </a:lnTo>
                  <a:lnTo>
                    <a:pt x="147" y="249"/>
                  </a:lnTo>
                  <a:lnTo>
                    <a:pt x="71" y="249"/>
                  </a:lnTo>
                  <a:lnTo>
                    <a:pt x="71"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7185025" y="5645150"/>
              <a:ext cx="88900" cy="100013"/>
            </a:xfrm>
            <a:custGeom>
              <a:avLst/>
              <a:gdLst>
                <a:gd name="T0" fmla="*/ 0 w 227"/>
                <a:gd name="T1" fmla="*/ 0 h 249"/>
                <a:gd name="T2" fmla="*/ 77 w 227"/>
                <a:gd name="T3" fmla="*/ 0 h 249"/>
                <a:gd name="T4" fmla="*/ 77 w 227"/>
                <a:gd name="T5" fmla="*/ 86 h 249"/>
                <a:gd name="T6" fmla="*/ 149 w 227"/>
                <a:gd name="T7" fmla="*/ 86 h 249"/>
                <a:gd name="T8" fmla="*/ 149 w 227"/>
                <a:gd name="T9" fmla="*/ 0 h 249"/>
                <a:gd name="T10" fmla="*/ 227 w 227"/>
                <a:gd name="T11" fmla="*/ 0 h 249"/>
                <a:gd name="T12" fmla="*/ 227 w 227"/>
                <a:gd name="T13" fmla="*/ 249 h 249"/>
                <a:gd name="T14" fmla="*/ 149 w 227"/>
                <a:gd name="T15" fmla="*/ 249 h 249"/>
                <a:gd name="T16" fmla="*/ 149 w 227"/>
                <a:gd name="T17" fmla="*/ 150 h 249"/>
                <a:gd name="T18" fmla="*/ 77 w 227"/>
                <a:gd name="T19" fmla="*/ 150 h 249"/>
                <a:gd name="T20" fmla="*/ 77 w 227"/>
                <a:gd name="T21" fmla="*/ 249 h 249"/>
                <a:gd name="T22" fmla="*/ 0 w 227"/>
                <a:gd name="T23" fmla="*/ 249 h 249"/>
                <a:gd name="T24" fmla="*/ 0 w 227"/>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49">
                  <a:moveTo>
                    <a:pt x="0" y="0"/>
                  </a:moveTo>
                  <a:lnTo>
                    <a:pt x="77" y="0"/>
                  </a:lnTo>
                  <a:lnTo>
                    <a:pt x="77" y="86"/>
                  </a:lnTo>
                  <a:lnTo>
                    <a:pt x="149" y="86"/>
                  </a:lnTo>
                  <a:lnTo>
                    <a:pt x="149" y="0"/>
                  </a:lnTo>
                  <a:lnTo>
                    <a:pt x="227" y="0"/>
                  </a:lnTo>
                  <a:lnTo>
                    <a:pt x="227" y="249"/>
                  </a:lnTo>
                  <a:lnTo>
                    <a:pt x="149" y="249"/>
                  </a:lnTo>
                  <a:lnTo>
                    <a:pt x="149" y="150"/>
                  </a:lnTo>
                  <a:lnTo>
                    <a:pt x="77" y="150"/>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285038" y="5645150"/>
              <a:ext cx="82550" cy="100013"/>
            </a:xfrm>
            <a:custGeom>
              <a:avLst/>
              <a:gdLst>
                <a:gd name="T0" fmla="*/ 0 w 212"/>
                <a:gd name="T1" fmla="*/ 0 h 249"/>
                <a:gd name="T2" fmla="*/ 208 w 212"/>
                <a:gd name="T3" fmla="*/ 0 h 249"/>
                <a:gd name="T4" fmla="*/ 208 w 212"/>
                <a:gd name="T5" fmla="*/ 63 h 249"/>
                <a:gd name="T6" fmla="*/ 78 w 212"/>
                <a:gd name="T7" fmla="*/ 63 h 249"/>
                <a:gd name="T8" fmla="*/ 78 w 212"/>
                <a:gd name="T9" fmla="*/ 94 h 249"/>
                <a:gd name="T10" fmla="*/ 196 w 212"/>
                <a:gd name="T11" fmla="*/ 94 h 249"/>
                <a:gd name="T12" fmla="*/ 196 w 212"/>
                <a:gd name="T13" fmla="*/ 154 h 249"/>
                <a:gd name="T14" fmla="*/ 78 w 212"/>
                <a:gd name="T15" fmla="*/ 154 h 249"/>
                <a:gd name="T16" fmla="*/ 78 w 212"/>
                <a:gd name="T17" fmla="*/ 185 h 249"/>
                <a:gd name="T18" fmla="*/ 212 w 212"/>
                <a:gd name="T19" fmla="*/ 185 h 249"/>
                <a:gd name="T20" fmla="*/ 212 w 212"/>
                <a:gd name="T21" fmla="*/ 249 h 249"/>
                <a:gd name="T22" fmla="*/ 0 w 212"/>
                <a:gd name="T23" fmla="*/ 249 h 249"/>
                <a:gd name="T24" fmla="*/ 0 w 212"/>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49">
                  <a:moveTo>
                    <a:pt x="0" y="0"/>
                  </a:moveTo>
                  <a:lnTo>
                    <a:pt x="208" y="0"/>
                  </a:lnTo>
                  <a:lnTo>
                    <a:pt x="208" y="63"/>
                  </a:lnTo>
                  <a:lnTo>
                    <a:pt x="78" y="63"/>
                  </a:lnTo>
                  <a:lnTo>
                    <a:pt x="78" y="94"/>
                  </a:lnTo>
                  <a:lnTo>
                    <a:pt x="196" y="94"/>
                  </a:lnTo>
                  <a:lnTo>
                    <a:pt x="196" y="154"/>
                  </a:lnTo>
                  <a:lnTo>
                    <a:pt x="78" y="154"/>
                  </a:lnTo>
                  <a:lnTo>
                    <a:pt x="78" y="185"/>
                  </a:lnTo>
                  <a:lnTo>
                    <a:pt x="212" y="185"/>
                  </a:lnTo>
                  <a:lnTo>
                    <a:pt x="212"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7426325" y="5645150"/>
              <a:ext cx="87313" cy="100013"/>
            </a:xfrm>
            <a:custGeom>
              <a:avLst/>
              <a:gdLst>
                <a:gd name="T0" fmla="*/ 77 w 221"/>
                <a:gd name="T1" fmla="*/ 63 h 249"/>
                <a:gd name="T2" fmla="*/ 77 w 221"/>
                <a:gd name="T3" fmla="*/ 114 h 249"/>
                <a:gd name="T4" fmla="*/ 107 w 221"/>
                <a:gd name="T5" fmla="*/ 114 h 249"/>
                <a:gd name="T6" fmla="*/ 117 w 221"/>
                <a:gd name="T7" fmla="*/ 114 h 249"/>
                <a:gd name="T8" fmla="*/ 126 w 221"/>
                <a:gd name="T9" fmla="*/ 113 h 249"/>
                <a:gd name="T10" fmla="*/ 135 w 221"/>
                <a:gd name="T11" fmla="*/ 111 h 249"/>
                <a:gd name="T12" fmla="*/ 142 w 221"/>
                <a:gd name="T13" fmla="*/ 106 h 249"/>
                <a:gd name="T14" fmla="*/ 146 w 221"/>
                <a:gd name="T15" fmla="*/ 98 h 249"/>
                <a:gd name="T16" fmla="*/ 148 w 221"/>
                <a:gd name="T17" fmla="*/ 87 h 249"/>
                <a:gd name="T18" fmla="*/ 146 w 221"/>
                <a:gd name="T19" fmla="*/ 76 h 249"/>
                <a:gd name="T20" fmla="*/ 141 w 221"/>
                <a:gd name="T21" fmla="*/ 69 h 249"/>
                <a:gd name="T22" fmla="*/ 132 w 221"/>
                <a:gd name="T23" fmla="*/ 66 h 249"/>
                <a:gd name="T24" fmla="*/ 122 w 221"/>
                <a:gd name="T25" fmla="*/ 63 h 249"/>
                <a:gd name="T26" fmla="*/ 111 w 221"/>
                <a:gd name="T27" fmla="*/ 63 h 249"/>
                <a:gd name="T28" fmla="*/ 77 w 221"/>
                <a:gd name="T29" fmla="*/ 63 h 249"/>
                <a:gd name="T30" fmla="*/ 0 w 221"/>
                <a:gd name="T31" fmla="*/ 0 h 249"/>
                <a:gd name="T32" fmla="*/ 128 w 221"/>
                <a:gd name="T33" fmla="*/ 0 h 249"/>
                <a:gd name="T34" fmla="*/ 152 w 221"/>
                <a:gd name="T35" fmla="*/ 1 h 249"/>
                <a:gd name="T36" fmla="*/ 172 w 221"/>
                <a:gd name="T37" fmla="*/ 7 h 249"/>
                <a:gd name="T38" fmla="*/ 188 w 221"/>
                <a:gd name="T39" fmla="*/ 17 h 249"/>
                <a:gd name="T40" fmla="*/ 201 w 221"/>
                <a:gd name="T41" fmla="*/ 28 h 249"/>
                <a:gd name="T42" fmla="*/ 209 w 221"/>
                <a:gd name="T43" fmla="*/ 42 h 249"/>
                <a:gd name="T44" fmla="*/ 216 w 221"/>
                <a:gd name="T45" fmla="*/ 56 h 249"/>
                <a:gd name="T46" fmla="*/ 219 w 221"/>
                <a:gd name="T47" fmla="*/ 71 h 249"/>
                <a:gd name="T48" fmla="*/ 221 w 221"/>
                <a:gd name="T49" fmla="*/ 84 h 249"/>
                <a:gd name="T50" fmla="*/ 218 w 221"/>
                <a:gd name="T51" fmla="*/ 108 h 249"/>
                <a:gd name="T52" fmla="*/ 212 w 221"/>
                <a:gd name="T53" fmla="*/ 129 h 249"/>
                <a:gd name="T54" fmla="*/ 201 w 221"/>
                <a:gd name="T55" fmla="*/ 145 h 249"/>
                <a:gd name="T56" fmla="*/ 186 w 221"/>
                <a:gd name="T57" fmla="*/ 158 h 249"/>
                <a:gd name="T58" fmla="*/ 167 w 221"/>
                <a:gd name="T59" fmla="*/ 167 h 249"/>
                <a:gd name="T60" fmla="*/ 146 w 221"/>
                <a:gd name="T61" fmla="*/ 172 h 249"/>
                <a:gd name="T62" fmla="*/ 122 w 221"/>
                <a:gd name="T63" fmla="*/ 174 h 249"/>
                <a:gd name="T64" fmla="*/ 77 w 221"/>
                <a:gd name="T65" fmla="*/ 174 h 249"/>
                <a:gd name="T66" fmla="*/ 77 w 221"/>
                <a:gd name="T67" fmla="*/ 249 h 249"/>
                <a:gd name="T68" fmla="*/ 0 w 221"/>
                <a:gd name="T69" fmla="*/ 249 h 249"/>
                <a:gd name="T70" fmla="*/ 0 w 221"/>
                <a:gd name="T7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249">
                  <a:moveTo>
                    <a:pt x="77" y="63"/>
                  </a:moveTo>
                  <a:lnTo>
                    <a:pt x="77" y="114"/>
                  </a:lnTo>
                  <a:lnTo>
                    <a:pt x="107" y="114"/>
                  </a:lnTo>
                  <a:lnTo>
                    <a:pt x="117" y="114"/>
                  </a:lnTo>
                  <a:lnTo>
                    <a:pt x="126" y="113"/>
                  </a:lnTo>
                  <a:lnTo>
                    <a:pt x="135" y="111"/>
                  </a:lnTo>
                  <a:lnTo>
                    <a:pt x="142" y="106"/>
                  </a:lnTo>
                  <a:lnTo>
                    <a:pt x="146" y="98"/>
                  </a:lnTo>
                  <a:lnTo>
                    <a:pt x="148" y="87"/>
                  </a:lnTo>
                  <a:lnTo>
                    <a:pt x="146" y="76"/>
                  </a:lnTo>
                  <a:lnTo>
                    <a:pt x="141" y="69"/>
                  </a:lnTo>
                  <a:lnTo>
                    <a:pt x="132" y="66"/>
                  </a:lnTo>
                  <a:lnTo>
                    <a:pt x="122" y="63"/>
                  </a:lnTo>
                  <a:lnTo>
                    <a:pt x="111" y="63"/>
                  </a:lnTo>
                  <a:lnTo>
                    <a:pt x="77" y="63"/>
                  </a:lnTo>
                  <a:close/>
                  <a:moveTo>
                    <a:pt x="0" y="0"/>
                  </a:moveTo>
                  <a:lnTo>
                    <a:pt x="128" y="0"/>
                  </a:lnTo>
                  <a:lnTo>
                    <a:pt x="152" y="1"/>
                  </a:lnTo>
                  <a:lnTo>
                    <a:pt x="172" y="7"/>
                  </a:lnTo>
                  <a:lnTo>
                    <a:pt x="188" y="17"/>
                  </a:lnTo>
                  <a:lnTo>
                    <a:pt x="201" y="28"/>
                  </a:lnTo>
                  <a:lnTo>
                    <a:pt x="209" y="42"/>
                  </a:lnTo>
                  <a:lnTo>
                    <a:pt x="216" y="56"/>
                  </a:lnTo>
                  <a:lnTo>
                    <a:pt x="219" y="71"/>
                  </a:lnTo>
                  <a:lnTo>
                    <a:pt x="221" y="84"/>
                  </a:lnTo>
                  <a:lnTo>
                    <a:pt x="218" y="108"/>
                  </a:lnTo>
                  <a:lnTo>
                    <a:pt x="212" y="129"/>
                  </a:lnTo>
                  <a:lnTo>
                    <a:pt x="201" y="145"/>
                  </a:lnTo>
                  <a:lnTo>
                    <a:pt x="186" y="158"/>
                  </a:lnTo>
                  <a:lnTo>
                    <a:pt x="167" y="167"/>
                  </a:lnTo>
                  <a:lnTo>
                    <a:pt x="146" y="172"/>
                  </a:lnTo>
                  <a:lnTo>
                    <a:pt x="122" y="174"/>
                  </a:lnTo>
                  <a:lnTo>
                    <a:pt x="77" y="174"/>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noEditPoints="1"/>
            </p:cNvSpPr>
            <p:nvPr userDrawn="1"/>
          </p:nvSpPr>
          <p:spPr bwMode="auto">
            <a:xfrm>
              <a:off x="7516813" y="5643563"/>
              <a:ext cx="100013" cy="103188"/>
            </a:xfrm>
            <a:custGeom>
              <a:avLst/>
              <a:gdLst>
                <a:gd name="T0" fmla="*/ 126 w 253"/>
                <a:gd name="T1" fmla="*/ 63 h 262"/>
                <a:gd name="T2" fmla="*/ 117 w 253"/>
                <a:gd name="T3" fmla="*/ 64 h 262"/>
                <a:gd name="T4" fmla="*/ 108 w 253"/>
                <a:gd name="T5" fmla="*/ 66 h 262"/>
                <a:gd name="T6" fmla="*/ 98 w 253"/>
                <a:gd name="T7" fmla="*/ 71 h 262"/>
                <a:gd name="T8" fmla="*/ 90 w 253"/>
                <a:gd name="T9" fmla="*/ 80 h 262"/>
                <a:gd name="T10" fmla="*/ 84 w 253"/>
                <a:gd name="T11" fmla="*/ 93 h 262"/>
                <a:gd name="T12" fmla="*/ 79 w 253"/>
                <a:gd name="T13" fmla="*/ 110 h 262"/>
                <a:gd name="T14" fmla="*/ 76 w 253"/>
                <a:gd name="T15" fmla="*/ 131 h 262"/>
                <a:gd name="T16" fmla="*/ 79 w 253"/>
                <a:gd name="T17" fmla="*/ 152 h 262"/>
                <a:gd name="T18" fmla="*/ 84 w 253"/>
                <a:gd name="T19" fmla="*/ 169 h 262"/>
                <a:gd name="T20" fmla="*/ 90 w 253"/>
                <a:gd name="T21" fmla="*/ 181 h 262"/>
                <a:gd name="T22" fmla="*/ 98 w 253"/>
                <a:gd name="T23" fmla="*/ 191 h 262"/>
                <a:gd name="T24" fmla="*/ 108 w 253"/>
                <a:gd name="T25" fmla="*/ 196 h 262"/>
                <a:gd name="T26" fmla="*/ 117 w 253"/>
                <a:gd name="T27" fmla="*/ 199 h 262"/>
                <a:gd name="T28" fmla="*/ 126 w 253"/>
                <a:gd name="T29" fmla="*/ 200 h 262"/>
                <a:gd name="T30" fmla="*/ 136 w 253"/>
                <a:gd name="T31" fmla="*/ 199 h 262"/>
                <a:gd name="T32" fmla="*/ 144 w 253"/>
                <a:gd name="T33" fmla="*/ 196 h 262"/>
                <a:gd name="T34" fmla="*/ 154 w 253"/>
                <a:gd name="T35" fmla="*/ 191 h 262"/>
                <a:gd name="T36" fmla="*/ 163 w 253"/>
                <a:gd name="T37" fmla="*/ 181 h 262"/>
                <a:gd name="T38" fmla="*/ 169 w 253"/>
                <a:gd name="T39" fmla="*/ 169 h 262"/>
                <a:gd name="T40" fmla="*/ 174 w 253"/>
                <a:gd name="T41" fmla="*/ 152 h 262"/>
                <a:gd name="T42" fmla="*/ 176 w 253"/>
                <a:gd name="T43" fmla="*/ 131 h 262"/>
                <a:gd name="T44" fmla="*/ 174 w 253"/>
                <a:gd name="T45" fmla="*/ 110 h 262"/>
                <a:gd name="T46" fmla="*/ 169 w 253"/>
                <a:gd name="T47" fmla="*/ 93 h 262"/>
                <a:gd name="T48" fmla="*/ 163 w 253"/>
                <a:gd name="T49" fmla="*/ 80 h 262"/>
                <a:gd name="T50" fmla="*/ 154 w 253"/>
                <a:gd name="T51" fmla="*/ 71 h 262"/>
                <a:gd name="T52" fmla="*/ 144 w 253"/>
                <a:gd name="T53" fmla="*/ 66 h 262"/>
                <a:gd name="T54" fmla="*/ 136 w 253"/>
                <a:gd name="T55" fmla="*/ 64 h 262"/>
                <a:gd name="T56" fmla="*/ 126 w 253"/>
                <a:gd name="T57" fmla="*/ 63 h 262"/>
                <a:gd name="T58" fmla="*/ 126 w 253"/>
                <a:gd name="T59" fmla="*/ 0 h 262"/>
                <a:gd name="T60" fmla="*/ 157 w 253"/>
                <a:gd name="T61" fmla="*/ 3 h 262"/>
                <a:gd name="T62" fmla="*/ 184 w 253"/>
                <a:gd name="T63" fmla="*/ 13 h 262"/>
                <a:gd name="T64" fmla="*/ 208 w 253"/>
                <a:gd name="T65" fmla="*/ 28 h 262"/>
                <a:gd name="T66" fmla="*/ 227 w 253"/>
                <a:gd name="T67" fmla="*/ 48 h 262"/>
                <a:gd name="T68" fmla="*/ 241 w 253"/>
                <a:gd name="T69" fmla="*/ 71 h 262"/>
                <a:gd name="T70" fmla="*/ 250 w 253"/>
                <a:gd name="T71" fmla="*/ 100 h 262"/>
                <a:gd name="T72" fmla="*/ 253 w 253"/>
                <a:gd name="T73" fmla="*/ 131 h 262"/>
                <a:gd name="T74" fmla="*/ 250 w 253"/>
                <a:gd name="T75" fmla="*/ 162 h 262"/>
                <a:gd name="T76" fmla="*/ 241 w 253"/>
                <a:gd name="T77" fmla="*/ 191 h 262"/>
                <a:gd name="T78" fmla="*/ 227 w 253"/>
                <a:gd name="T79" fmla="*/ 215 h 262"/>
                <a:gd name="T80" fmla="*/ 208 w 253"/>
                <a:gd name="T81" fmla="*/ 235 h 262"/>
                <a:gd name="T82" fmla="*/ 184 w 253"/>
                <a:gd name="T83" fmla="*/ 250 h 262"/>
                <a:gd name="T84" fmla="*/ 157 w 253"/>
                <a:gd name="T85" fmla="*/ 260 h 262"/>
                <a:gd name="T86" fmla="*/ 126 w 253"/>
                <a:gd name="T87" fmla="*/ 262 h 262"/>
                <a:gd name="T88" fmla="*/ 96 w 253"/>
                <a:gd name="T89" fmla="*/ 260 h 262"/>
                <a:gd name="T90" fmla="*/ 69 w 253"/>
                <a:gd name="T91" fmla="*/ 250 h 262"/>
                <a:gd name="T92" fmla="*/ 45 w 253"/>
                <a:gd name="T93" fmla="*/ 235 h 262"/>
                <a:gd name="T94" fmla="*/ 25 w 253"/>
                <a:gd name="T95" fmla="*/ 215 h 262"/>
                <a:gd name="T96" fmla="*/ 11 w 253"/>
                <a:gd name="T97" fmla="*/ 191 h 262"/>
                <a:gd name="T98" fmla="*/ 3 w 253"/>
                <a:gd name="T99" fmla="*/ 162 h 262"/>
                <a:gd name="T100" fmla="*/ 0 w 253"/>
                <a:gd name="T101" fmla="*/ 131 h 262"/>
                <a:gd name="T102" fmla="*/ 3 w 253"/>
                <a:gd name="T103" fmla="*/ 100 h 262"/>
                <a:gd name="T104" fmla="*/ 11 w 253"/>
                <a:gd name="T105" fmla="*/ 71 h 262"/>
                <a:gd name="T106" fmla="*/ 25 w 253"/>
                <a:gd name="T107" fmla="*/ 48 h 262"/>
                <a:gd name="T108" fmla="*/ 45 w 253"/>
                <a:gd name="T109" fmla="*/ 28 h 262"/>
                <a:gd name="T110" fmla="*/ 69 w 253"/>
                <a:gd name="T111" fmla="*/ 13 h 262"/>
                <a:gd name="T112" fmla="*/ 96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7" y="64"/>
                  </a:lnTo>
                  <a:lnTo>
                    <a:pt x="108" y="66"/>
                  </a:lnTo>
                  <a:lnTo>
                    <a:pt x="98" y="71"/>
                  </a:lnTo>
                  <a:lnTo>
                    <a:pt x="90" y="80"/>
                  </a:lnTo>
                  <a:lnTo>
                    <a:pt x="84" y="93"/>
                  </a:lnTo>
                  <a:lnTo>
                    <a:pt x="79" y="110"/>
                  </a:lnTo>
                  <a:lnTo>
                    <a:pt x="76" y="131"/>
                  </a:lnTo>
                  <a:lnTo>
                    <a:pt x="79" y="152"/>
                  </a:lnTo>
                  <a:lnTo>
                    <a:pt x="84" y="169"/>
                  </a:lnTo>
                  <a:lnTo>
                    <a:pt x="90" y="181"/>
                  </a:lnTo>
                  <a:lnTo>
                    <a:pt x="98" y="191"/>
                  </a:lnTo>
                  <a:lnTo>
                    <a:pt x="108" y="196"/>
                  </a:lnTo>
                  <a:lnTo>
                    <a:pt x="117" y="199"/>
                  </a:lnTo>
                  <a:lnTo>
                    <a:pt x="126" y="200"/>
                  </a:lnTo>
                  <a:lnTo>
                    <a:pt x="136" y="199"/>
                  </a:lnTo>
                  <a:lnTo>
                    <a:pt x="144" y="196"/>
                  </a:lnTo>
                  <a:lnTo>
                    <a:pt x="154" y="191"/>
                  </a:lnTo>
                  <a:lnTo>
                    <a:pt x="163" y="181"/>
                  </a:lnTo>
                  <a:lnTo>
                    <a:pt x="169" y="169"/>
                  </a:lnTo>
                  <a:lnTo>
                    <a:pt x="174" y="152"/>
                  </a:lnTo>
                  <a:lnTo>
                    <a:pt x="176" y="131"/>
                  </a:lnTo>
                  <a:lnTo>
                    <a:pt x="174" y="110"/>
                  </a:lnTo>
                  <a:lnTo>
                    <a:pt x="169" y="93"/>
                  </a:lnTo>
                  <a:lnTo>
                    <a:pt x="163" y="80"/>
                  </a:lnTo>
                  <a:lnTo>
                    <a:pt x="154" y="71"/>
                  </a:lnTo>
                  <a:lnTo>
                    <a:pt x="144" y="66"/>
                  </a:lnTo>
                  <a:lnTo>
                    <a:pt x="136" y="64"/>
                  </a:lnTo>
                  <a:lnTo>
                    <a:pt x="126" y="63"/>
                  </a:lnTo>
                  <a:close/>
                  <a:moveTo>
                    <a:pt x="126" y="0"/>
                  </a:moveTo>
                  <a:lnTo>
                    <a:pt x="157" y="3"/>
                  </a:lnTo>
                  <a:lnTo>
                    <a:pt x="184" y="13"/>
                  </a:lnTo>
                  <a:lnTo>
                    <a:pt x="208" y="28"/>
                  </a:lnTo>
                  <a:lnTo>
                    <a:pt x="227" y="48"/>
                  </a:lnTo>
                  <a:lnTo>
                    <a:pt x="241" y="71"/>
                  </a:lnTo>
                  <a:lnTo>
                    <a:pt x="250" y="100"/>
                  </a:lnTo>
                  <a:lnTo>
                    <a:pt x="253" y="131"/>
                  </a:lnTo>
                  <a:lnTo>
                    <a:pt x="250" y="162"/>
                  </a:lnTo>
                  <a:lnTo>
                    <a:pt x="241" y="191"/>
                  </a:lnTo>
                  <a:lnTo>
                    <a:pt x="227" y="215"/>
                  </a:lnTo>
                  <a:lnTo>
                    <a:pt x="208" y="235"/>
                  </a:lnTo>
                  <a:lnTo>
                    <a:pt x="184" y="250"/>
                  </a:lnTo>
                  <a:lnTo>
                    <a:pt x="157" y="260"/>
                  </a:lnTo>
                  <a:lnTo>
                    <a:pt x="126" y="262"/>
                  </a:lnTo>
                  <a:lnTo>
                    <a:pt x="96" y="260"/>
                  </a:lnTo>
                  <a:lnTo>
                    <a:pt x="69" y="250"/>
                  </a:lnTo>
                  <a:lnTo>
                    <a:pt x="45" y="235"/>
                  </a:lnTo>
                  <a:lnTo>
                    <a:pt x="25" y="215"/>
                  </a:lnTo>
                  <a:lnTo>
                    <a:pt x="11" y="191"/>
                  </a:lnTo>
                  <a:lnTo>
                    <a:pt x="3" y="162"/>
                  </a:lnTo>
                  <a:lnTo>
                    <a:pt x="0" y="131"/>
                  </a:lnTo>
                  <a:lnTo>
                    <a:pt x="3" y="100"/>
                  </a:lnTo>
                  <a:lnTo>
                    <a:pt x="11" y="71"/>
                  </a:lnTo>
                  <a:lnTo>
                    <a:pt x="25" y="48"/>
                  </a:lnTo>
                  <a:lnTo>
                    <a:pt x="45" y="28"/>
                  </a:lnTo>
                  <a:lnTo>
                    <a:pt x="69" y="13"/>
                  </a:lnTo>
                  <a:lnTo>
                    <a:pt x="96"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7612063" y="5645150"/>
              <a:ext cx="136525" cy="100013"/>
            </a:xfrm>
            <a:custGeom>
              <a:avLst/>
              <a:gdLst>
                <a:gd name="T0" fmla="*/ 0 w 342"/>
                <a:gd name="T1" fmla="*/ 0 h 249"/>
                <a:gd name="T2" fmla="*/ 76 w 342"/>
                <a:gd name="T3" fmla="*/ 0 h 249"/>
                <a:gd name="T4" fmla="*/ 107 w 342"/>
                <a:gd name="T5" fmla="*/ 154 h 249"/>
                <a:gd name="T6" fmla="*/ 107 w 342"/>
                <a:gd name="T7" fmla="*/ 154 h 249"/>
                <a:gd name="T8" fmla="*/ 137 w 342"/>
                <a:gd name="T9" fmla="*/ 0 h 249"/>
                <a:gd name="T10" fmla="*/ 205 w 342"/>
                <a:gd name="T11" fmla="*/ 0 h 249"/>
                <a:gd name="T12" fmla="*/ 235 w 342"/>
                <a:gd name="T13" fmla="*/ 155 h 249"/>
                <a:gd name="T14" fmla="*/ 235 w 342"/>
                <a:gd name="T15" fmla="*/ 155 h 249"/>
                <a:gd name="T16" fmla="*/ 266 w 342"/>
                <a:gd name="T17" fmla="*/ 0 h 249"/>
                <a:gd name="T18" fmla="*/ 342 w 342"/>
                <a:gd name="T19" fmla="*/ 0 h 249"/>
                <a:gd name="T20" fmla="*/ 273 w 342"/>
                <a:gd name="T21" fmla="*/ 249 h 249"/>
                <a:gd name="T22" fmla="*/ 198 w 342"/>
                <a:gd name="T23" fmla="*/ 249 h 249"/>
                <a:gd name="T24" fmla="*/ 171 w 342"/>
                <a:gd name="T25" fmla="*/ 97 h 249"/>
                <a:gd name="T26" fmla="*/ 171 w 342"/>
                <a:gd name="T27" fmla="*/ 97 h 249"/>
                <a:gd name="T28" fmla="*/ 144 w 342"/>
                <a:gd name="T29" fmla="*/ 249 h 249"/>
                <a:gd name="T30" fmla="*/ 69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7" y="154"/>
                  </a:lnTo>
                  <a:lnTo>
                    <a:pt x="107" y="154"/>
                  </a:lnTo>
                  <a:lnTo>
                    <a:pt x="137" y="0"/>
                  </a:lnTo>
                  <a:lnTo>
                    <a:pt x="205" y="0"/>
                  </a:lnTo>
                  <a:lnTo>
                    <a:pt x="235" y="155"/>
                  </a:lnTo>
                  <a:lnTo>
                    <a:pt x="235" y="155"/>
                  </a:lnTo>
                  <a:lnTo>
                    <a:pt x="266" y="0"/>
                  </a:lnTo>
                  <a:lnTo>
                    <a:pt x="342" y="0"/>
                  </a:lnTo>
                  <a:lnTo>
                    <a:pt x="273" y="249"/>
                  </a:lnTo>
                  <a:lnTo>
                    <a:pt x="198" y="249"/>
                  </a:lnTo>
                  <a:lnTo>
                    <a:pt x="171" y="97"/>
                  </a:lnTo>
                  <a:lnTo>
                    <a:pt x="171" y="97"/>
                  </a:lnTo>
                  <a:lnTo>
                    <a:pt x="144" y="249"/>
                  </a:lnTo>
                  <a:lnTo>
                    <a:pt x="69"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7751763" y="5645150"/>
              <a:ext cx="84138" cy="100013"/>
            </a:xfrm>
            <a:custGeom>
              <a:avLst/>
              <a:gdLst>
                <a:gd name="T0" fmla="*/ 0 w 211"/>
                <a:gd name="T1" fmla="*/ 0 h 249"/>
                <a:gd name="T2" fmla="*/ 207 w 211"/>
                <a:gd name="T3" fmla="*/ 0 h 249"/>
                <a:gd name="T4" fmla="*/ 207 w 211"/>
                <a:gd name="T5" fmla="*/ 63 h 249"/>
                <a:gd name="T6" fmla="*/ 78 w 211"/>
                <a:gd name="T7" fmla="*/ 63 h 249"/>
                <a:gd name="T8" fmla="*/ 78 w 211"/>
                <a:gd name="T9" fmla="*/ 94 h 249"/>
                <a:gd name="T10" fmla="*/ 196 w 211"/>
                <a:gd name="T11" fmla="*/ 94 h 249"/>
                <a:gd name="T12" fmla="*/ 196 w 211"/>
                <a:gd name="T13" fmla="*/ 154 h 249"/>
                <a:gd name="T14" fmla="*/ 78 w 211"/>
                <a:gd name="T15" fmla="*/ 154 h 249"/>
                <a:gd name="T16" fmla="*/ 78 w 211"/>
                <a:gd name="T17" fmla="*/ 185 h 249"/>
                <a:gd name="T18" fmla="*/ 211 w 211"/>
                <a:gd name="T19" fmla="*/ 185 h 249"/>
                <a:gd name="T20" fmla="*/ 211 w 211"/>
                <a:gd name="T21" fmla="*/ 249 h 249"/>
                <a:gd name="T22" fmla="*/ 0 w 211"/>
                <a:gd name="T23" fmla="*/ 249 h 249"/>
                <a:gd name="T24" fmla="*/ 0 w 211"/>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49">
                  <a:moveTo>
                    <a:pt x="0" y="0"/>
                  </a:moveTo>
                  <a:lnTo>
                    <a:pt x="207" y="0"/>
                  </a:lnTo>
                  <a:lnTo>
                    <a:pt x="207" y="63"/>
                  </a:lnTo>
                  <a:lnTo>
                    <a:pt x="78" y="63"/>
                  </a:lnTo>
                  <a:lnTo>
                    <a:pt x="78" y="94"/>
                  </a:lnTo>
                  <a:lnTo>
                    <a:pt x="196" y="94"/>
                  </a:lnTo>
                  <a:lnTo>
                    <a:pt x="196" y="154"/>
                  </a:lnTo>
                  <a:lnTo>
                    <a:pt x="78" y="154"/>
                  </a:lnTo>
                  <a:lnTo>
                    <a:pt x="78" y="185"/>
                  </a:lnTo>
                  <a:lnTo>
                    <a:pt x="211" y="185"/>
                  </a:lnTo>
                  <a:lnTo>
                    <a:pt x="211"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noEditPoints="1"/>
            </p:cNvSpPr>
            <p:nvPr userDrawn="1"/>
          </p:nvSpPr>
          <p:spPr bwMode="auto">
            <a:xfrm>
              <a:off x="7843838" y="5645150"/>
              <a:ext cx="93663" cy="100013"/>
            </a:xfrm>
            <a:custGeom>
              <a:avLst/>
              <a:gdLst>
                <a:gd name="T0" fmla="*/ 77 w 235"/>
                <a:gd name="T1" fmla="*/ 58 h 249"/>
                <a:gd name="T2" fmla="*/ 77 w 235"/>
                <a:gd name="T3" fmla="*/ 108 h 249"/>
                <a:gd name="T4" fmla="*/ 117 w 235"/>
                <a:gd name="T5" fmla="*/ 108 h 249"/>
                <a:gd name="T6" fmla="*/ 126 w 235"/>
                <a:gd name="T7" fmla="*/ 108 h 249"/>
                <a:gd name="T8" fmla="*/ 136 w 235"/>
                <a:gd name="T9" fmla="*/ 106 h 249"/>
                <a:gd name="T10" fmla="*/ 143 w 235"/>
                <a:gd name="T11" fmla="*/ 102 h 249"/>
                <a:gd name="T12" fmla="*/ 149 w 235"/>
                <a:gd name="T13" fmla="*/ 94 h 249"/>
                <a:gd name="T14" fmla="*/ 150 w 235"/>
                <a:gd name="T15" fmla="*/ 83 h 249"/>
                <a:gd name="T16" fmla="*/ 149 w 235"/>
                <a:gd name="T17" fmla="*/ 74 h 249"/>
                <a:gd name="T18" fmla="*/ 145 w 235"/>
                <a:gd name="T19" fmla="*/ 68 h 249"/>
                <a:gd name="T20" fmla="*/ 139 w 235"/>
                <a:gd name="T21" fmla="*/ 63 h 249"/>
                <a:gd name="T22" fmla="*/ 128 w 235"/>
                <a:gd name="T23" fmla="*/ 59 h 249"/>
                <a:gd name="T24" fmla="*/ 113 w 235"/>
                <a:gd name="T25" fmla="*/ 58 h 249"/>
                <a:gd name="T26" fmla="*/ 77 w 235"/>
                <a:gd name="T27" fmla="*/ 58 h 249"/>
                <a:gd name="T28" fmla="*/ 0 w 235"/>
                <a:gd name="T29" fmla="*/ 0 h 249"/>
                <a:gd name="T30" fmla="*/ 147 w 235"/>
                <a:gd name="T31" fmla="*/ 0 h 249"/>
                <a:gd name="T32" fmla="*/ 164 w 235"/>
                <a:gd name="T33" fmla="*/ 1 h 249"/>
                <a:gd name="T34" fmla="*/ 182 w 235"/>
                <a:gd name="T35" fmla="*/ 5 h 249"/>
                <a:gd name="T36" fmla="*/ 196 w 235"/>
                <a:gd name="T37" fmla="*/ 12 h 249"/>
                <a:gd name="T38" fmla="*/ 209 w 235"/>
                <a:gd name="T39" fmla="*/ 22 h 249"/>
                <a:gd name="T40" fmla="*/ 219 w 235"/>
                <a:gd name="T41" fmla="*/ 36 h 249"/>
                <a:gd name="T42" fmla="*/ 225 w 235"/>
                <a:gd name="T43" fmla="*/ 52 h 249"/>
                <a:gd name="T44" fmla="*/ 228 w 235"/>
                <a:gd name="T45" fmla="*/ 71 h 249"/>
                <a:gd name="T46" fmla="*/ 226 w 235"/>
                <a:gd name="T47" fmla="*/ 86 h 249"/>
                <a:gd name="T48" fmla="*/ 223 w 235"/>
                <a:gd name="T49" fmla="*/ 101 h 249"/>
                <a:gd name="T50" fmla="*/ 215 w 235"/>
                <a:gd name="T51" fmla="*/ 114 h 249"/>
                <a:gd name="T52" fmla="*/ 204 w 235"/>
                <a:gd name="T53" fmla="*/ 125 h 249"/>
                <a:gd name="T54" fmla="*/ 190 w 235"/>
                <a:gd name="T55" fmla="*/ 133 h 249"/>
                <a:gd name="T56" fmla="*/ 205 w 235"/>
                <a:gd name="T57" fmla="*/ 142 h 249"/>
                <a:gd name="T58" fmla="*/ 215 w 235"/>
                <a:gd name="T59" fmla="*/ 155 h 249"/>
                <a:gd name="T60" fmla="*/ 223 w 235"/>
                <a:gd name="T61" fmla="*/ 174 h 249"/>
                <a:gd name="T62" fmla="*/ 228 w 235"/>
                <a:gd name="T63" fmla="*/ 195 h 249"/>
                <a:gd name="T64" fmla="*/ 228 w 235"/>
                <a:gd name="T65" fmla="*/ 208 h 249"/>
                <a:gd name="T66" fmla="*/ 229 w 235"/>
                <a:gd name="T67" fmla="*/ 223 h 249"/>
                <a:gd name="T68" fmla="*/ 231 w 235"/>
                <a:gd name="T69" fmla="*/ 238 h 249"/>
                <a:gd name="T70" fmla="*/ 235 w 235"/>
                <a:gd name="T71" fmla="*/ 249 h 249"/>
                <a:gd name="T72" fmla="*/ 158 w 235"/>
                <a:gd name="T73" fmla="*/ 249 h 249"/>
                <a:gd name="T74" fmla="*/ 154 w 235"/>
                <a:gd name="T75" fmla="*/ 230 h 249"/>
                <a:gd name="T76" fmla="*/ 152 w 235"/>
                <a:gd name="T77" fmla="*/ 210 h 249"/>
                <a:gd name="T78" fmla="*/ 150 w 235"/>
                <a:gd name="T79" fmla="*/ 199 h 249"/>
                <a:gd name="T80" fmla="*/ 149 w 235"/>
                <a:gd name="T81" fmla="*/ 188 h 249"/>
                <a:gd name="T82" fmla="*/ 145 w 235"/>
                <a:gd name="T83" fmla="*/ 178 h 249"/>
                <a:gd name="T84" fmla="*/ 139 w 235"/>
                <a:gd name="T85" fmla="*/ 169 h 249"/>
                <a:gd name="T86" fmla="*/ 131 w 235"/>
                <a:gd name="T87" fmla="*/ 164 h 249"/>
                <a:gd name="T88" fmla="*/ 118 w 235"/>
                <a:gd name="T89" fmla="*/ 162 h 249"/>
                <a:gd name="T90" fmla="*/ 77 w 235"/>
                <a:gd name="T91" fmla="*/ 162 h 249"/>
                <a:gd name="T92" fmla="*/ 77 w 235"/>
                <a:gd name="T93" fmla="*/ 249 h 249"/>
                <a:gd name="T94" fmla="*/ 0 w 235"/>
                <a:gd name="T95" fmla="*/ 249 h 249"/>
                <a:gd name="T96" fmla="*/ 0 w 235"/>
                <a:gd name="T9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249">
                  <a:moveTo>
                    <a:pt x="77" y="58"/>
                  </a:moveTo>
                  <a:lnTo>
                    <a:pt x="77" y="108"/>
                  </a:lnTo>
                  <a:lnTo>
                    <a:pt x="117" y="108"/>
                  </a:lnTo>
                  <a:lnTo>
                    <a:pt x="126" y="108"/>
                  </a:lnTo>
                  <a:lnTo>
                    <a:pt x="136" y="106"/>
                  </a:lnTo>
                  <a:lnTo>
                    <a:pt x="143" y="102"/>
                  </a:lnTo>
                  <a:lnTo>
                    <a:pt x="149" y="94"/>
                  </a:lnTo>
                  <a:lnTo>
                    <a:pt x="150" y="83"/>
                  </a:lnTo>
                  <a:lnTo>
                    <a:pt x="149" y="74"/>
                  </a:lnTo>
                  <a:lnTo>
                    <a:pt x="145" y="68"/>
                  </a:lnTo>
                  <a:lnTo>
                    <a:pt x="139" y="63"/>
                  </a:lnTo>
                  <a:lnTo>
                    <a:pt x="128" y="59"/>
                  </a:lnTo>
                  <a:lnTo>
                    <a:pt x="113" y="58"/>
                  </a:lnTo>
                  <a:lnTo>
                    <a:pt x="77" y="58"/>
                  </a:lnTo>
                  <a:close/>
                  <a:moveTo>
                    <a:pt x="0" y="0"/>
                  </a:moveTo>
                  <a:lnTo>
                    <a:pt x="147" y="0"/>
                  </a:lnTo>
                  <a:lnTo>
                    <a:pt x="164" y="1"/>
                  </a:lnTo>
                  <a:lnTo>
                    <a:pt x="182" y="5"/>
                  </a:lnTo>
                  <a:lnTo>
                    <a:pt x="196" y="12"/>
                  </a:lnTo>
                  <a:lnTo>
                    <a:pt x="209" y="22"/>
                  </a:lnTo>
                  <a:lnTo>
                    <a:pt x="219" y="36"/>
                  </a:lnTo>
                  <a:lnTo>
                    <a:pt x="225" y="52"/>
                  </a:lnTo>
                  <a:lnTo>
                    <a:pt x="228" y="71"/>
                  </a:lnTo>
                  <a:lnTo>
                    <a:pt x="226" y="86"/>
                  </a:lnTo>
                  <a:lnTo>
                    <a:pt x="223" y="101"/>
                  </a:lnTo>
                  <a:lnTo>
                    <a:pt x="215" y="114"/>
                  </a:lnTo>
                  <a:lnTo>
                    <a:pt x="204" y="125"/>
                  </a:lnTo>
                  <a:lnTo>
                    <a:pt x="190" y="133"/>
                  </a:lnTo>
                  <a:lnTo>
                    <a:pt x="205" y="142"/>
                  </a:lnTo>
                  <a:lnTo>
                    <a:pt x="215" y="155"/>
                  </a:lnTo>
                  <a:lnTo>
                    <a:pt x="223" y="174"/>
                  </a:lnTo>
                  <a:lnTo>
                    <a:pt x="228" y="195"/>
                  </a:lnTo>
                  <a:lnTo>
                    <a:pt x="228" y="208"/>
                  </a:lnTo>
                  <a:lnTo>
                    <a:pt x="229" y="223"/>
                  </a:lnTo>
                  <a:lnTo>
                    <a:pt x="231" y="238"/>
                  </a:lnTo>
                  <a:lnTo>
                    <a:pt x="235" y="249"/>
                  </a:lnTo>
                  <a:lnTo>
                    <a:pt x="158" y="249"/>
                  </a:lnTo>
                  <a:lnTo>
                    <a:pt x="154" y="230"/>
                  </a:lnTo>
                  <a:lnTo>
                    <a:pt x="152" y="210"/>
                  </a:lnTo>
                  <a:lnTo>
                    <a:pt x="150" y="199"/>
                  </a:lnTo>
                  <a:lnTo>
                    <a:pt x="149" y="188"/>
                  </a:lnTo>
                  <a:lnTo>
                    <a:pt x="145" y="178"/>
                  </a:lnTo>
                  <a:lnTo>
                    <a:pt x="139" y="169"/>
                  </a:lnTo>
                  <a:lnTo>
                    <a:pt x="131" y="164"/>
                  </a:lnTo>
                  <a:lnTo>
                    <a:pt x="118" y="162"/>
                  </a:lnTo>
                  <a:lnTo>
                    <a:pt x="77" y="162"/>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7969250" y="5645150"/>
              <a:ext cx="87313" cy="100013"/>
            </a:xfrm>
            <a:custGeom>
              <a:avLst/>
              <a:gdLst>
                <a:gd name="T0" fmla="*/ 0 w 216"/>
                <a:gd name="T1" fmla="*/ 0 h 249"/>
                <a:gd name="T2" fmla="*/ 216 w 216"/>
                <a:gd name="T3" fmla="*/ 0 h 249"/>
                <a:gd name="T4" fmla="*/ 216 w 216"/>
                <a:gd name="T5" fmla="*/ 63 h 249"/>
                <a:gd name="T6" fmla="*/ 147 w 216"/>
                <a:gd name="T7" fmla="*/ 63 h 249"/>
                <a:gd name="T8" fmla="*/ 147 w 216"/>
                <a:gd name="T9" fmla="*/ 249 h 249"/>
                <a:gd name="T10" fmla="*/ 70 w 216"/>
                <a:gd name="T11" fmla="*/ 249 h 249"/>
                <a:gd name="T12" fmla="*/ 70 w 216"/>
                <a:gd name="T13" fmla="*/ 63 h 249"/>
                <a:gd name="T14" fmla="*/ 0 w 216"/>
                <a:gd name="T15" fmla="*/ 63 h 249"/>
                <a:gd name="T16" fmla="*/ 0 w 216"/>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49">
                  <a:moveTo>
                    <a:pt x="0" y="0"/>
                  </a:moveTo>
                  <a:lnTo>
                    <a:pt x="216" y="0"/>
                  </a:lnTo>
                  <a:lnTo>
                    <a:pt x="216" y="63"/>
                  </a:lnTo>
                  <a:lnTo>
                    <a:pt x="147" y="63"/>
                  </a:lnTo>
                  <a:lnTo>
                    <a:pt x="147" y="249"/>
                  </a:lnTo>
                  <a:lnTo>
                    <a:pt x="70" y="249"/>
                  </a:lnTo>
                  <a:lnTo>
                    <a:pt x="70"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noEditPoints="1"/>
            </p:cNvSpPr>
            <p:nvPr userDrawn="1"/>
          </p:nvSpPr>
          <p:spPr bwMode="auto">
            <a:xfrm>
              <a:off x="8054975" y="5643563"/>
              <a:ext cx="100013" cy="103188"/>
            </a:xfrm>
            <a:custGeom>
              <a:avLst/>
              <a:gdLst>
                <a:gd name="T0" fmla="*/ 126 w 253"/>
                <a:gd name="T1" fmla="*/ 63 h 262"/>
                <a:gd name="T2" fmla="*/ 118 w 253"/>
                <a:gd name="T3" fmla="*/ 64 h 262"/>
                <a:gd name="T4" fmla="*/ 108 w 253"/>
                <a:gd name="T5" fmla="*/ 66 h 262"/>
                <a:gd name="T6" fmla="*/ 99 w 253"/>
                <a:gd name="T7" fmla="*/ 71 h 262"/>
                <a:gd name="T8" fmla="*/ 90 w 253"/>
                <a:gd name="T9" fmla="*/ 80 h 262"/>
                <a:gd name="T10" fmla="*/ 83 w 253"/>
                <a:gd name="T11" fmla="*/ 93 h 262"/>
                <a:gd name="T12" fmla="*/ 79 w 253"/>
                <a:gd name="T13" fmla="*/ 110 h 262"/>
                <a:gd name="T14" fmla="*/ 77 w 253"/>
                <a:gd name="T15" fmla="*/ 131 h 262"/>
                <a:gd name="T16" fmla="*/ 79 w 253"/>
                <a:gd name="T17" fmla="*/ 152 h 262"/>
                <a:gd name="T18" fmla="*/ 83 w 253"/>
                <a:gd name="T19" fmla="*/ 169 h 262"/>
                <a:gd name="T20" fmla="*/ 90 w 253"/>
                <a:gd name="T21" fmla="*/ 181 h 262"/>
                <a:gd name="T22" fmla="*/ 99 w 253"/>
                <a:gd name="T23" fmla="*/ 191 h 262"/>
                <a:gd name="T24" fmla="*/ 108 w 253"/>
                <a:gd name="T25" fmla="*/ 196 h 262"/>
                <a:gd name="T26" fmla="*/ 118 w 253"/>
                <a:gd name="T27" fmla="*/ 199 h 262"/>
                <a:gd name="T28" fmla="*/ 126 w 253"/>
                <a:gd name="T29" fmla="*/ 200 h 262"/>
                <a:gd name="T30" fmla="*/ 135 w 253"/>
                <a:gd name="T31" fmla="*/ 199 h 262"/>
                <a:gd name="T32" fmla="*/ 145 w 253"/>
                <a:gd name="T33" fmla="*/ 196 h 262"/>
                <a:gd name="T34" fmla="*/ 154 w 253"/>
                <a:gd name="T35" fmla="*/ 191 h 262"/>
                <a:gd name="T36" fmla="*/ 162 w 253"/>
                <a:gd name="T37" fmla="*/ 181 h 262"/>
                <a:gd name="T38" fmla="*/ 170 w 253"/>
                <a:gd name="T39" fmla="*/ 169 h 262"/>
                <a:gd name="T40" fmla="*/ 175 w 253"/>
                <a:gd name="T41" fmla="*/ 152 h 262"/>
                <a:gd name="T42" fmla="*/ 176 w 253"/>
                <a:gd name="T43" fmla="*/ 131 h 262"/>
                <a:gd name="T44" fmla="*/ 175 w 253"/>
                <a:gd name="T45" fmla="*/ 110 h 262"/>
                <a:gd name="T46" fmla="*/ 170 w 253"/>
                <a:gd name="T47" fmla="*/ 93 h 262"/>
                <a:gd name="T48" fmla="*/ 162 w 253"/>
                <a:gd name="T49" fmla="*/ 80 h 262"/>
                <a:gd name="T50" fmla="*/ 154 w 253"/>
                <a:gd name="T51" fmla="*/ 71 h 262"/>
                <a:gd name="T52" fmla="*/ 145 w 253"/>
                <a:gd name="T53" fmla="*/ 66 h 262"/>
                <a:gd name="T54" fmla="*/ 135 w 253"/>
                <a:gd name="T55" fmla="*/ 64 h 262"/>
                <a:gd name="T56" fmla="*/ 126 w 253"/>
                <a:gd name="T57" fmla="*/ 63 h 262"/>
                <a:gd name="T58" fmla="*/ 126 w 253"/>
                <a:gd name="T59" fmla="*/ 0 h 262"/>
                <a:gd name="T60" fmla="*/ 157 w 253"/>
                <a:gd name="T61" fmla="*/ 3 h 262"/>
                <a:gd name="T62" fmla="*/ 185 w 253"/>
                <a:gd name="T63" fmla="*/ 13 h 262"/>
                <a:gd name="T64" fmla="*/ 208 w 253"/>
                <a:gd name="T65" fmla="*/ 28 h 262"/>
                <a:gd name="T66" fmla="*/ 227 w 253"/>
                <a:gd name="T67" fmla="*/ 48 h 262"/>
                <a:gd name="T68" fmla="*/ 241 w 253"/>
                <a:gd name="T69" fmla="*/ 71 h 262"/>
                <a:gd name="T70" fmla="*/ 251 w 253"/>
                <a:gd name="T71" fmla="*/ 100 h 262"/>
                <a:gd name="T72" fmla="*/ 253 w 253"/>
                <a:gd name="T73" fmla="*/ 131 h 262"/>
                <a:gd name="T74" fmla="*/ 251 w 253"/>
                <a:gd name="T75" fmla="*/ 162 h 262"/>
                <a:gd name="T76" fmla="*/ 241 w 253"/>
                <a:gd name="T77" fmla="*/ 191 h 262"/>
                <a:gd name="T78" fmla="*/ 227 w 253"/>
                <a:gd name="T79" fmla="*/ 215 h 262"/>
                <a:gd name="T80" fmla="*/ 208 w 253"/>
                <a:gd name="T81" fmla="*/ 235 h 262"/>
                <a:gd name="T82" fmla="*/ 185 w 253"/>
                <a:gd name="T83" fmla="*/ 250 h 262"/>
                <a:gd name="T84" fmla="*/ 157 w 253"/>
                <a:gd name="T85" fmla="*/ 260 h 262"/>
                <a:gd name="T86" fmla="*/ 126 w 253"/>
                <a:gd name="T87" fmla="*/ 262 h 262"/>
                <a:gd name="T88" fmla="*/ 95 w 253"/>
                <a:gd name="T89" fmla="*/ 260 h 262"/>
                <a:gd name="T90" fmla="*/ 68 w 253"/>
                <a:gd name="T91" fmla="*/ 250 h 262"/>
                <a:gd name="T92" fmla="*/ 44 w 253"/>
                <a:gd name="T93" fmla="*/ 235 h 262"/>
                <a:gd name="T94" fmla="*/ 26 w 253"/>
                <a:gd name="T95" fmla="*/ 215 h 262"/>
                <a:gd name="T96" fmla="*/ 12 w 253"/>
                <a:gd name="T97" fmla="*/ 191 h 262"/>
                <a:gd name="T98" fmla="*/ 3 w 253"/>
                <a:gd name="T99" fmla="*/ 162 h 262"/>
                <a:gd name="T100" fmla="*/ 0 w 253"/>
                <a:gd name="T101" fmla="*/ 131 h 262"/>
                <a:gd name="T102" fmla="*/ 3 w 253"/>
                <a:gd name="T103" fmla="*/ 100 h 262"/>
                <a:gd name="T104" fmla="*/ 12 w 253"/>
                <a:gd name="T105" fmla="*/ 71 h 262"/>
                <a:gd name="T106" fmla="*/ 26 w 253"/>
                <a:gd name="T107" fmla="*/ 48 h 262"/>
                <a:gd name="T108" fmla="*/ 44 w 253"/>
                <a:gd name="T109" fmla="*/ 28 h 262"/>
                <a:gd name="T110" fmla="*/ 68 w 253"/>
                <a:gd name="T111" fmla="*/ 13 h 262"/>
                <a:gd name="T112" fmla="*/ 95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8" y="64"/>
                  </a:lnTo>
                  <a:lnTo>
                    <a:pt x="108" y="66"/>
                  </a:lnTo>
                  <a:lnTo>
                    <a:pt x="99" y="71"/>
                  </a:lnTo>
                  <a:lnTo>
                    <a:pt x="90" y="80"/>
                  </a:lnTo>
                  <a:lnTo>
                    <a:pt x="83" y="93"/>
                  </a:lnTo>
                  <a:lnTo>
                    <a:pt x="79" y="110"/>
                  </a:lnTo>
                  <a:lnTo>
                    <a:pt x="77" y="131"/>
                  </a:lnTo>
                  <a:lnTo>
                    <a:pt x="79" y="152"/>
                  </a:lnTo>
                  <a:lnTo>
                    <a:pt x="83" y="169"/>
                  </a:lnTo>
                  <a:lnTo>
                    <a:pt x="90" y="181"/>
                  </a:lnTo>
                  <a:lnTo>
                    <a:pt x="99" y="191"/>
                  </a:lnTo>
                  <a:lnTo>
                    <a:pt x="108" y="196"/>
                  </a:lnTo>
                  <a:lnTo>
                    <a:pt x="118" y="199"/>
                  </a:lnTo>
                  <a:lnTo>
                    <a:pt x="126" y="200"/>
                  </a:lnTo>
                  <a:lnTo>
                    <a:pt x="135" y="199"/>
                  </a:lnTo>
                  <a:lnTo>
                    <a:pt x="145" y="196"/>
                  </a:lnTo>
                  <a:lnTo>
                    <a:pt x="154" y="191"/>
                  </a:lnTo>
                  <a:lnTo>
                    <a:pt x="162" y="181"/>
                  </a:lnTo>
                  <a:lnTo>
                    <a:pt x="170" y="169"/>
                  </a:lnTo>
                  <a:lnTo>
                    <a:pt x="175" y="152"/>
                  </a:lnTo>
                  <a:lnTo>
                    <a:pt x="176" y="131"/>
                  </a:lnTo>
                  <a:lnTo>
                    <a:pt x="175" y="110"/>
                  </a:lnTo>
                  <a:lnTo>
                    <a:pt x="170" y="93"/>
                  </a:lnTo>
                  <a:lnTo>
                    <a:pt x="162" y="80"/>
                  </a:lnTo>
                  <a:lnTo>
                    <a:pt x="154" y="71"/>
                  </a:lnTo>
                  <a:lnTo>
                    <a:pt x="145" y="66"/>
                  </a:lnTo>
                  <a:lnTo>
                    <a:pt x="135" y="64"/>
                  </a:lnTo>
                  <a:lnTo>
                    <a:pt x="126" y="63"/>
                  </a:lnTo>
                  <a:close/>
                  <a:moveTo>
                    <a:pt x="126" y="0"/>
                  </a:moveTo>
                  <a:lnTo>
                    <a:pt x="157" y="3"/>
                  </a:lnTo>
                  <a:lnTo>
                    <a:pt x="185" y="13"/>
                  </a:lnTo>
                  <a:lnTo>
                    <a:pt x="208" y="28"/>
                  </a:lnTo>
                  <a:lnTo>
                    <a:pt x="227" y="48"/>
                  </a:lnTo>
                  <a:lnTo>
                    <a:pt x="241" y="71"/>
                  </a:lnTo>
                  <a:lnTo>
                    <a:pt x="251" y="100"/>
                  </a:lnTo>
                  <a:lnTo>
                    <a:pt x="253" y="131"/>
                  </a:lnTo>
                  <a:lnTo>
                    <a:pt x="251" y="162"/>
                  </a:lnTo>
                  <a:lnTo>
                    <a:pt x="241" y="191"/>
                  </a:lnTo>
                  <a:lnTo>
                    <a:pt x="227" y="215"/>
                  </a:lnTo>
                  <a:lnTo>
                    <a:pt x="208" y="235"/>
                  </a:lnTo>
                  <a:lnTo>
                    <a:pt x="185" y="250"/>
                  </a:lnTo>
                  <a:lnTo>
                    <a:pt x="157" y="260"/>
                  </a:lnTo>
                  <a:lnTo>
                    <a:pt x="126" y="262"/>
                  </a:lnTo>
                  <a:lnTo>
                    <a:pt x="95" y="260"/>
                  </a:lnTo>
                  <a:lnTo>
                    <a:pt x="68" y="250"/>
                  </a:lnTo>
                  <a:lnTo>
                    <a:pt x="44" y="235"/>
                  </a:lnTo>
                  <a:lnTo>
                    <a:pt x="26" y="215"/>
                  </a:lnTo>
                  <a:lnTo>
                    <a:pt x="12" y="191"/>
                  </a:lnTo>
                  <a:lnTo>
                    <a:pt x="3" y="162"/>
                  </a:lnTo>
                  <a:lnTo>
                    <a:pt x="0" y="131"/>
                  </a:lnTo>
                  <a:lnTo>
                    <a:pt x="3" y="100"/>
                  </a:lnTo>
                  <a:lnTo>
                    <a:pt x="12" y="71"/>
                  </a:lnTo>
                  <a:lnTo>
                    <a:pt x="26" y="48"/>
                  </a:lnTo>
                  <a:lnTo>
                    <a:pt x="44" y="28"/>
                  </a:lnTo>
                  <a:lnTo>
                    <a:pt x="68" y="13"/>
                  </a:lnTo>
                  <a:lnTo>
                    <a:pt x="95"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8196263" y="5645150"/>
              <a:ext cx="101600" cy="100013"/>
            </a:xfrm>
            <a:custGeom>
              <a:avLst/>
              <a:gdLst>
                <a:gd name="T0" fmla="*/ 0 w 256"/>
                <a:gd name="T1" fmla="*/ 0 h 249"/>
                <a:gd name="T2" fmla="*/ 77 w 256"/>
                <a:gd name="T3" fmla="*/ 0 h 249"/>
                <a:gd name="T4" fmla="*/ 77 w 256"/>
                <a:gd name="T5" fmla="*/ 86 h 249"/>
                <a:gd name="T6" fmla="*/ 79 w 256"/>
                <a:gd name="T7" fmla="*/ 86 h 249"/>
                <a:gd name="T8" fmla="*/ 147 w 256"/>
                <a:gd name="T9" fmla="*/ 0 h 249"/>
                <a:gd name="T10" fmla="*/ 241 w 256"/>
                <a:gd name="T11" fmla="*/ 0 h 249"/>
                <a:gd name="T12" fmla="*/ 151 w 256"/>
                <a:gd name="T13" fmla="*/ 97 h 249"/>
                <a:gd name="T14" fmla="*/ 256 w 256"/>
                <a:gd name="T15" fmla="*/ 249 h 249"/>
                <a:gd name="T16" fmla="*/ 161 w 256"/>
                <a:gd name="T17" fmla="*/ 249 h 249"/>
                <a:gd name="T18" fmla="*/ 100 w 256"/>
                <a:gd name="T19" fmla="*/ 152 h 249"/>
                <a:gd name="T20" fmla="*/ 77 w 256"/>
                <a:gd name="T21" fmla="*/ 175 h 249"/>
                <a:gd name="T22" fmla="*/ 77 w 256"/>
                <a:gd name="T23" fmla="*/ 249 h 249"/>
                <a:gd name="T24" fmla="*/ 0 w 256"/>
                <a:gd name="T25" fmla="*/ 249 h 249"/>
                <a:gd name="T26" fmla="*/ 0 w 256"/>
                <a:gd name="T2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249">
                  <a:moveTo>
                    <a:pt x="0" y="0"/>
                  </a:moveTo>
                  <a:lnTo>
                    <a:pt x="77" y="0"/>
                  </a:lnTo>
                  <a:lnTo>
                    <a:pt x="77" y="86"/>
                  </a:lnTo>
                  <a:lnTo>
                    <a:pt x="79" y="86"/>
                  </a:lnTo>
                  <a:lnTo>
                    <a:pt x="147" y="0"/>
                  </a:lnTo>
                  <a:lnTo>
                    <a:pt x="241" y="0"/>
                  </a:lnTo>
                  <a:lnTo>
                    <a:pt x="151" y="97"/>
                  </a:lnTo>
                  <a:lnTo>
                    <a:pt x="256" y="249"/>
                  </a:lnTo>
                  <a:lnTo>
                    <a:pt x="161" y="249"/>
                  </a:lnTo>
                  <a:lnTo>
                    <a:pt x="100" y="152"/>
                  </a:lnTo>
                  <a:lnTo>
                    <a:pt x="77" y="175"/>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8299450" y="5645150"/>
              <a:ext cx="90488" cy="100013"/>
            </a:xfrm>
            <a:custGeom>
              <a:avLst/>
              <a:gdLst>
                <a:gd name="T0" fmla="*/ 0 w 225"/>
                <a:gd name="T1" fmla="*/ 0 h 249"/>
                <a:gd name="T2" fmla="*/ 79 w 225"/>
                <a:gd name="T3" fmla="*/ 0 h 249"/>
                <a:gd name="T4" fmla="*/ 152 w 225"/>
                <a:gd name="T5" fmla="*/ 133 h 249"/>
                <a:gd name="T6" fmla="*/ 153 w 225"/>
                <a:gd name="T7" fmla="*/ 133 h 249"/>
                <a:gd name="T8" fmla="*/ 153 w 225"/>
                <a:gd name="T9" fmla="*/ 0 h 249"/>
                <a:gd name="T10" fmla="*/ 225 w 225"/>
                <a:gd name="T11" fmla="*/ 0 h 249"/>
                <a:gd name="T12" fmla="*/ 225 w 225"/>
                <a:gd name="T13" fmla="*/ 249 h 249"/>
                <a:gd name="T14" fmla="*/ 150 w 225"/>
                <a:gd name="T15" fmla="*/ 249 h 249"/>
                <a:gd name="T16" fmla="*/ 73 w 225"/>
                <a:gd name="T17" fmla="*/ 113 h 249"/>
                <a:gd name="T18" fmla="*/ 73 w 225"/>
                <a:gd name="T19" fmla="*/ 113 h 249"/>
                <a:gd name="T20" fmla="*/ 73 w 225"/>
                <a:gd name="T21" fmla="*/ 249 h 249"/>
                <a:gd name="T22" fmla="*/ 0 w 225"/>
                <a:gd name="T23" fmla="*/ 249 h 249"/>
                <a:gd name="T24" fmla="*/ 0 w 225"/>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49">
                  <a:moveTo>
                    <a:pt x="0" y="0"/>
                  </a:moveTo>
                  <a:lnTo>
                    <a:pt x="79" y="0"/>
                  </a:lnTo>
                  <a:lnTo>
                    <a:pt x="152" y="133"/>
                  </a:lnTo>
                  <a:lnTo>
                    <a:pt x="153" y="133"/>
                  </a:lnTo>
                  <a:lnTo>
                    <a:pt x="153" y="0"/>
                  </a:lnTo>
                  <a:lnTo>
                    <a:pt x="225" y="0"/>
                  </a:lnTo>
                  <a:lnTo>
                    <a:pt x="225" y="249"/>
                  </a:lnTo>
                  <a:lnTo>
                    <a:pt x="150" y="249"/>
                  </a:lnTo>
                  <a:lnTo>
                    <a:pt x="73" y="113"/>
                  </a:lnTo>
                  <a:lnTo>
                    <a:pt x="73" y="113"/>
                  </a:lnTo>
                  <a:lnTo>
                    <a:pt x="73"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noEditPoints="1"/>
            </p:cNvSpPr>
            <p:nvPr userDrawn="1"/>
          </p:nvSpPr>
          <p:spPr bwMode="auto">
            <a:xfrm>
              <a:off x="8394700" y="5643563"/>
              <a:ext cx="100013" cy="103188"/>
            </a:xfrm>
            <a:custGeom>
              <a:avLst/>
              <a:gdLst>
                <a:gd name="T0" fmla="*/ 127 w 254"/>
                <a:gd name="T1" fmla="*/ 63 h 262"/>
                <a:gd name="T2" fmla="*/ 119 w 254"/>
                <a:gd name="T3" fmla="*/ 64 h 262"/>
                <a:gd name="T4" fmla="*/ 109 w 254"/>
                <a:gd name="T5" fmla="*/ 66 h 262"/>
                <a:gd name="T6" fmla="*/ 99 w 254"/>
                <a:gd name="T7" fmla="*/ 71 h 262"/>
                <a:gd name="T8" fmla="*/ 91 w 254"/>
                <a:gd name="T9" fmla="*/ 80 h 262"/>
                <a:gd name="T10" fmla="*/ 84 w 254"/>
                <a:gd name="T11" fmla="*/ 93 h 262"/>
                <a:gd name="T12" fmla="*/ 79 w 254"/>
                <a:gd name="T13" fmla="*/ 110 h 262"/>
                <a:gd name="T14" fmla="*/ 78 w 254"/>
                <a:gd name="T15" fmla="*/ 131 h 262"/>
                <a:gd name="T16" fmla="*/ 79 w 254"/>
                <a:gd name="T17" fmla="*/ 152 h 262"/>
                <a:gd name="T18" fmla="*/ 84 w 254"/>
                <a:gd name="T19" fmla="*/ 169 h 262"/>
                <a:gd name="T20" fmla="*/ 91 w 254"/>
                <a:gd name="T21" fmla="*/ 181 h 262"/>
                <a:gd name="T22" fmla="*/ 99 w 254"/>
                <a:gd name="T23" fmla="*/ 191 h 262"/>
                <a:gd name="T24" fmla="*/ 109 w 254"/>
                <a:gd name="T25" fmla="*/ 196 h 262"/>
                <a:gd name="T26" fmla="*/ 119 w 254"/>
                <a:gd name="T27" fmla="*/ 199 h 262"/>
                <a:gd name="T28" fmla="*/ 127 w 254"/>
                <a:gd name="T29" fmla="*/ 200 h 262"/>
                <a:gd name="T30" fmla="*/ 136 w 254"/>
                <a:gd name="T31" fmla="*/ 199 h 262"/>
                <a:gd name="T32" fmla="*/ 146 w 254"/>
                <a:gd name="T33" fmla="*/ 196 h 262"/>
                <a:gd name="T34" fmla="*/ 155 w 254"/>
                <a:gd name="T35" fmla="*/ 191 h 262"/>
                <a:gd name="T36" fmla="*/ 163 w 254"/>
                <a:gd name="T37" fmla="*/ 181 h 262"/>
                <a:gd name="T38" fmla="*/ 171 w 254"/>
                <a:gd name="T39" fmla="*/ 169 h 262"/>
                <a:gd name="T40" fmla="*/ 175 w 254"/>
                <a:gd name="T41" fmla="*/ 152 h 262"/>
                <a:gd name="T42" fmla="*/ 177 w 254"/>
                <a:gd name="T43" fmla="*/ 131 h 262"/>
                <a:gd name="T44" fmla="*/ 175 w 254"/>
                <a:gd name="T45" fmla="*/ 110 h 262"/>
                <a:gd name="T46" fmla="*/ 171 w 254"/>
                <a:gd name="T47" fmla="*/ 93 h 262"/>
                <a:gd name="T48" fmla="*/ 163 w 254"/>
                <a:gd name="T49" fmla="*/ 80 h 262"/>
                <a:gd name="T50" fmla="*/ 155 w 254"/>
                <a:gd name="T51" fmla="*/ 71 h 262"/>
                <a:gd name="T52" fmla="*/ 146 w 254"/>
                <a:gd name="T53" fmla="*/ 66 h 262"/>
                <a:gd name="T54" fmla="*/ 136 w 254"/>
                <a:gd name="T55" fmla="*/ 64 h 262"/>
                <a:gd name="T56" fmla="*/ 127 w 254"/>
                <a:gd name="T57" fmla="*/ 63 h 262"/>
                <a:gd name="T58" fmla="*/ 127 w 254"/>
                <a:gd name="T59" fmla="*/ 0 h 262"/>
                <a:gd name="T60" fmla="*/ 158 w 254"/>
                <a:gd name="T61" fmla="*/ 3 h 262"/>
                <a:gd name="T62" fmla="*/ 186 w 254"/>
                <a:gd name="T63" fmla="*/ 13 h 262"/>
                <a:gd name="T64" fmla="*/ 208 w 254"/>
                <a:gd name="T65" fmla="*/ 28 h 262"/>
                <a:gd name="T66" fmla="*/ 228 w 254"/>
                <a:gd name="T67" fmla="*/ 48 h 262"/>
                <a:gd name="T68" fmla="*/ 242 w 254"/>
                <a:gd name="T69" fmla="*/ 71 h 262"/>
                <a:gd name="T70" fmla="*/ 250 w 254"/>
                <a:gd name="T71" fmla="*/ 100 h 262"/>
                <a:gd name="T72" fmla="*/ 254 w 254"/>
                <a:gd name="T73" fmla="*/ 131 h 262"/>
                <a:gd name="T74" fmla="*/ 250 w 254"/>
                <a:gd name="T75" fmla="*/ 162 h 262"/>
                <a:gd name="T76" fmla="*/ 242 w 254"/>
                <a:gd name="T77" fmla="*/ 191 h 262"/>
                <a:gd name="T78" fmla="*/ 228 w 254"/>
                <a:gd name="T79" fmla="*/ 215 h 262"/>
                <a:gd name="T80" fmla="*/ 208 w 254"/>
                <a:gd name="T81" fmla="*/ 235 h 262"/>
                <a:gd name="T82" fmla="*/ 186 w 254"/>
                <a:gd name="T83" fmla="*/ 250 h 262"/>
                <a:gd name="T84" fmla="*/ 158 w 254"/>
                <a:gd name="T85" fmla="*/ 260 h 262"/>
                <a:gd name="T86" fmla="*/ 127 w 254"/>
                <a:gd name="T87" fmla="*/ 262 h 262"/>
                <a:gd name="T88" fmla="*/ 96 w 254"/>
                <a:gd name="T89" fmla="*/ 260 h 262"/>
                <a:gd name="T90" fmla="*/ 69 w 254"/>
                <a:gd name="T91" fmla="*/ 250 h 262"/>
                <a:gd name="T92" fmla="*/ 45 w 254"/>
                <a:gd name="T93" fmla="*/ 235 h 262"/>
                <a:gd name="T94" fmla="*/ 27 w 254"/>
                <a:gd name="T95" fmla="*/ 215 h 262"/>
                <a:gd name="T96" fmla="*/ 12 w 254"/>
                <a:gd name="T97" fmla="*/ 191 h 262"/>
                <a:gd name="T98" fmla="*/ 3 w 254"/>
                <a:gd name="T99" fmla="*/ 162 h 262"/>
                <a:gd name="T100" fmla="*/ 0 w 254"/>
                <a:gd name="T101" fmla="*/ 131 h 262"/>
                <a:gd name="T102" fmla="*/ 3 w 254"/>
                <a:gd name="T103" fmla="*/ 100 h 262"/>
                <a:gd name="T104" fmla="*/ 12 w 254"/>
                <a:gd name="T105" fmla="*/ 71 h 262"/>
                <a:gd name="T106" fmla="*/ 27 w 254"/>
                <a:gd name="T107" fmla="*/ 48 h 262"/>
                <a:gd name="T108" fmla="*/ 45 w 254"/>
                <a:gd name="T109" fmla="*/ 28 h 262"/>
                <a:gd name="T110" fmla="*/ 69 w 254"/>
                <a:gd name="T111" fmla="*/ 13 h 262"/>
                <a:gd name="T112" fmla="*/ 96 w 254"/>
                <a:gd name="T113" fmla="*/ 3 h 262"/>
                <a:gd name="T114" fmla="*/ 127 w 254"/>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62">
                  <a:moveTo>
                    <a:pt x="127" y="63"/>
                  </a:moveTo>
                  <a:lnTo>
                    <a:pt x="119" y="64"/>
                  </a:lnTo>
                  <a:lnTo>
                    <a:pt x="109" y="66"/>
                  </a:lnTo>
                  <a:lnTo>
                    <a:pt x="99" y="71"/>
                  </a:lnTo>
                  <a:lnTo>
                    <a:pt x="91" y="80"/>
                  </a:lnTo>
                  <a:lnTo>
                    <a:pt x="84" y="93"/>
                  </a:lnTo>
                  <a:lnTo>
                    <a:pt x="79" y="110"/>
                  </a:lnTo>
                  <a:lnTo>
                    <a:pt x="78" y="131"/>
                  </a:lnTo>
                  <a:lnTo>
                    <a:pt x="79" y="152"/>
                  </a:lnTo>
                  <a:lnTo>
                    <a:pt x="84" y="169"/>
                  </a:lnTo>
                  <a:lnTo>
                    <a:pt x="91" y="181"/>
                  </a:lnTo>
                  <a:lnTo>
                    <a:pt x="99" y="191"/>
                  </a:lnTo>
                  <a:lnTo>
                    <a:pt x="109" y="196"/>
                  </a:lnTo>
                  <a:lnTo>
                    <a:pt x="119" y="199"/>
                  </a:lnTo>
                  <a:lnTo>
                    <a:pt x="127" y="200"/>
                  </a:lnTo>
                  <a:lnTo>
                    <a:pt x="136" y="199"/>
                  </a:lnTo>
                  <a:lnTo>
                    <a:pt x="146" y="196"/>
                  </a:lnTo>
                  <a:lnTo>
                    <a:pt x="155" y="191"/>
                  </a:lnTo>
                  <a:lnTo>
                    <a:pt x="163" y="181"/>
                  </a:lnTo>
                  <a:lnTo>
                    <a:pt x="171" y="169"/>
                  </a:lnTo>
                  <a:lnTo>
                    <a:pt x="175" y="152"/>
                  </a:lnTo>
                  <a:lnTo>
                    <a:pt x="177" y="131"/>
                  </a:lnTo>
                  <a:lnTo>
                    <a:pt x="175" y="110"/>
                  </a:lnTo>
                  <a:lnTo>
                    <a:pt x="171" y="93"/>
                  </a:lnTo>
                  <a:lnTo>
                    <a:pt x="163" y="80"/>
                  </a:lnTo>
                  <a:lnTo>
                    <a:pt x="155" y="71"/>
                  </a:lnTo>
                  <a:lnTo>
                    <a:pt x="146" y="66"/>
                  </a:lnTo>
                  <a:lnTo>
                    <a:pt x="136" y="64"/>
                  </a:lnTo>
                  <a:lnTo>
                    <a:pt x="127" y="63"/>
                  </a:lnTo>
                  <a:close/>
                  <a:moveTo>
                    <a:pt x="127" y="0"/>
                  </a:moveTo>
                  <a:lnTo>
                    <a:pt x="158" y="3"/>
                  </a:lnTo>
                  <a:lnTo>
                    <a:pt x="186" y="13"/>
                  </a:lnTo>
                  <a:lnTo>
                    <a:pt x="208" y="28"/>
                  </a:lnTo>
                  <a:lnTo>
                    <a:pt x="228" y="48"/>
                  </a:lnTo>
                  <a:lnTo>
                    <a:pt x="242" y="71"/>
                  </a:lnTo>
                  <a:lnTo>
                    <a:pt x="250" y="100"/>
                  </a:lnTo>
                  <a:lnTo>
                    <a:pt x="254" y="131"/>
                  </a:lnTo>
                  <a:lnTo>
                    <a:pt x="250" y="162"/>
                  </a:lnTo>
                  <a:lnTo>
                    <a:pt x="242" y="191"/>
                  </a:lnTo>
                  <a:lnTo>
                    <a:pt x="228" y="215"/>
                  </a:lnTo>
                  <a:lnTo>
                    <a:pt x="208" y="235"/>
                  </a:lnTo>
                  <a:lnTo>
                    <a:pt x="186" y="250"/>
                  </a:lnTo>
                  <a:lnTo>
                    <a:pt x="158" y="260"/>
                  </a:lnTo>
                  <a:lnTo>
                    <a:pt x="127" y="262"/>
                  </a:lnTo>
                  <a:lnTo>
                    <a:pt x="96" y="260"/>
                  </a:lnTo>
                  <a:lnTo>
                    <a:pt x="69" y="250"/>
                  </a:lnTo>
                  <a:lnTo>
                    <a:pt x="45" y="235"/>
                  </a:lnTo>
                  <a:lnTo>
                    <a:pt x="27" y="215"/>
                  </a:lnTo>
                  <a:lnTo>
                    <a:pt x="12" y="191"/>
                  </a:lnTo>
                  <a:lnTo>
                    <a:pt x="3" y="162"/>
                  </a:lnTo>
                  <a:lnTo>
                    <a:pt x="0" y="131"/>
                  </a:lnTo>
                  <a:lnTo>
                    <a:pt x="3" y="100"/>
                  </a:lnTo>
                  <a:lnTo>
                    <a:pt x="12" y="71"/>
                  </a:lnTo>
                  <a:lnTo>
                    <a:pt x="27" y="48"/>
                  </a:lnTo>
                  <a:lnTo>
                    <a:pt x="45" y="28"/>
                  </a:lnTo>
                  <a:lnTo>
                    <a:pt x="69" y="13"/>
                  </a:lnTo>
                  <a:lnTo>
                    <a:pt x="96" y="3"/>
                  </a:lnTo>
                  <a:lnTo>
                    <a:pt x="1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8489950" y="5645150"/>
              <a:ext cx="136525" cy="100013"/>
            </a:xfrm>
            <a:custGeom>
              <a:avLst/>
              <a:gdLst>
                <a:gd name="T0" fmla="*/ 0 w 342"/>
                <a:gd name="T1" fmla="*/ 0 h 249"/>
                <a:gd name="T2" fmla="*/ 76 w 342"/>
                <a:gd name="T3" fmla="*/ 0 h 249"/>
                <a:gd name="T4" fmla="*/ 106 w 342"/>
                <a:gd name="T5" fmla="*/ 154 h 249"/>
                <a:gd name="T6" fmla="*/ 107 w 342"/>
                <a:gd name="T7" fmla="*/ 154 h 249"/>
                <a:gd name="T8" fmla="*/ 137 w 342"/>
                <a:gd name="T9" fmla="*/ 0 h 249"/>
                <a:gd name="T10" fmla="*/ 205 w 342"/>
                <a:gd name="T11" fmla="*/ 0 h 249"/>
                <a:gd name="T12" fmla="*/ 234 w 342"/>
                <a:gd name="T13" fmla="*/ 155 h 249"/>
                <a:gd name="T14" fmla="*/ 235 w 342"/>
                <a:gd name="T15" fmla="*/ 155 h 249"/>
                <a:gd name="T16" fmla="*/ 266 w 342"/>
                <a:gd name="T17" fmla="*/ 0 h 249"/>
                <a:gd name="T18" fmla="*/ 342 w 342"/>
                <a:gd name="T19" fmla="*/ 0 h 249"/>
                <a:gd name="T20" fmla="*/ 272 w 342"/>
                <a:gd name="T21" fmla="*/ 249 h 249"/>
                <a:gd name="T22" fmla="*/ 196 w 342"/>
                <a:gd name="T23" fmla="*/ 249 h 249"/>
                <a:gd name="T24" fmla="*/ 170 w 342"/>
                <a:gd name="T25" fmla="*/ 97 h 249"/>
                <a:gd name="T26" fmla="*/ 169 w 342"/>
                <a:gd name="T27" fmla="*/ 97 h 249"/>
                <a:gd name="T28" fmla="*/ 143 w 342"/>
                <a:gd name="T29" fmla="*/ 249 h 249"/>
                <a:gd name="T30" fmla="*/ 67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6" y="154"/>
                  </a:lnTo>
                  <a:lnTo>
                    <a:pt x="107" y="154"/>
                  </a:lnTo>
                  <a:lnTo>
                    <a:pt x="137" y="0"/>
                  </a:lnTo>
                  <a:lnTo>
                    <a:pt x="205" y="0"/>
                  </a:lnTo>
                  <a:lnTo>
                    <a:pt x="234" y="155"/>
                  </a:lnTo>
                  <a:lnTo>
                    <a:pt x="235" y="155"/>
                  </a:lnTo>
                  <a:lnTo>
                    <a:pt x="266" y="0"/>
                  </a:lnTo>
                  <a:lnTo>
                    <a:pt x="342" y="0"/>
                  </a:lnTo>
                  <a:lnTo>
                    <a:pt x="272" y="249"/>
                  </a:lnTo>
                  <a:lnTo>
                    <a:pt x="196" y="249"/>
                  </a:lnTo>
                  <a:lnTo>
                    <a:pt x="170" y="97"/>
                  </a:lnTo>
                  <a:lnTo>
                    <a:pt x="169" y="97"/>
                  </a:lnTo>
                  <a:lnTo>
                    <a:pt x="143" y="249"/>
                  </a:lnTo>
                  <a:lnTo>
                    <a:pt x="67"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userDrawn="1"/>
          </p:nvSpPr>
          <p:spPr bwMode="auto">
            <a:xfrm>
              <a:off x="7543800" y="4959350"/>
              <a:ext cx="341313" cy="452438"/>
            </a:xfrm>
            <a:custGeom>
              <a:avLst/>
              <a:gdLst>
                <a:gd name="T0" fmla="*/ 486 w 859"/>
                <a:gd name="T1" fmla="*/ 4 h 1142"/>
                <a:gd name="T2" fmla="*/ 603 w 859"/>
                <a:gd name="T3" fmla="*/ 30 h 1142"/>
                <a:gd name="T4" fmla="*/ 700 w 859"/>
                <a:gd name="T5" fmla="*/ 83 h 1142"/>
                <a:gd name="T6" fmla="*/ 771 w 859"/>
                <a:gd name="T7" fmla="*/ 167 h 1142"/>
                <a:gd name="T8" fmla="*/ 809 w 859"/>
                <a:gd name="T9" fmla="*/ 292 h 1142"/>
                <a:gd name="T10" fmla="*/ 641 w 859"/>
                <a:gd name="T11" fmla="*/ 307 h 1142"/>
                <a:gd name="T12" fmla="*/ 599 w 859"/>
                <a:gd name="T13" fmla="*/ 226 h 1142"/>
                <a:gd name="T14" fmla="*/ 528 w 859"/>
                <a:gd name="T15" fmla="*/ 179 h 1142"/>
                <a:gd name="T16" fmla="*/ 442 w 859"/>
                <a:gd name="T17" fmla="*/ 160 h 1142"/>
                <a:gd name="T18" fmla="*/ 358 w 859"/>
                <a:gd name="T19" fmla="*/ 162 h 1142"/>
                <a:gd name="T20" fmla="*/ 279 w 859"/>
                <a:gd name="T21" fmla="*/ 181 h 1142"/>
                <a:gd name="T22" fmla="*/ 220 w 859"/>
                <a:gd name="T23" fmla="*/ 225 h 1142"/>
                <a:gd name="T24" fmla="*/ 197 w 859"/>
                <a:gd name="T25" fmla="*/ 298 h 1142"/>
                <a:gd name="T26" fmla="*/ 220 w 859"/>
                <a:gd name="T27" fmla="*/ 367 h 1142"/>
                <a:gd name="T28" fmla="*/ 278 w 859"/>
                <a:gd name="T29" fmla="*/ 414 h 1142"/>
                <a:gd name="T30" fmla="*/ 363 w 859"/>
                <a:gd name="T31" fmla="*/ 446 h 1142"/>
                <a:gd name="T32" fmla="*/ 461 w 859"/>
                <a:gd name="T33" fmla="*/ 471 h 1142"/>
                <a:gd name="T34" fmla="*/ 564 w 859"/>
                <a:gd name="T35" fmla="*/ 496 h 1142"/>
                <a:gd name="T36" fmla="*/ 666 w 859"/>
                <a:gd name="T37" fmla="*/ 530 h 1142"/>
                <a:gd name="T38" fmla="*/ 756 w 859"/>
                <a:gd name="T39" fmla="*/ 578 h 1142"/>
                <a:gd name="T40" fmla="*/ 823 w 859"/>
                <a:gd name="T41" fmla="*/ 651 h 1142"/>
                <a:gd name="T42" fmla="*/ 856 w 859"/>
                <a:gd name="T43" fmla="*/ 754 h 1142"/>
                <a:gd name="T44" fmla="*/ 849 w 859"/>
                <a:gd name="T45" fmla="*/ 887 h 1142"/>
                <a:gd name="T46" fmla="*/ 801 w 859"/>
                <a:gd name="T47" fmla="*/ 992 h 1142"/>
                <a:gd name="T48" fmla="*/ 721 w 859"/>
                <a:gd name="T49" fmla="*/ 1067 h 1142"/>
                <a:gd name="T50" fmla="*/ 619 w 859"/>
                <a:gd name="T51" fmla="*/ 1114 h 1142"/>
                <a:gd name="T52" fmla="*/ 506 w 859"/>
                <a:gd name="T53" fmla="*/ 1138 h 1142"/>
                <a:gd name="T54" fmla="*/ 384 w 859"/>
                <a:gd name="T55" fmla="*/ 1140 h 1142"/>
                <a:gd name="T56" fmla="*/ 257 w 859"/>
                <a:gd name="T57" fmla="*/ 1119 h 1142"/>
                <a:gd name="T58" fmla="*/ 149 w 859"/>
                <a:gd name="T59" fmla="*/ 1069 h 1142"/>
                <a:gd name="T60" fmla="*/ 64 w 859"/>
                <a:gd name="T61" fmla="*/ 988 h 1142"/>
                <a:gd name="T62" fmla="*/ 13 w 859"/>
                <a:gd name="T63" fmla="*/ 871 h 1142"/>
                <a:gd name="T64" fmla="*/ 166 w 859"/>
                <a:gd name="T65" fmla="*/ 773 h 1142"/>
                <a:gd name="T66" fmla="*/ 191 w 859"/>
                <a:gd name="T67" fmla="*/ 872 h 1142"/>
                <a:gd name="T68" fmla="*/ 253 w 859"/>
                <a:gd name="T69" fmla="*/ 939 h 1142"/>
                <a:gd name="T70" fmla="*/ 339 w 859"/>
                <a:gd name="T71" fmla="*/ 973 h 1142"/>
                <a:gd name="T72" fmla="*/ 439 w 859"/>
                <a:gd name="T73" fmla="*/ 983 h 1142"/>
                <a:gd name="T74" fmla="*/ 513 w 859"/>
                <a:gd name="T75" fmla="*/ 978 h 1142"/>
                <a:gd name="T76" fmla="*/ 588 w 859"/>
                <a:gd name="T77" fmla="*/ 958 h 1142"/>
                <a:gd name="T78" fmla="*/ 648 w 859"/>
                <a:gd name="T79" fmla="*/ 919 h 1142"/>
                <a:gd name="T80" fmla="*/ 680 w 859"/>
                <a:gd name="T81" fmla="*/ 850 h 1142"/>
                <a:gd name="T82" fmla="*/ 671 w 859"/>
                <a:gd name="T83" fmla="*/ 764 h 1142"/>
                <a:gd name="T84" fmla="*/ 619 w 859"/>
                <a:gd name="T85" fmla="*/ 704 h 1142"/>
                <a:gd name="T86" fmla="*/ 534 w 859"/>
                <a:gd name="T87" fmla="*/ 664 h 1142"/>
                <a:gd name="T88" fmla="*/ 427 w 859"/>
                <a:gd name="T89" fmla="*/ 636 h 1142"/>
                <a:gd name="T90" fmla="*/ 317 w 859"/>
                <a:gd name="T91" fmla="*/ 610 h 1142"/>
                <a:gd name="T92" fmla="*/ 215 w 859"/>
                <a:gd name="T93" fmla="*/ 576 h 1142"/>
                <a:gd name="T94" fmla="*/ 125 w 859"/>
                <a:gd name="T95" fmla="*/ 527 h 1142"/>
                <a:gd name="T96" fmla="*/ 58 w 859"/>
                <a:gd name="T97" fmla="*/ 456 h 1142"/>
                <a:gd name="T98" fmla="*/ 23 w 859"/>
                <a:gd name="T99" fmla="*/ 353 h 1142"/>
                <a:gd name="T100" fmla="*/ 31 w 859"/>
                <a:gd name="T101" fmla="*/ 230 h 1142"/>
                <a:gd name="T102" fmla="*/ 80 w 859"/>
                <a:gd name="T103" fmla="*/ 132 h 1142"/>
                <a:gd name="T104" fmla="*/ 159 w 859"/>
                <a:gd name="T105" fmla="*/ 64 h 1142"/>
                <a:gd name="T106" fmla="*/ 257 w 859"/>
                <a:gd name="T107" fmla="*/ 20 h 1142"/>
                <a:gd name="T108" fmla="*/ 364 w 859"/>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9" h="1142">
                  <a:moveTo>
                    <a:pt x="399" y="0"/>
                  </a:moveTo>
                  <a:lnTo>
                    <a:pt x="442" y="2"/>
                  </a:lnTo>
                  <a:lnTo>
                    <a:pt x="486" y="4"/>
                  </a:lnTo>
                  <a:lnTo>
                    <a:pt x="527" y="10"/>
                  </a:lnTo>
                  <a:lnTo>
                    <a:pt x="565" y="19"/>
                  </a:lnTo>
                  <a:lnTo>
                    <a:pt x="603" y="30"/>
                  </a:lnTo>
                  <a:lnTo>
                    <a:pt x="638" y="44"/>
                  </a:lnTo>
                  <a:lnTo>
                    <a:pt x="670" y="61"/>
                  </a:lnTo>
                  <a:lnTo>
                    <a:pt x="700" y="83"/>
                  </a:lnTo>
                  <a:lnTo>
                    <a:pt x="726" y="108"/>
                  </a:lnTo>
                  <a:lnTo>
                    <a:pt x="750" y="135"/>
                  </a:lnTo>
                  <a:lnTo>
                    <a:pt x="771" y="167"/>
                  </a:lnTo>
                  <a:lnTo>
                    <a:pt x="787" y="205"/>
                  </a:lnTo>
                  <a:lnTo>
                    <a:pt x="801" y="246"/>
                  </a:lnTo>
                  <a:lnTo>
                    <a:pt x="809" y="292"/>
                  </a:lnTo>
                  <a:lnTo>
                    <a:pt x="814" y="342"/>
                  </a:lnTo>
                  <a:lnTo>
                    <a:pt x="648" y="342"/>
                  </a:lnTo>
                  <a:lnTo>
                    <a:pt x="641" y="307"/>
                  </a:lnTo>
                  <a:lnTo>
                    <a:pt x="631" y="276"/>
                  </a:lnTo>
                  <a:lnTo>
                    <a:pt x="618" y="248"/>
                  </a:lnTo>
                  <a:lnTo>
                    <a:pt x="599" y="226"/>
                  </a:lnTo>
                  <a:lnTo>
                    <a:pt x="578" y="206"/>
                  </a:lnTo>
                  <a:lnTo>
                    <a:pt x="554" y="191"/>
                  </a:lnTo>
                  <a:lnTo>
                    <a:pt x="528" y="179"/>
                  </a:lnTo>
                  <a:lnTo>
                    <a:pt x="501" y="170"/>
                  </a:lnTo>
                  <a:lnTo>
                    <a:pt x="472" y="164"/>
                  </a:lnTo>
                  <a:lnTo>
                    <a:pt x="442" y="160"/>
                  </a:lnTo>
                  <a:lnTo>
                    <a:pt x="412" y="159"/>
                  </a:lnTo>
                  <a:lnTo>
                    <a:pt x="385" y="160"/>
                  </a:lnTo>
                  <a:lnTo>
                    <a:pt x="358" y="162"/>
                  </a:lnTo>
                  <a:lnTo>
                    <a:pt x="330" y="166"/>
                  </a:lnTo>
                  <a:lnTo>
                    <a:pt x="304" y="172"/>
                  </a:lnTo>
                  <a:lnTo>
                    <a:pt x="279" y="181"/>
                  </a:lnTo>
                  <a:lnTo>
                    <a:pt x="257" y="193"/>
                  </a:lnTo>
                  <a:lnTo>
                    <a:pt x="237" y="207"/>
                  </a:lnTo>
                  <a:lnTo>
                    <a:pt x="220" y="225"/>
                  </a:lnTo>
                  <a:lnTo>
                    <a:pt x="207" y="246"/>
                  </a:lnTo>
                  <a:lnTo>
                    <a:pt x="200" y="269"/>
                  </a:lnTo>
                  <a:lnTo>
                    <a:pt x="197" y="298"/>
                  </a:lnTo>
                  <a:lnTo>
                    <a:pt x="200" y="324"/>
                  </a:lnTo>
                  <a:lnTo>
                    <a:pt x="207" y="347"/>
                  </a:lnTo>
                  <a:lnTo>
                    <a:pt x="220" y="367"/>
                  </a:lnTo>
                  <a:lnTo>
                    <a:pt x="236" y="384"/>
                  </a:lnTo>
                  <a:lnTo>
                    <a:pt x="256" y="400"/>
                  </a:lnTo>
                  <a:lnTo>
                    <a:pt x="278" y="414"/>
                  </a:lnTo>
                  <a:lnTo>
                    <a:pt x="304" y="426"/>
                  </a:lnTo>
                  <a:lnTo>
                    <a:pt x="333" y="436"/>
                  </a:lnTo>
                  <a:lnTo>
                    <a:pt x="363" y="446"/>
                  </a:lnTo>
                  <a:lnTo>
                    <a:pt x="395" y="455"/>
                  </a:lnTo>
                  <a:lnTo>
                    <a:pt x="427" y="464"/>
                  </a:lnTo>
                  <a:lnTo>
                    <a:pt x="461" y="471"/>
                  </a:lnTo>
                  <a:lnTo>
                    <a:pt x="495" y="479"/>
                  </a:lnTo>
                  <a:lnTo>
                    <a:pt x="528" y="488"/>
                  </a:lnTo>
                  <a:lnTo>
                    <a:pt x="564" y="496"/>
                  </a:lnTo>
                  <a:lnTo>
                    <a:pt x="599" y="506"/>
                  </a:lnTo>
                  <a:lnTo>
                    <a:pt x="634" y="517"/>
                  </a:lnTo>
                  <a:lnTo>
                    <a:pt x="666" y="530"/>
                  </a:lnTo>
                  <a:lnTo>
                    <a:pt x="699" y="544"/>
                  </a:lnTo>
                  <a:lnTo>
                    <a:pt x="728" y="560"/>
                  </a:lnTo>
                  <a:lnTo>
                    <a:pt x="756" y="578"/>
                  </a:lnTo>
                  <a:lnTo>
                    <a:pt x="781" y="600"/>
                  </a:lnTo>
                  <a:lnTo>
                    <a:pt x="803" y="623"/>
                  </a:lnTo>
                  <a:lnTo>
                    <a:pt x="823" y="651"/>
                  </a:lnTo>
                  <a:lnTo>
                    <a:pt x="838" y="682"/>
                  </a:lnTo>
                  <a:lnTo>
                    <a:pt x="849" y="717"/>
                  </a:lnTo>
                  <a:lnTo>
                    <a:pt x="856" y="754"/>
                  </a:lnTo>
                  <a:lnTo>
                    <a:pt x="859" y="798"/>
                  </a:lnTo>
                  <a:lnTo>
                    <a:pt x="856" y="844"/>
                  </a:lnTo>
                  <a:lnTo>
                    <a:pt x="849" y="887"/>
                  </a:lnTo>
                  <a:lnTo>
                    <a:pt x="837" y="926"/>
                  </a:lnTo>
                  <a:lnTo>
                    <a:pt x="820" y="961"/>
                  </a:lnTo>
                  <a:lnTo>
                    <a:pt x="801" y="992"/>
                  </a:lnTo>
                  <a:lnTo>
                    <a:pt x="777" y="1021"/>
                  </a:lnTo>
                  <a:lnTo>
                    <a:pt x="751" y="1046"/>
                  </a:lnTo>
                  <a:lnTo>
                    <a:pt x="721" y="1067"/>
                  </a:lnTo>
                  <a:lnTo>
                    <a:pt x="689" y="1086"/>
                  </a:lnTo>
                  <a:lnTo>
                    <a:pt x="655" y="1100"/>
                  </a:lnTo>
                  <a:lnTo>
                    <a:pt x="619" y="1114"/>
                  </a:lnTo>
                  <a:lnTo>
                    <a:pt x="583" y="1124"/>
                  </a:lnTo>
                  <a:lnTo>
                    <a:pt x="544" y="1132"/>
                  </a:lnTo>
                  <a:lnTo>
                    <a:pt x="506" y="1138"/>
                  </a:lnTo>
                  <a:lnTo>
                    <a:pt x="467" y="1140"/>
                  </a:lnTo>
                  <a:lnTo>
                    <a:pt x="429" y="1142"/>
                  </a:lnTo>
                  <a:lnTo>
                    <a:pt x="384" y="1140"/>
                  </a:lnTo>
                  <a:lnTo>
                    <a:pt x="339" y="1137"/>
                  </a:lnTo>
                  <a:lnTo>
                    <a:pt x="297" y="1129"/>
                  </a:lnTo>
                  <a:lnTo>
                    <a:pt x="257" y="1119"/>
                  </a:lnTo>
                  <a:lnTo>
                    <a:pt x="218" y="1105"/>
                  </a:lnTo>
                  <a:lnTo>
                    <a:pt x="182" y="1089"/>
                  </a:lnTo>
                  <a:lnTo>
                    <a:pt x="149" y="1069"/>
                  </a:lnTo>
                  <a:lnTo>
                    <a:pt x="118" y="1046"/>
                  </a:lnTo>
                  <a:lnTo>
                    <a:pt x="89" y="1020"/>
                  </a:lnTo>
                  <a:lnTo>
                    <a:pt x="64" y="988"/>
                  </a:lnTo>
                  <a:lnTo>
                    <a:pt x="43" y="953"/>
                  </a:lnTo>
                  <a:lnTo>
                    <a:pt x="26" y="915"/>
                  </a:lnTo>
                  <a:lnTo>
                    <a:pt x="13" y="871"/>
                  </a:lnTo>
                  <a:lnTo>
                    <a:pt x="3" y="824"/>
                  </a:lnTo>
                  <a:lnTo>
                    <a:pt x="0" y="773"/>
                  </a:lnTo>
                  <a:lnTo>
                    <a:pt x="166" y="773"/>
                  </a:lnTo>
                  <a:lnTo>
                    <a:pt x="170" y="810"/>
                  </a:lnTo>
                  <a:lnTo>
                    <a:pt x="179" y="844"/>
                  </a:lnTo>
                  <a:lnTo>
                    <a:pt x="191" y="872"/>
                  </a:lnTo>
                  <a:lnTo>
                    <a:pt x="209" y="899"/>
                  </a:lnTo>
                  <a:lnTo>
                    <a:pt x="230" y="920"/>
                  </a:lnTo>
                  <a:lnTo>
                    <a:pt x="253" y="939"/>
                  </a:lnTo>
                  <a:lnTo>
                    <a:pt x="279" y="952"/>
                  </a:lnTo>
                  <a:lnTo>
                    <a:pt x="308" y="965"/>
                  </a:lnTo>
                  <a:lnTo>
                    <a:pt x="339" y="973"/>
                  </a:lnTo>
                  <a:lnTo>
                    <a:pt x="370" y="978"/>
                  </a:lnTo>
                  <a:lnTo>
                    <a:pt x="404" y="982"/>
                  </a:lnTo>
                  <a:lnTo>
                    <a:pt x="439" y="983"/>
                  </a:lnTo>
                  <a:lnTo>
                    <a:pt x="462" y="983"/>
                  </a:lnTo>
                  <a:lnTo>
                    <a:pt x="488" y="981"/>
                  </a:lnTo>
                  <a:lnTo>
                    <a:pt x="513" y="978"/>
                  </a:lnTo>
                  <a:lnTo>
                    <a:pt x="539" y="973"/>
                  </a:lnTo>
                  <a:lnTo>
                    <a:pt x="564" y="967"/>
                  </a:lnTo>
                  <a:lnTo>
                    <a:pt x="588" y="958"/>
                  </a:lnTo>
                  <a:lnTo>
                    <a:pt x="610" y="947"/>
                  </a:lnTo>
                  <a:lnTo>
                    <a:pt x="630" y="935"/>
                  </a:lnTo>
                  <a:lnTo>
                    <a:pt x="648" y="919"/>
                  </a:lnTo>
                  <a:lnTo>
                    <a:pt x="662" y="899"/>
                  </a:lnTo>
                  <a:lnTo>
                    <a:pt x="674" y="876"/>
                  </a:lnTo>
                  <a:lnTo>
                    <a:pt x="680" y="850"/>
                  </a:lnTo>
                  <a:lnTo>
                    <a:pt x="682" y="821"/>
                  </a:lnTo>
                  <a:lnTo>
                    <a:pt x="680" y="790"/>
                  </a:lnTo>
                  <a:lnTo>
                    <a:pt x="671" y="764"/>
                  </a:lnTo>
                  <a:lnTo>
                    <a:pt x="659" y="742"/>
                  </a:lnTo>
                  <a:lnTo>
                    <a:pt x="641" y="722"/>
                  </a:lnTo>
                  <a:lnTo>
                    <a:pt x="619" y="704"/>
                  </a:lnTo>
                  <a:lnTo>
                    <a:pt x="594" y="689"/>
                  </a:lnTo>
                  <a:lnTo>
                    <a:pt x="565" y="676"/>
                  </a:lnTo>
                  <a:lnTo>
                    <a:pt x="534" y="664"/>
                  </a:lnTo>
                  <a:lnTo>
                    <a:pt x="501" y="654"/>
                  </a:lnTo>
                  <a:lnTo>
                    <a:pt x="465" y="644"/>
                  </a:lnTo>
                  <a:lnTo>
                    <a:pt x="427" y="636"/>
                  </a:lnTo>
                  <a:lnTo>
                    <a:pt x="390" y="627"/>
                  </a:lnTo>
                  <a:lnTo>
                    <a:pt x="352" y="618"/>
                  </a:lnTo>
                  <a:lnTo>
                    <a:pt x="317" y="610"/>
                  </a:lnTo>
                  <a:lnTo>
                    <a:pt x="282" y="600"/>
                  </a:lnTo>
                  <a:lnTo>
                    <a:pt x="247" y="588"/>
                  </a:lnTo>
                  <a:lnTo>
                    <a:pt x="215" y="576"/>
                  </a:lnTo>
                  <a:lnTo>
                    <a:pt x="182" y="562"/>
                  </a:lnTo>
                  <a:lnTo>
                    <a:pt x="153" y="546"/>
                  </a:lnTo>
                  <a:lnTo>
                    <a:pt x="125" y="527"/>
                  </a:lnTo>
                  <a:lnTo>
                    <a:pt x="99" y="506"/>
                  </a:lnTo>
                  <a:lnTo>
                    <a:pt x="77" y="483"/>
                  </a:lnTo>
                  <a:lnTo>
                    <a:pt x="58" y="456"/>
                  </a:lnTo>
                  <a:lnTo>
                    <a:pt x="42" y="425"/>
                  </a:lnTo>
                  <a:lnTo>
                    <a:pt x="31" y="392"/>
                  </a:lnTo>
                  <a:lnTo>
                    <a:pt x="23" y="353"/>
                  </a:lnTo>
                  <a:lnTo>
                    <a:pt x="21" y="311"/>
                  </a:lnTo>
                  <a:lnTo>
                    <a:pt x="23" y="268"/>
                  </a:lnTo>
                  <a:lnTo>
                    <a:pt x="31" y="230"/>
                  </a:lnTo>
                  <a:lnTo>
                    <a:pt x="43" y="193"/>
                  </a:lnTo>
                  <a:lnTo>
                    <a:pt x="59" y="161"/>
                  </a:lnTo>
                  <a:lnTo>
                    <a:pt x="80" y="132"/>
                  </a:lnTo>
                  <a:lnTo>
                    <a:pt x="103" y="106"/>
                  </a:lnTo>
                  <a:lnTo>
                    <a:pt x="130" y="84"/>
                  </a:lnTo>
                  <a:lnTo>
                    <a:pt x="159" y="64"/>
                  </a:lnTo>
                  <a:lnTo>
                    <a:pt x="190" y="46"/>
                  </a:lnTo>
                  <a:lnTo>
                    <a:pt x="222" y="32"/>
                  </a:lnTo>
                  <a:lnTo>
                    <a:pt x="257" y="20"/>
                  </a:lnTo>
                  <a:lnTo>
                    <a:pt x="292" y="12"/>
                  </a:lnTo>
                  <a:lnTo>
                    <a:pt x="328" y="5"/>
                  </a:lnTo>
                  <a:lnTo>
                    <a:pt x="364"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noEditPoints="1"/>
            </p:cNvSpPr>
            <p:nvPr userDrawn="1"/>
          </p:nvSpPr>
          <p:spPr bwMode="auto">
            <a:xfrm>
              <a:off x="7897813" y="4959350"/>
              <a:ext cx="377825" cy="452438"/>
            </a:xfrm>
            <a:custGeom>
              <a:avLst/>
              <a:gdLst>
                <a:gd name="T0" fmla="*/ 631 w 951"/>
                <a:gd name="T1" fmla="*/ 580 h 1142"/>
                <a:gd name="T2" fmla="*/ 531 w 951"/>
                <a:gd name="T3" fmla="*/ 605 h 1142"/>
                <a:gd name="T4" fmla="*/ 418 w 951"/>
                <a:gd name="T5" fmla="*/ 621 h 1142"/>
                <a:gd name="T6" fmla="*/ 322 w 951"/>
                <a:gd name="T7" fmla="*/ 641 h 1142"/>
                <a:gd name="T8" fmla="*/ 248 w 951"/>
                <a:gd name="T9" fmla="*/ 676 h 1142"/>
                <a:gd name="T10" fmla="*/ 197 w 951"/>
                <a:gd name="T11" fmla="*/ 733 h 1142"/>
                <a:gd name="T12" fmla="*/ 177 w 951"/>
                <a:gd name="T13" fmla="*/ 823 h 1142"/>
                <a:gd name="T14" fmla="*/ 195 w 951"/>
                <a:gd name="T15" fmla="*/ 904 h 1142"/>
                <a:gd name="T16" fmla="*/ 246 w 951"/>
                <a:gd name="T17" fmla="*/ 953 h 1142"/>
                <a:gd name="T18" fmla="*/ 318 w 951"/>
                <a:gd name="T19" fmla="*/ 978 h 1142"/>
                <a:gd name="T20" fmla="*/ 420 w 951"/>
                <a:gd name="T21" fmla="*/ 981 h 1142"/>
                <a:gd name="T22" fmla="*/ 540 w 951"/>
                <a:gd name="T23" fmla="*/ 947 h 1142"/>
                <a:gd name="T24" fmla="*/ 621 w 951"/>
                <a:gd name="T25" fmla="*/ 885 h 1142"/>
                <a:gd name="T26" fmla="*/ 667 w 951"/>
                <a:gd name="T27" fmla="*/ 810 h 1142"/>
                <a:gd name="T28" fmla="*/ 682 w 951"/>
                <a:gd name="T29" fmla="*/ 737 h 1142"/>
                <a:gd name="T30" fmla="*/ 502 w 951"/>
                <a:gd name="T31" fmla="*/ 0 h 1142"/>
                <a:gd name="T32" fmla="*/ 604 w 951"/>
                <a:gd name="T33" fmla="*/ 12 h 1142"/>
                <a:gd name="T34" fmla="*/ 699 w 951"/>
                <a:gd name="T35" fmla="*/ 40 h 1142"/>
                <a:gd name="T36" fmla="*/ 776 w 951"/>
                <a:gd name="T37" fmla="*/ 93 h 1142"/>
                <a:gd name="T38" fmla="*/ 828 w 951"/>
                <a:gd name="T39" fmla="*/ 177 h 1142"/>
                <a:gd name="T40" fmla="*/ 848 w 951"/>
                <a:gd name="T41" fmla="*/ 299 h 1142"/>
                <a:gd name="T42" fmla="*/ 849 w 951"/>
                <a:gd name="T43" fmla="*/ 916 h 1142"/>
                <a:gd name="T44" fmla="*/ 861 w 951"/>
                <a:gd name="T45" fmla="*/ 967 h 1142"/>
                <a:gd name="T46" fmla="*/ 900 w 951"/>
                <a:gd name="T47" fmla="*/ 983 h 1142"/>
                <a:gd name="T48" fmla="*/ 951 w 951"/>
                <a:gd name="T49" fmla="*/ 972 h 1142"/>
                <a:gd name="T50" fmla="*/ 900 w 951"/>
                <a:gd name="T51" fmla="*/ 1134 h 1142"/>
                <a:gd name="T52" fmla="*/ 805 w 951"/>
                <a:gd name="T53" fmla="*/ 1139 h 1142"/>
                <a:gd name="T54" fmla="*/ 739 w 951"/>
                <a:gd name="T55" fmla="*/ 1110 h 1142"/>
                <a:gd name="T56" fmla="*/ 699 w 951"/>
                <a:gd name="T57" fmla="*/ 1042 h 1142"/>
                <a:gd name="T58" fmla="*/ 655 w 951"/>
                <a:gd name="T59" fmla="*/ 1013 h 1142"/>
                <a:gd name="T60" fmla="*/ 531 w 951"/>
                <a:gd name="T61" fmla="*/ 1100 h 1142"/>
                <a:gd name="T62" fmla="*/ 387 w 951"/>
                <a:gd name="T63" fmla="*/ 1139 h 1142"/>
                <a:gd name="T64" fmla="*/ 253 w 951"/>
                <a:gd name="T65" fmla="*/ 1135 h 1142"/>
                <a:gd name="T66" fmla="*/ 144 w 951"/>
                <a:gd name="T67" fmla="*/ 1100 h 1142"/>
                <a:gd name="T68" fmla="*/ 61 w 951"/>
                <a:gd name="T69" fmla="*/ 1032 h 1142"/>
                <a:gd name="T70" fmla="*/ 11 w 951"/>
                <a:gd name="T71" fmla="*/ 927 h 1142"/>
                <a:gd name="T72" fmla="*/ 3 w 951"/>
                <a:gd name="T73" fmla="*/ 789 h 1142"/>
                <a:gd name="T74" fmla="*/ 34 w 951"/>
                <a:gd name="T75" fmla="*/ 676 h 1142"/>
                <a:gd name="T76" fmla="*/ 95 w 951"/>
                <a:gd name="T77" fmla="*/ 598 h 1142"/>
                <a:gd name="T78" fmla="*/ 178 w 951"/>
                <a:gd name="T79" fmla="*/ 549 h 1142"/>
                <a:gd name="T80" fmla="*/ 275 w 951"/>
                <a:gd name="T81" fmla="*/ 516 h 1142"/>
                <a:gd name="T82" fmla="*/ 382 w 951"/>
                <a:gd name="T83" fmla="*/ 493 h 1142"/>
                <a:gd name="T84" fmla="*/ 491 w 951"/>
                <a:gd name="T85" fmla="*/ 475 h 1142"/>
                <a:gd name="T86" fmla="*/ 582 w 951"/>
                <a:gd name="T87" fmla="*/ 456 h 1142"/>
                <a:gd name="T88" fmla="*/ 648 w 951"/>
                <a:gd name="T89" fmla="*/ 424 h 1142"/>
                <a:gd name="T90" fmla="*/ 682 w 951"/>
                <a:gd name="T91" fmla="*/ 367 h 1142"/>
                <a:gd name="T92" fmla="*/ 675 w 951"/>
                <a:gd name="T93" fmla="*/ 277 h 1142"/>
                <a:gd name="T94" fmla="*/ 638 w 951"/>
                <a:gd name="T95" fmla="*/ 212 h 1142"/>
                <a:gd name="T96" fmla="*/ 580 w 951"/>
                <a:gd name="T97" fmla="*/ 176 h 1142"/>
                <a:gd name="T98" fmla="*/ 507 w 951"/>
                <a:gd name="T99" fmla="*/ 161 h 1142"/>
                <a:gd name="T100" fmla="*/ 424 w 951"/>
                <a:gd name="T101" fmla="*/ 160 h 1142"/>
                <a:gd name="T102" fmla="*/ 332 w 951"/>
                <a:gd name="T103" fmla="*/ 176 h 1142"/>
                <a:gd name="T104" fmla="*/ 261 w 951"/>
                <a:gd name="T105" fmla="*/ 220 h 1142"/>
                <a:gd name="T106" fmla="*/ 218 w 951"/>
                <a:gd name="T107" fmla="*/ 294 h 1142"/>
                <a:gd name="T108" fmla="*/ 40 w 951"/>
                <a:gd name="T109" fmla="*/ 365 h 1142"/>
                <a:gd name="T110" fmla="*/ 66 w 951"/>
                <a:gd name="T111" fmla="*/ 223 h 1142"/>
                <a:gd name="T112" fmla="*/ 129 w 951"/>
                <a:gd name="T113" fmla="*/ 120 h 1142"/>
                <a:gd name="T114" fmla="*/ 223 w 951"/>
                <a:gd name="T115" fmla="*/ 51 h 1142"/>
                <a:gd name="T116" fmla="*/ 338 w 951"/>
                <a:gd name="T117" fmla="*/ 13 h 1142"/>
                <a:gd name="T118" fmla="*/ 469 w 951"/>
                <a:gd name="T11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1" h="1142">
                  <a:moveTo>
                    <a:pt x="682" y="554"/>
                  </a:moveTo>
                  <a:lnTo>
                    <a:pt x="658" y="569"/>
                  </a:lnTo>
                  <a:lnTo>
                    <a:pt x="631" y="580"/>
                  </a:lnTo>
                  <a:lnTo>
                    <a:pt x="599" y="590"/>
                  </a:lnTo>
                  <a:lnTo>
                    <a:pt x="566" y="597"/>
                  </a:lnTo>
                  <a:lnTo>
                    <a:pt x="531" y="605"/>
                  </a:lnTo>
                  <a:lnTo>
                    <a:pt x="494" y="610"/>
                  </a:lnTo>
                  <a:lnTo>
                    <a:pt x="455" y="615"/>
                  </a:lnTo>
                  <a:lnTo>
                    <a:pt x="418" y="621"/>
                  </a:lnTo>
                  <a:lnTo>
                    <a:pt x="381" y="627"/>
                  </a:lnTo>
                  <a:lnTo>
                    <a:pt x="351" y="633"/>
                  </a:lnTo>
                  <a:lnTo>
                    <a:pt x="322" y="641"/>
                  </a:lnTo>
                  <a:lnTo>
                    <a:pt x="296" y="651"/>
                  </a:lnTo>
                  <a:lnTo>
                    <a:pt x="271" y="662"/>
                  </a:lnTo>
                  <a:lnTo>
                    <a:pt x="248" y="676"/>
                  </a:lnTo>
                  <a:lnTo>
                    <a:pt x="228" y="692"/>
                  </a:lnTo>
                  <a:lnTo>
                    <a:pt x="210" y="711"/>
                  </a:lnTo>
                  <a:lnTo>
                    <a:pt x="197" y="733"/>
                  </a:lnTo>
                  <a:lnTo>
                    <a:pt x="185" y="759"/>
                  </a:lnTo>
                  <a:lnTo>
                    <a:pt x="179" y="789"/>
                  </a:lnTo>
                  <a:lnTo>
                    <a:pt x="177" y="823"/>
                  </a:lnTo>
                  <a:lnTo>
                    <a:pt x="179" y="854"/>
                  </a:lnTo>
                  <a:lnTo>
                    <a:pt x="185" y="880"/>
                  </a:lnTo>
                  <a:lnTo>
                    <a:pt x="195" y="904"/>
                  </a:lnTo>
                  <a:lnTo>
                    <a:pt x="210" y="924"/>
                  </a:lnTo>
                  <a:lnTo>
                    <a:pt x="226" y="940"/>
                  </a:lnTo>
                  <a:lnTo>
                    <a:pt x="246" y="953"/>
                  </a:lnTo>
                  <a:lnTo>
                    <a:pt x="269" y="965"/>
                  </a:lnTo>
                  <a:lnTo>
                    <a:pt x="292" y="973"/>
                  </a:lnTo>
                  <a:lnTo>
                    <a:pt x="318" y="978"/>
                  </a:lnTo>
                  <a:lnTo>
                    <a:pt x="345" y="982"/>
                  </a:lnTo>
                  <a:lnTo>
                    <a:pt x="372" y="983"/>
                  </a:lnTo>
                  <a:lnTo>
                    <a:pt x="420" y="981"/>
                  </a:lnTo>
                  <a:lnTo>
                    <a:pt x="464" y="973"/>
                  </a:lnTo>
                  <a:lnTo>
                    <a:pt x="504" y="962"/>
                  </a:lnTo>
                  <a:lnTo>
                    <a:pt x="540" y="947"/>
                  </a:lnTo>
                  <a:lnTo>
                    <a:pt x="570" y="929"/>
                  </a:lnTo>
                  <a:lnTo>
                    <a:pt x="597" y="909"/>
                  </a:lnTo>
                  <a:lnTo>
                    <a:pt x="621" y="885"/>
                  </a:lnTo>
                  <a:lnTo>
                    <a:pt x="639" y="861"/>
                  </a:lnTo>
                  <a:lnTo>
                    <a:pt x="655" y="836"/>
                  </a:lnTo>
                  <a:lnTo>
                    <a:pt x="667" y="810"/>
                  </a:lnTo>
                  <a:lnTo>
                    <a:pt x="675" y="785"/>
                  </a:lnTo>
                  <a:lnTo>
                    <a:pt x="680" y="760"/>
                  </a:lnTo>
                  <a:lnTo>
                    <a:pt x="682" y="737"/>
                  </a:lnTo>
                  <a:lnTo>
                    <a:pt x="682" y="554"/>
                  </a:lnTo>
                  <a:close/>
                  <a:moveTo>
                    <a:pt x="469" y="0"/>
                  </a:moveTo>
                  <a:lnTo>
                    <a:pt x="502" y="0"/>
                  </a:lnTo>
                  <a:lnTo>
                    <a:pt x="537" y="3"/>
                  </a:lnTo>
                  <a:lnTo>
                    <a:pt x="571" y="7"/>
                  </a:lnTo>
                  <a:lnTo>
                    <a:pt x="604" y="12"/>
                  </a:lnTo>
                  <a:lnTo>
                    <a:pt x="637" y="18"/>
                  </a:lnTo>
                  <a:lnTo>
                    <a:pt x="669" y="28"/>
                  </a:lnTo>
                  <a:lnTo>
                    <a:pt x="699" y="40"/>
                  </a:lnTo>
                  <a:lnTo>
                    <a:pt x="726" y="54"/>
                  </a:lnTo>
                  <a:lnTo>
                    <a:pt x="752" y="73"/>
                  </a:lnTo>
                  <a:lnTo>
                    <a:pt x="776" y="93"/>
                  </a:lnTo>
                  <a:lnTo>
                    <a:pt x="797" y="117"/>
                  </a:lnTo>
                  <a:lnTo>
                    <a:pt x="815" y="145"/>
                  </a:lnTo>
                  <a:lnTo>
                    <a:pt x="828" y="177"/>
                  </a:lnTo>
                  <a:lnTo>
                    <a:pt x="840" y="213"/>
                  </a:lnTo>
                  <a:lnTo>
                    <a:pt x="846" y="255"/>
                  </a:lnTo>
                  <a:lnTo>
                    <a:pt x="848" y="299"/>
                  </a:lnTo>
                  <a:lnTo>
                    <a:pt x="848" y="861"/>
                  </a:lnTo>
                  <a:lnTo>
                    <a:pt x="848" y="890"/>
                  </a:lnTo>
                  <a:lnTo>
                    <a:pt x="849" y="916"/>
                  </a:lnTo>
                  <a:lnTo>
                    <a:pt x="851" y="937"/>
                  </a:lnTo>
                  <a:lnTo>
                    <a:pt x="854" y="953"/>
                  </a:lnTo>
                  <a:lnTo>
                    <a:pt x="861" y="967"/>
                  </a:lnTo>
                  <a:lnTo>
                    <a:pt x="871" y="976"/>
                  </a:lnTo>
                  <a:lnTo>
                    <a:pt x="883" y="981"/>
                  </a:lnTo>
                  <a:lnTo>
                    <a:pt x="900" y="983"/>
                  </a:lnTo>
                  <a:lnTo>
                    <a:pt x="915" y="982"/>
                  </a:lnTo>
                  <a:lnTo>
                    <a:pt x="933" y="980"/>
                  </a:lnTo>
                  <a:lnTo>
                    <a:pt x="951" y="972"/>
                  </a:lnTo>
                  <a:lnTo>
                    <a:pt x="951" y="1112"/>
                  </a:lnTo>
                  <a:lnTo>
                    <a:pt x="928" y="1124"/>
                  </a:lnTo>
                  <a:lnTo>
                    <a:pt x="900" y="1134"/>
                  </a:lnTo>
                  <a:lnTo>
                    <a:pt x="869" y="1139"/>
                  </a:lnTo>
                  <a:lnTo>
                    <a:pt x="832" y="1142"/>
                  </a:lnTo>
                  <a:lnTo>
                    <a:pt x="805" y="1139"/>
                  </a:lnTo>
                  <a:lnTo>
                    <a:pt x="780" y="1134"/>
                  </a:lnTo>
                  <a:lnTo>
                    <a:pt x="757" y="1124"/>
                  </a:lnTo>
                  <a:lnTo>
                    <a:pt x="739" y="1110"/>
                  </a:lnTo>
                  <a:lnTo>
                    <a:pt x="721" y="1092"/>
                  </a:lnTo>
                  <a:lnTo>
                    <a:pt x="709" y="1069"/>
                  </a:lnTo>
                  <a:lnTo>
                    <a:pt x="699" y="1042"/>
                  </a:lnTo>
                  <a:lnTo>
                    <a:pt x="694" y="1010"/>
                  </a:lnTo>
                  <a:lnTo>
                    <a:pt x="692" y="972"/>
                  </a:lnTo>
                  <a:lnTo>
                    <a:pt x="655" y="1013"/>
                  </a:lnTo>
                  <a:lnTo>
                    <a:pt x="617" y="1048"/>
                  </a:lnTo>
                  <a:lnTo>
                    <a:pt x="576" y="1077"/>
                  </a:lnTo>
                  <a:lnTo>
                    <a:pt x="531" y="1100"/>
                  </a:lnTo>
                  <a:lnTo>
                    <a:pt x="485" y="1119"/>
                  </a:lnTo>
                  <a:lnTo>
                    <a:pt x="438" y="1132"/>
                  </a:lnTo>
                  <a:lnTo>
                    <a:pt x="387" y="1139"/>
                  </a:lnTo>
                  <a:lnTo>
                    <a:pt x="336" y="1142"/>
                  </a:lnTo>
                  <a:lnTo>
                    <a:pt x="294" y="1140"/>
                  </a:lnTo>
                  <a:lnTo>
                    <a:pt x="253" y="1135"/>
                  </a:lnTo>
                  <a:lnTo>
                    <a:pt x="214" y="1127"/>
                  </a:lnTo>
                  <a:lnTo>
                    <a:pt x="178" y="1115"/>
                  </a:lnTo>
                  <a:lnTo>
                    <a:pt x="144" y="1100"/>
                  </a:lnTo>
                  <a:lnTo>
                    <a:pt x="113" y="1081"/>
                  </a:lnTo>
                  <a:lnTo>
                    <a:pt x="85" y="1058"/>
                  </a:lnTo>
                  <a:lnTo>
                    <a:pt x="61" y="1032"/>
                  </a:lnTo>
                  <a:lnTo>
                    <a:pt x="40" y="1001"/>
                  </a:lnTo>
                  <a:lnTo>
                    <a:pt x="22" y="966"/>
                  </a:lnTo>
                  <a:lnTo>
                    <a:pt x="11" y="927"/>
                  </a:lnTo>
                  <a:lnTo>
                    <a:pt x="3" y="884"/>
                  </a:lnTo>
                  <a:lnTo>
                    <a:pt x="0" y="835"/>
                  </a:lnTo>
                  <a:lnTo>
                    <a:pt x="3" y="789"/>
                  </a:lnTo>
                  <a:lnTo>
                    <a:pt x="9" y="747"/>
                  </a:lnTo>
                  <a:lnTo>
                    <a:pt x="20" y="709"/>
                  </a:lnTo>
                  <a:lnTo>
                    <a:pt x="34" y="676"/>
                  </a:lnTo>
                  <a:lnTo>
                    <a:pt x="51" y="647"/>
                  </a:lnTo>
                  <a:lnTo>
                    <a:pt x="71" y="621"/>
                  </a:lnTo>
                  <a:lnTo>
                    <a:pt x="95" y="598"/>
                  </a:lnTo>
                  <a:lnTo>
                    <a:pt x="121" y="580"/>
                  </a:lnTo>
                  <a:lnTo>
                    <a:pt x="148" y="562"/>
                  </a:lnTo>
                  <a:lnTo>
                    <a:pt x="178" y="549"/>
                  </a:lnTo>
                  <a:lnTo>
                    <a:pt x="209" y="536"/>
                  </a:lnTo>
                  <a:lnTo>
                    <a:pt x="241" y="525"/>
                  </a:lnTo>
                  <a:lnTo>
                    <a:pt x="275" y="516"/>
                  </a:lnTo>
                  <a:lnTo>
                    <a:pt x="308" y="507"/>
                  </a:lnTo>
                  <a:lnTo>
                    <a:pt x="343" y="500"/>
                  </a:lnTo>
                  <a:lnTo>
                    <a:pt x="382" y="493"/>
                  </a:lnTo>
                  <a:lnTo>
                    <a:pt x="420" y="486"/>
                  </a:lnTo>
                  <a:lnTo>
                    <a:pt x="456" y="481"/>
                  </a:lnTo>
                  <a:lnTo>
                    <a:pt x="491" y="475"/>
                  </a:lnTo>
                  <a:lnTo>
                    <a:pt x="524" y="470"/>
                  </a:lnTo>
                  <a:lnTo>
                    <a:pt x="555" y="464"/>
                  </a:lnTo>
                  <a:lnTo>
                    <a:pt x="582" y="456"/>
                  </a:lnTo>
                  <a:lnTo>
                    <a:pt x="607" y="448"/>
                  </a:lnTo>
                  <a:lnTo>
                    <a:pt x="629" y="438"/>
                  </a:lnTo>
                  <a:lnTo>
                    <a:pt x="648" y="424"/>
                  </a:lnTo>
                  <a:lnTo>
                    <a:pt x="663" y="408"/>
                  </a:lnTo>
                  <a:lnTo>
                    <a:pt x="674" y="389"/>
                  </a:lnTo>
                  <a:lnTo>
                    <a:pt x="682" y="367"/>
                  </a:lnTo>
                  <a:lnTo>
                    <a:pt x="684" y="341"/>
                  </a:lnTo>
                  <a:lnTo>
                    <a:pt x="682" y="307"/>
                  </a:lnTo>
                  <a:lnTo>
                    <a:pt x="675" y="277"/>
                  </a:lnTo>
                  <a:lnTo>
                    <a:pt x="667" y="252"/>
                  </a:lnTo>
                  <a:lnTo>
                    <a:pt x="654" y="230"/>
                  </a:lnTo>
                  <a:lnTo>
                    <a:pt x="638" y="212"/>
                  </a:lnTo>
                  <a:lnTo>
                    <a:pt x="621" y="197"/>
                  </a:lnTo>
                  <a:lnTo>
                    <a:pt x="601" y="185"/>
                  </a:lnTo>
                  <a:lnTo>
                    <a:pt x="580" y="176"/>
                  </a:lnTo>
                  <a:lnTo>
                    <a:pt x="556" y="169"/>
                  </a:lnTo>
                  <a:lnTo>
                    <a:pt x="532" y="164"/>
                  </a:lnTo>
                  <a:lnTo>
                    <a:pt x="507" y="161"/>
                  </a:lnTo>
                  <a:lnTo>
                    <a:pt x="483" y="159"/>
                  </a:lnTo>
                  <a:lnTo>
                    <a:pt x="459" y="159"/>
                  </a:lnTo>
                  <a:lnTo>
                    <a:pt x="424" y="160"/>
                  </a:lnTo>
                  <a:lnTo>
                    <a:pt x="392" y="162"/>
                  </a:lnTo>
                  <a:lnTo>
                    <a:pt x="361" y="169"/>
                  </a:lnTo>
                  <a:lnTo>
                    <a:pt x="332" y="176"/>
                  </a:lnTo>
                  <a:lnTo>
                    <a:pt x="306" y="187"/>
                  </a:lnTo>
                  <a:lnTo>
                    <a:pt x="282" y="202"/>
                  </a:lnTo>
                  <a:lnTo>
                    <a:pt x="261" y="220"/>
                  </a:lnTo>
                  <a:lnTo>
                    <a:pt x="244" y="241"/>
                  </a:lnTo>
                  <a:lnTo>
                    <a:pt x="229" y="266"/>
                  </a:lnTo>
                  <a:lnTo>
                    <a:pt x="218" y="294"/>
                  </a:lnTo>
                  <a:lnTo>
                    <a:pt x="210" y="328"/>
                  </a:lnTo>
                  <a:lnTo>
                    <a:pt x="206" y="365"/>
                  </a:lnTo>
                  <a:lnTo>
                    <a:pt x="40" y="365"/>
                  </a:lnTo>
                  <a:lnTo>
                    <a:pt x="44" y="313"/>
                  </a:lnTo>
                  <a:lnTo>
                    <a:pt x="52" y="267"/>
                  </a:lnTo>
                  <a:lnTo>
                    <a:pt x="66" y="223"/>
                  </a:lnTo>
                  <a:lnTo>
                    <a:pt x="83" y="185"/>
                  </a:lnTo>
                  <a:lnTo>
                    <a:pt x="105" y="151"/>
                  </a:lnTo>
                  <a:lnTo>
                    <a:pt x="129" y="120"/>
                  </a:lnTo>
                  <a:lnTo>
                    <a:pt x="158" y="94"/>
                  </a:lnTo>
                  <a:lnTo>
                    <a:pt x="189" y="70"/>
                  </a:lnTo>
                  <a:lnTo>
                    <a:pt x="223" y="51"/>
                  </a:lnTo>
                  <a:lnTo>
                    <a:pt x="259" y="35"/>
                  </a:lnTo>
                  <a:lnTo>
                    <a:pt x="297" y="22"/>
                  </a:lnTo>
                  <a:lnTo>
                    <a:pt x="338" y="13"/>
                  </a:lnTo>
                  <a:lnTo>
                    <a:pt x="381" y="5"/>
                  </a:lnTo>
                  <a:lnTo>
                    <a:pt x="424" y="2"/>
                  </a:lnTo>
                  <a:lnTo>
                    <a:pt x="4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userDrawn="1"/>
          </p:nvSpPr>
          <p:spPr bwMode="auto">
            <a:xfrm>
              <a:off x="8270875" y="4959350"/>
              <a:ext cx="341313" cy="452438"/>
            </a:xfrm>
            <a:custGeom>
              <a:avLst/>
              <a:gdLst>
                <a:gd name="T0" fmla="*/ 487 w 860"/>
                <a:gd name="T1" fmla="*/ 4 h 1142"/>
                <a:gd name="T2" fmla="*/ 603 w 860"/>
                <a:gd name="T3" fmla="*/ 30 h 1142"/>
                <a:gd name="T4" fmla="*/ 700 w 860"/>
                <a:gd name="T5" fmla="*/ 83 h 1142"/>
                <a:gd name="T6" fmla="*/ 771 w 860"/>
                <a:gd name="T7" fmla="*/ 167 h 1142"/>
                <a:gd name="T8" fmla="*/ 810 w 860"/>
                <a:gd name="T9" fmla="*/ 292 h 1142"/>
                <a:gd name="T10" fmla="*/ 642 w 860"/>
                <a:gd name="T11" fmla="*/ 307 h 1142"/>
                <a:gd name="T12" fmla="*/ 600 w 860"/>
                <a:gd name="T13" fmla="*/ 226 h 1142"/>
                <a:gd name="T14" fmla="*/ 529 w 860"/>
                <a:gd name="T15" fmla="*/ 179 h 1142"/>
                <a:gd name="T16" fmla="*/ 443 w 860"/>
                <a:gd name="T17" fmla="*/ 160 h 1142"/>
                <a:gd name="T18" fmla="*/ 358 w 860"/>
                <a:gd name="T19" fmla="*/ 162 h 1142"/>
                <a:gd name="T20" fmla="*/ 280 w 860"/>
                <a:gd name="T21" fmla="*/ 181 h 1142"/>
                <a:gd name="T22" fmla="*/ 220 w 860"/>
                <a:gd name="T23" fmla="*/ 225 h 1142"/>
                <a:gd name="T24" fmla="*/ 198 w 860"/>
                <a:gd name="T25" fmla="*/ 298 h 1142"/>
                <a:gd name="T26" fmla="*/ 220 w 860"/>
                <a:gd name="T27" fmla="*/ 367 h 1142"/>
                <a:gd name="T28" fmla="*/ 279 w 860"/>
                <a:gd name="T29" fmla="*/ 414 h 1142"/>
                <a:gd name="T30" fmla="*/ 363 w 860"/>
                <a:gd name="T31" fmla="*/ 446 h 1142"/>
                <a:gd name="T32" fmla="*/ 462 w 860"/>
                <a:gd name="T33" fmla="*/ 471 h 1142"/>
                <a:gd name="T34" fmla="*/ 564 w 860"/>
                <a:gd name="T35" fmla="*/ 496 h 1142"/>
                <a:gd name="T36" fmla="*/ 667 w 860"/>
                <a:gd name="T37" fmla="*/ 530 h 1142"/>
                <a:gd name="T38" fmla="*/ 756 w 860"/>
                <a:gd name="T39" fmla="*/ 578 h 1142"/>
                <a:gd name="T40" fmla="*/ 824 w 860"/>
                <a:gd name="T41" fmla="*/ 651 h 1142"/>
                <a:gd name="T42" fmla="*/ 857 w 860"/>
                <a:gd name="T43" fmla="*/ 754 h 1142"/>
                <a:gd name="T44" fmla="*/ 850 w 860"/>
                <a:gd name="T45" fmla="*/ 887 h 1142"/>
                <a:gd name="T46" fmla="*/ 801 w 860"/>
                <a:gd name="T47" fmla="*/ 992 h 1142"/>
                <a:gd name="T48" fmla="*/ 722 w 860"/>
                <a:gd name="T49" fmla="*/ 1067 h 1142"/>
                <a:gd name="T50" fmla="*/ 620 w 860"/>
                <a:gd name="T51" fmla="*/ 1114 h 1142"/>
                <a:gd name="T52" fmla="*/ 506 w 860"/>
                <a:gd name="T53" fmla="*/ 1138 h 1142"/>
                <a:gd name="T54" fmla="*/ 383 w 860"/>
                <a:gd name="T55" fmla="*/ 1140 h 1142"/>
                <a:gd name="T56" fmla="*/ 258 w 860"/>
                <a:gd name="T57" fmla="*/ 1119 h 1142"/>
                <a:gd name="T58" fmla="*/ 148 w 860"/>
                <a:gd name="T59" fmla="*/ 1069 h 1142"/>
                <a:gd name="T60" fmla="*/ 65 w 860"/>
                <a:gd name="T61" fmla="*/ 988 h 1142"/>
                <a:gd name="T62" fmla="*/ 13 w 860"/>
                <a:gd name="T63" fmla="*/ 871 h 1142"/>
                <a:gd name="T64" fmla="*/ 167 w 860"/>
                <a:gd name="T65" fmla="*/ 773 h 1142"/>
                <a:gd name="T66" fmla="*/ 192 w 860"/>
                <a:gd name="T67" fmla="*/ 872 h 1142"/>
                <a:gd name="T68" fmla="*/ 253 w 860"/>
                <a:gd name="T69" fmla="*/ 939 h 1142"/>
                <a:gd name="T70" fmla="*/ 339 w 860"/>
                <a:gd name="T71" fmla="*/ 973 h 1142"/>
                <a:gd name="T72" fmla="*/ 438 w 860"/>
                <a:gd name="T73" fmla="*/ 983 h 1142"/>
                <a:gd name="T74" fmla="*/ 514 w 860"/>
                <a:gd name="T75" fmla="*/ 978 h 1142"/>
                <a:gd name="T76" fmla="*/ 588 w 860"/>
                <a:gd name="T77" fmla="*/ 958 h 1142"/>
                <a:gd name="T78" fmla="*/ 648 w 860"/>
                <a:gd name="T79" fmla="*/ 919 h 1142"/>
                <a:gd name="T80" fmla="*/ 681 w 860"/>
                <a:gd name="T81" fmla="*/ 850 h 1142"/>
                <a:gd name="T82" fmla="*/ 672 w 860"/>
                <a:gd name="T83" fmla="*/ 764 h 1142"/>
                <a:gd name="T84" fmla="*/ 620 w 860"/>
                <a:gd name="T85" fmla="*/ 704 h 1142"/>
                <a:gd name="T86" fmla="*/ 534 w 860"/>
                <a:gd name="T87" fmla="*/ 664 h 1142"/>
                <a:gd name="T88" fmla="*/ 428 w 860"/>
                <a:gd name="T89" fmla="*/ 636 h 1142"/>
                <a:gd name="T90" fmla="*/ 317 w 860"/>
                <a:gd name="T91" fmla="*/ 610 h 1142"/>
                <a:gd name="T92" fmla="*/ 215 w 860"/>
                <a:gd name="T93" fmla="*/ 576 h 1142"/>
                <a:gd name="T94" fmla="*/ 126 w 860"/>
                <a:gd name="T95" fmla="*/ 527 h 1142"/>
                <a:gd name="T96" fmla="*/ 59 w 860"/>
                <a:gd name="T97" fmla="*/ 456 h 1142"/>
                <a:gd name="T98" fmla="*/ 24 w 860"/>
                <a:gd name="T99" fmla="*/ 353 h 1142"/>
                <a:gd name="T100" fmla="*/ 31 w 860"/>
                <a:gd name="T101" fmla="*/ 230 h 1142"/>
                <a:gd name="T102" fmla="*/ 80 w 860"/>
                <a:gd name="T103" fmla="*/ 132 h 1142"/>
                <a:gd name="T104" fmla="*/ 159 w 860"/>
                <a:gd name="T105" fmla="*/ 64 h 1142"/>
                <a:gd name="T106" fmla="*/ 258 w 860"/>
                <a:gd name="T107" fmla="*/ 20 h 1142"/>
                <a:gd name="T108" fmla="*/ 363 w 860"/>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1142">
                  <a:moveTo>
                    <a:pt x="399" y="0"/>
                  </a:moveTo>
                  <a:lnTo>
                    <a:pt x="443" y="2"/>
                  </a:lnTo>
                  <a:lnTo>
                    <a:pt x="487" y="4"/>
                  </a:lnTo>
                  <a:lnTo>
                    <a:pt x="528" y="10"/>
                  </a:lnTo>
                  <a:lnTo>
                    <a:pt x="566" y="19"/>
                  </a:lnTo>
                  <a:lnTo>
                    <a:pt x="603" y="30"/>
                  </a:lnTo>
                  <a:lnTo>
                    <a:pt x="638" y="44"/>
                  </a:lnTo>
                  <a:lnTo>
                    <a:pt x="671" y="61"/>
                  </a:lnTo>
                  <a:lnTo>
                    <a:pt x="700" y="83"/>
                  </a:lnTo>
                  <a:lnTo>
                    <a:pt x="727" y="108"/>
                  </a:lnTo>
                  <a:lnTo>
                    <a:pt x="750" y="135"/>
                  </a:lnTo>
                  <a:lnTo>
                    <a:pt x="771" y="167"/>
                  </a:lnTo>
                  <a:lnTo>
                    <a:pt x="787" y="205"/>
                  </a:lnTo>
                  <a:lnTo>
                    <a:pt x="800" y="246"/>
                  </a:lnTo>
                  <a:lnTo>
                    <a:pt x="810" y="292"/>
                  </a:lnTo>
                  <a:lnTo>
                    <a:pt x="815" y="342"/>
                  </a:lnTo>
                  <a:lnTo>
                    <a:pt x="648" y="342"/>
                  </a:lnTo>
                  <a:lnTo>
                    <a:pt x="642" y="307"/>
                  </a:lnTo>
                  <a:lnTo>
                    <a:pt x="632" y="276"/>
                  </a:lnTo>
                  <a:lnTo>
                    <a:pt x="618" y="248"/>
                  </a:lnTo>
                  <a:lnTo>
                    <a:pt x="600" y="226"/>
                  </a:lnTo>
                  <a:lnTo>
                    <a:pt x="579" y="206"/>
                  </a:lnTo>
                  <a:lnTo>
                    <a:pt x="555" y="191"/>
                  </a:lnTo>
                  <a:lnTo>
                    <a:pt x="529" y="179"/>
                  </a:lnTo>
                  <a:lnTo>
                    <a:pt x="501" y="170"/>
                  </a:lnTo>
                  <a:lnTo>
                    <a:pt x="473" y="164"/>
                  </a:lnTo>
                  <a:lnTo>
                    <a:pt x="443" y="160"/>
                  </a:lnTo>
                  <a:lnTo>
                    <a:pt x="413" y="159"/>
                  </a:lnTo>
                  <a:lnTo>
                    <a:pt x="386" y="160"/>
                  </a:lnTo>
                  <a:lnTo>
                    <a:pt x="358" y="162"/>
                  </a:lnTo>
                  <a:lnTo>
                    <a:pt x="331" y="166"/>
                  </a:lnTo>
                  <a:lnTo>
                    <a:pt x="304" y="172"/>
                  </a:lnTo>
                  <a:lnTo>
                    <a:pt x="280" y="181"/>
                  </a:lnTo>
                  <a:lnTo>
                    <a:pt x="256" y="193"/>
                  </a:lnTo>
                  <a:lnTo>
                    <a:pt x="238" y="207"/>
                  </a:lnTo>
                  <a:lnTo>
                    <a:pt x="220" y="225"/>
                  </a:lnTo>
                  <a:lnTo>
                    <a:pt x="208" y="246"/>
                  </a:lnTo>
                  <a:lnTo>
                    <a:pt x="200" y="269"/>
                  </a:lnTo>
                  <a:lnTo>
                    <a:pt x="198" y="298"/>
                  </a:lnTo>
                  <a:lnTo>
                    <a:pt x="200" y="324"/>
                  </a:lnTo>
                  <a:lnTo>
                    <a:pt x="208" y="347"/>
                  </a:lnTo>
                  <a:lnTo>
                    <a:pt x="220" y="367"/>
                  </a:lnTo>
                  <a:lnTo>
                    <a:pt x="237" y="384"/>
                  </a:lnTo>
                  <a:lnTo>
                    <a:pt x="256" y="400"/>
                  </a:lnTo>
                  <a:lnTo>
                    <a:pt x="279" y="414"/>
                  </a:lnTo>
                  <a:lnTo>
                    <a:pt x="305" y="426"/>
                  </a:lnTo>
                  <a:lnTo>
                    <a:pt x="334" y="436"/>
                  </a:lnTo>
                  <a:lnTo>
                    <a:pt x="363" y="446"/>
                  </a:lnTo>
                  <a:lnTo>
                    <a:pt x="396" y="455"/>
                  </a:lnTo>
                  <a:lnTo>
                    <a:pt x="428" y="464"/>
                  </a:lnTo>
                  <a:lnTo>
                    <a:pt x="462" y="471"/>
                  </a:lnTo>
                  <a:lnTo>
                    <a:pt x="495" y="479"/>
                  </a:lnTo>
                  <a:lnTo>
                    <a:pt x="529" y="488"/>
                  </a:lnTo>
                  <a:lnTo>
                    <a:pt x="564" y="496"/>
                  </a:lnTo>
                  <a:lnTo>
                    <a:pt x="600" y="506"/>
                  </a:lnTo>
                  <a:lnTo>
                    <a:pt x="633" y="517"/>
                  </a:lnTo>
                  <a:lnTo>
                    <a:pt x="667" y="530"/>
                  </a:lnTo>
                  <a:lnTo>
                    <a:pt x="699" y="544"/>
                  </a:lnTo>
                  <a:lnTo>
                    <a:pt x="729" y="560"/>
                  </a:lnTo>
                  <a:lnTo>
                    <a:pt x="756" y="578"/>
                  </a:lnTo>
                  <a:lnTo>
                    <a:pt x="781" y="600"/>
                  </a:lnTo>
                  <a:lnTo>
                    <a:pt x="804" y="623"/>
                  </a:lnTo>
                  <a:lnTo>
                    <a:pt x="824" y="651"/>
                  </a:lnTo>
                  <a:lnTo>
                    <a:pt x="838" y="682"/>
                  </a:lnTo>
                  <a:lnTo>
                    <a:pt x="850" y="717"/>
                  </a:lnTo>
                  <a:lnTo>
                    <a:pt x="857" y="754"/>
                  </a:lnTo>
                  <a:lnTo>
                    <a:pt x="860" y="798"/>
                  </a:lnTo>
                  <a:lnTo>
                    <a:pt x="857" y="844"/>
                  </a:lnTo>
                  <a:lnTo>
                    <a:pt x="850" y="887"/>
                  </a:lnTo>
                  <a:lnTo>
                    <a:pt x="837" y="926"/>
                  </a:lnTo>
                  <a:lnTo>
                    <a:pt x="821" y="961"/>
                  </a:lnTo>
                  <a:lnTo>
                    <a:pt x="801" y="992"/>
                  </a:lnTo>
                  <a:lnTo>
                    <a:pt x="778" y="1021"/>
                  </a:lnTo>
                  <a:lnTo>
                    <a:pt x="750" y="1046"/>
                  </a:lnTo>
                  <a:lnTo>
                    <a:pt x="722" y="1067"/>
                  </a:lnTo>
                  <a:lnTo>
                    <a:pt x="689" y="1086"/>
                  </a:lnTo>
                  <a:lnTo>
                    <a:pt x="656" y="1100"/>
                  </a:lnTo>
                  <a:lnTo>
                    <a:pt x="620" y="1114"/>
                  </a:lnTo>
                  <a:lnTo>
                    <a:pt x="582" y="1124"/>
                  </a:lnTo>
                  <a:lnTo>
                    <a:pt x="545" y="1132"/>
                  </a:lnTo>
                  <a:lnTo>
                    <a:pt x="506" y="1138"/>
                  </a:lnTo>
                  <a:lnTo>
                    <a:pt x="468" y="1140"/>
                  </a:lnTo>
                  <a:lnTo>
                    <a:pt x="429" y="1142"/>
                  </a:lnTo>
                  <a:lnTo>
                    <a:pt x="383" y="1140"/>
                  </a:lnTo>
                  <a:lnTo>
                    <a:pt x="340" y="1137"/>
                  </a:lnTo>
                  <a:lnTo>
                    <a:pt x="297" y="1129"/>
                  </a:lnTo>
                  <a:lnTo>
                    <a:pt x="258" y="1119"/>
                  </a:lnTo>
                  <a:lnTo>
                    <a:pt x="219" y="1105"/>
                  </a:lnTo>
                  <a:lnTo>
                    <a:pt x="183" y="1089"/>
                  </a:lnTo>
                  <a:lnTo>
                    <a:pt x="148" y="1069"/>
                  </a:lnTo>
                  <a:lnTo>
                    <a:pt x="117" y="1046"/>
                  </a:lnTo>
                  <a:lnTo>
                    <a:pt x="90" y="1020"/>
                  </a:lnTo>
                  <a:lnTo>
                    <a:pt x="65" y="988"/>
                  </a:lnTo>
                  <a:lnTo>
                    <a:pt x="44" y="953"/>
                  </a:lnTo>
                  <a:lnTo>
                    <a:pt x="26" y="915"/>
                  </a:lnTo>
                  <a:lnTo>
                    <a:pt x="13" y="871"/>
                  </a:lnTo>
                  <a:lnTo>
                    <a:pt x="4" y="824"/>
                  </a:lnTo>
                  <a:lnTo>
                    <a:pt x="0" y="773"/>
                  </a:lnTo>
                  <a:lnTo>
                    <a:pt x="167" y="773"/>
                  </a:lnTo>
                  <a:lnTo>
                    <a:pt x="171" y="810"/>
                  </a:lnTo>
                  <a:lnTo>
                    <a:pt x="179" y="844"/>
                  </a:lnTo>
                  <a:lnTo>
                    <a:pt x="192" y="872"/>
                  </a:lnTo>
                  <a:lnTo>
                    <a:pt x="209" y="899"/>
                  </a:lnTo>
                  <a:lnTo>
                    <a:pt x="229" y="920"/>
                  </a:lnTo>
                  <a:lnTo>
                    <a:pt x="253" y="939"/>
                  </a:lnTo>
                  <a:lnTo>
                    <a:pt x="280" y="952"/>
                  </a:lnTo>
                  <a:lnTo>
                    <a:pt x="309" y="965"/>
                  </a:lnTo>
                  <a:lnTo>
                    <a:pt x="339" y="973"/>
                  </a:lnTo>
                  <a:lnTo>
                    <a:pt x="371" y="978"/>
                  </a:lnTo>
                  <a:lnTo>
                    <a:pt x="404" y="982"/>
                  </a:lnTo>
                  <a:lnTo>
                    <a:pt x="438" y="983"/>
                  </a:lnTo>
                  <a:lnTo>
                    <a:pt x="463" y="983"/>
                  </a:lnTo>
                  <a:lnTo>
                    <a:pt x="489" y="981"/>
                  </a:lnTo>
                  <a:lnTo>
                    <a:pt x="514" y="978"/>
                  </a:lnTo>
                  <a:lnTo>
                    <a:pt x="540" y="973"/>
                  </a:lnTo>
                  <a:lnTo>
                    <a:pt x="565" y="967"/>
                  </a:lnTo>
                  <a:lnTo>
                    <a:pt x="588" y="958"/>
                  </a:lnTo>
                  <a:lnTo>
                    <a:pt x="611" y="947"/>
                  </a:lnTo>
                  <a:lnTo>
                    <a:pt x="631" y="935"/>
                  </a:lnTo>
                  <a:lnTo>
                    <a:pt x="648" y="919"/>
                  </a:lnTo>
                  <a:lnTo>
                    <a:pt x="663" y="899"/>
                  </a:lnTo>
                  <a:lnTo>
                    <a:pt x="674" y="876"/>
                  </a:lnTo>
                  <a:lnTo>
                    <a:pt x="681" y="850"/>
                  </a:lnTo>
                  <a:lnTo>
                    <a:pt x="683" y="821"/>
                  </a:lnTo>
                  <a:lnTo>
                    <a:pt x="681" y="790"/>
                  </a:lnTo>
                  <a:lnTo>
                    <a:pt x="672" y="764"/>
                  </a:lnTo>
                  <a:lnTo>
                    <a:pt x="659" y="742"/>
                  </a:lnTo>
                  <a:lnTo>
                    <a:pt x="641" y="722"/>
                  </a:lnTo>
                  <a:lnTo>
                    <a:pt x="620" y="704"/>
                  </a:lnTo>
                  <a:lnTo>
                    <a:pt x="595" y="689"/>
                  </a:lnTo>
                  <a:lnTo>
                    <a:pt x="566" y="676"/>
                  </a:lnTo>
                  <a:lnTo>
                    <a:pt x="534" y="664"/>
                  </a:lnTo>
                  <a:lnTo>
                    <a:pt x="500" y="654"/>
                  </a:lnTo>
                  <a:lnTo>
                    <a:pt x="465" y="644"/>
                  </a:lnTo>
                  <a:lnTo>
                    <a:pt x="428" y="636"/>
                  </a:lnTo>
                  <a:lnTo>
                    <a:pt x="391" y="627"/>
                  </a:lnTo>
                  <a:lnTo>
                    <a:pt x="352" y="618"/>
                  </a:lnTo>
                  <a:lnTo>
                    <a:pt x="317" y="610"/>
                  </a:lnTo>
                  <a:lnTo>
                    <a:pt x="283" y="600"/>
                  </a:lnTo>
                  <a:lnTo>
                    <a:pt x="248" y="588"/>
                  </a:lnTo>
                  <a:lnTo>
                    <a:pt x="215" y="576"/>
                  </a:lnTo>
                  <a:lnTo>
                    <a:pt x="183" y="562"/>
                  </a:lnTo>
                  <a:lnTo>
                    <a:pt x="153" y="546"/>
                  </a:lnTo>
                  <a:lnTo>
                    <a:pt x="126" y="527"/>
                  </a:lnTo>
                  <a:lnTo>
                    <a:pt x="100" y="506"/>
                  </a:lnTo>
                  <a:lnTo>
                    <a:pt x="77" y="483"/>
                  </a:lnTo>
                  <a:lnTo>
                    <a:pt x="59" y="456"/>
                  </a:lnTo>
                  <a:lnTo>
                    <a:pt x="43" y="425"/>
                  </a:lnTo>
                  <a:lnTo>
                    <a:pt x="31" y="392"/>
                  </a:lnTo>
                  <a:lnTo>
                    <a:pt x="24" y="353"/>
                  </a:lnTo>
                  <a:lnTo>
                    <a:pt x="21" y="311"/>
                  </a:lnTo>
                  <a:lnTo>
                    <a:pt x="24" y="268"/>
                  </a:lnTo>
                  <a:lnTo>
                    <a:pt x="31" y="230"/>
                  </a:lnTo>
                  <a:lnTo>
                    <a:pt x="44" y="193"/>
                  </a:lnTo>
                  <a:lnTo>
                    <a:pt x="60" y="161"/>
                  </a:lnTo>
                  <a:lnTo>
                    <a:pt x="80" y="132"/>
                  </a:lnTo>
                  <a:lnTo>
                    <a:pt x="103" y="106"/>
                  </a:lnTo>
                  <a:lnTo>
                    <a:pt x="130" y="84"/>
                  </a:lnTo>
                  <a:lnTo>
                    <a:pt x="159" y="64"/>
                  </a:lnTo>
                  <a:lnTo>
                    <a:pt x="191" y="46"/>
                  </a:lnTo>
                  <a:lnTo>
                    <a:pt x="223" y="32"/>
                  </a:lnTo>
                  <a:lnTo>
                    <a:pt x="258" y="20"/>
                  </a:lnTo>
                  <a:lnTo>
                    <a:pt x="292" y="12"/>
                  </a:lnTo>
                  <a:lnTo>
                    <a:pt x="329" y="5"/>
                  </a:lnTo>
                  <a:lnTo>
                    <a:pt x="363"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userDrawn="1"/>
          </p:nvSpPr>
          <p:spPr bwMode="auto">
            <a:xfrm>
              <a:off x="7050088" y="5060950"/>
              <a:ext cx="434975" cy="482600"/>
            </a:xfrm>
            <a:custGeom>
              <a:avLst/>
              <a:gdLst>
                <a:gd name="T0" fmla="*/ 622 w 1095"/>
                <a:gd name="T1" fmla="*/ 0 h 1217"/>
                <a:gd name="T2" fmla="*/ 664 w 1095"/>
                <a:gd name="T3" fmla="*/ 17 h 1217"/>
                <a:gd name="T4" fmla="*/ 710 w 1095"/>
                <a:gd name="T5" fmla="*/ 68 h 1217"/>
                <a:gd name="T6" fmla="*/ 947 w 1095"/>
                <a:gd name="T7" fmla="*/ 356 h 1217"/>
                <a:gd name="T8" fmla="*/ 1027 w 1095"/>
                <a:gd name="T9" fmla="*/ 472 h 1217"/>
                <a:gd name="T10" fmla="*/ 1075 w 1095"/>
                <a:gd name="T11" fmla="*/ 584 h 1217"/>
                <a:gd name="T12" fmla="*/ 1095 w 1095"/>
                <a:gd name="T13" fmla="*/ 691 h 1217"/>
                <a:gd name="T14" fmla="*/ 1090 w 1095"/>
                <a:gd name="T15" fmla="*/ 791 h 1217"/>
                <a:gd name="T16" fmla="*/ 1064 w 1095"/>
                <a:gd name="T17" fmla="*/ 884 h 1217"/>
                <a:gd name="T18" fmla="*/ 1020 w 1095"/>
                <a:gd name="T19" fmla="*/ 967 h 1217"/>
                <a:gd name="T20" fmla="*/ 961 w 1095"/>
                <a:gd name="T21" fmla="*/ 1040 h 1217"/>
                <a:gd name="T22" fmla="*/ 893 w 1095"/>
                <a:gd name="T23" fmla="*/ 1101 h 1217"/>
                <a:gd name="T24" fmla="*/ 817 w 1095"/>
                <a:gd name="T25" fmla="*/ 1151 h 1217"/>
                <a:gd name="T26" fmla="*/ 737 w 1095"/>
                <a:gd name="T27" fmla="*/ 1186 h 1217"/>
                <a:gd name="T28" fmla="*/ 629 w 1095"/>
                <a:gd name="T29" fmla="*/ 1211 h 1217"/>
                <a:gd name="T30" fmla="*/ 497 w 1095"/>
                <a:gd name="T31" fmla="*/ 1217 h 1217"/>
                <a:gd name="T32" fmla="*/ 374 w 1095"/>
                <a:gd name="T33" fmla="*/ 1196 h 1217"/>
                <a:gd name="T34" fmla="*/ 261 w 1095"/>
                <a:gd name="T35" fmla="*/ 1152 h 1217"/>
                <a:gd name="T36" fmla="*/ 163 w 1095"/>
                <a:gd name="T37" fmla="*/ 1087 h 1217"/>
                <a:gd name="T38" fmla="*/ 82 w 1095"/>
                <a:gd name="T39" fmla="*/ 1005 h 1217"/>
                <a:gd name="T40" fmla="*/ 22 w 1095"/>
                <a:gd name="T41" fmla="*/ 908 h 1217"/>
                <a:gd name="T42" fmla="*/ 25 w 1095"/>
                <a:gd name="T43" fmla="*/ 889 h 1217"/>
                <a:gd name="T44" fmla="*/ 89 w 1095"/>
                <a:gd name="T45" fmla="*/ 947 h 1217"/>
                <a:gd name="T46" fmla="*/ 169 w 1095"/>
                <a:gd name="T47" fmla="*/ 989 h 1217"/>
                <a:gd name="T48" fmla="*/ 258 w 1095"/>
                <a:gd name="T49" fmla="*/ 1016 h 1217"/>
                <a:gd name="T50" fmla="*/ 353 w 1095"/>
                <a:gd name="T51" fmla="*/ 1026 h 1217"/>
                <a:gd name="T52" fmla="*/ 446 w 1095"/>
                <a:gd name="T53" fmla="*/ 1023 h 1217"/>
                <a:gd name="T54" fmla="*/ 534 w 1095"/>
                <a:gd name="T55" fmla="*/ 1001 h 1217"/>
                <a:gd name="T56" fmla="*/ 612 w 1095"/>
                <a:gd name="T57" fmla="*/ 965 h 1217"/>
                <a:gd name="T58" fmla="*/ 695 w 1095"/>
                <a:gd name="T59" fmla="*/ 901 h 1217"/>
                <a:gd name="T60" fmla="*/ 757 w 1095"/>
                <a:gd name="T61" fmla="*/ 826 h 1217"/>
                <a:gd name="T62" fmla="*/ 796 w 1095"/>
                <a:gd name="T63" fmla="*/ 744 h 1217"/>
                <a:gd name="T64" fmla="*/ 811 w 1095"/>
                <a:gd name="T65" fmla="*/ 656 h 1217"/>
                <a:gd name="T66" fmla="*/ 799 w 1095"/>
                <a:gd name="T67" fmla="*/ 568 h 1217"/>
                <a:gd name="T68" fmla="*/ 761 w 1095"/>
                <a:gd name="T69" fmla="*/ 481 h 1217"/>
                <a:gd name="T70" fmla="*/ 729 w 1095"/>
                <a:gd name="T71" fmla="*/ 436 h 1217"/>
                <a:gd name="T72" fmla="*/ 714 w 1095"/>
                <a:gd name="T73" fmla="*/ 418 h 1217"/>
                <a:gd name="T74" fmla="*/ 686 w 1095"/>
                <a:gd name="T75" fmla="*/ 386 h 1217"/>
                <a:gd name="T76" fmla="*/ 651 w 1095"/>
                <a:gd name="T77" fmla="*/ 342 h 1217"/>
                <a:gd name="T78" fmla="*/ 610 w 1095"/>
                <a:gd name="T79" fmla="*/ 293 h 1217"/>
                <a:gd name="T80" fmla="*/ 567 w 1095"/>
                <a:gd name="T81" fmla="*/ 240 h 1217"/>
                <a:gd name="T82" fmla="*/ 525 w 1095"/>
                <a:gd name="T83" fmla="*/ 189 h 1217"/>
                <a:gd name="T84" fmla="*/ 521 w 1095"/>
                <a:gd name="T85" fmla="*/ 185 h 1217"/>
                <a:gd name="T86" fmla="*/ 515 w 1095"/>
                <a:gd name="T87" fmla="*/ 178 h 1217"/>
                <a:gd name="T88" fmla="*/ 512 w 1095"/>
                <a:gd name="T89" fmla="*/ 175 h 1217"/>
                <a:gd name="T90" fmla="*/ 492 w 1095"/>
                <a:gd name="T91" fmla="*/ 132 h 1217"/>
                <a:gd name="T92" fmla="*/ 495 w 1095"/>
                <a:gd name="T93" fmla="*/ 87 h 1217"/>
                <a:gd name="T94" fmla="*/ 517 w 1095"/>
                <a:gd name="T95" fmla="*/ 45 h 1217"/>
                <a:gd name="T96" fmla="*/ 556 w 1095"/>
                <a:gd name="T97" fmla="*/ 13 h 1217"/>
                <a:gd name="T98" fmla="*/ 599 w 1095"/>
                <a:gd name="T9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17">
                  <a:moveTo>
                    <a:pt x="599" y="0"/>
                  </a:moveTo>
                  <a:lnTo>
                    <a:pt x="622" y="0"/>
                  </a:lnTo>
                  <a:lnTo>
                    <a:pt x="644" y="6"/>
                  </a:lnTo>
                  <a:lnTo>
                    <a:pt x="664" y="17"/>
                  </a:lnTo>
                  <a:lnTo>
                    <a:pt x="681" y="35"/>
                  </a:lnTo>
                  <a:lnTo>
                    <a:pt x="710" y="68"/>
                  </a:lnTo>
                  <a:lnTo>
                    <a:pt x="694" y="50"/>
                  </a:lnTo>
                  <a:lnTo>
                    <a:pt x="947" y="356"/>
                  </a:lnTo>
                  <a:lnTo>
                    <a:pt x="991" y="415"/>
                  </a:lnTo>
                  <a:lnTo>
                    <a:pt x="1027" y="472"/>
                  </a:lnTo>
                  <a:lnTo>
                    <a:pt x="1054" y="529"/>
                  </a:lnTo>
                  <a:lnTo>
                    <a:pt x="1075" y="584"/>
                  </a:lnTo>
                  <a:lnTo>
                    <a:pt x="1088" y="639"/>
                  </a:lnTo>
                  <a:lnTo>
                    <a:pt x="1095" y="691"/>
                  </a:lnTo>
                  <a:lnTo>
                    <a:pt x="1095" y="742"/>
                  </a:lnTo>
                  <a:lnTo>
                    <a:pt x="1090" y="791"/>
                  </a:lnTo>
                  <a:lnTo>
                    <a:pt x="1079" y="838"/>
                  </a:lnTo>
                  <a:lnTo>
                    <a:pt x="1064" y="884"/>
                  </a:lnTo>
                  <a:lnTo>
                    <a:pt x="1043" y="927"/>
                  </a:lnTo>
                  <a:lnTo>
                    <a:pt x="1020" y="967"/>
                  </a:lnTo>
                  <a:lnTo>
                    <a:pt x="992" y="1005"/>
                  </a:lnTo>
                  <a:lnTo>
                    <a:pt x="961" y="1040"/>
                  </a:lnTo>
                  <a:lnTo>
                    <a:pt x="929" y="1072"/>
                  </a:lnTo>
                  <a:lnTo>
                    <a:pt x="893" y="1101"/>
                  </a:lnTo>
                  <a:lnTo>
                    <a:pt x="855" y="1127"/>
                  </a:lnTo>
                  <a:lnTo>
                    <a:pt x="817" y="1151"/>
                  </a:lnTo>
                  <a:lnTo>
                    <a:pt x="777" y="1170"/>
                  </a:lnTo>
                  <a:lnTo>
                    <a:pt x="737" y="1186"/>
                  </a:lnTo>
                  <a:lnTo>
                    <a:pt x="697" y="1197"/>
                  </a:lnTo>
                  <a:lnTo>
                    <a:pt x="629" y="1211"/>
                  </a:lnTo>
                  <a:lnTo>
                    <a:pt x="563" y="1217"/>
                  </a:lnTo>
                  <a:lnTo>
                    <a:pt x="497" y="1217"/>
                  </a:lnTo>
                  <a:lnTo>
                    <a:pt x="434" y="1210"/>
                  </a:lnTo>
                  <a:lnTo>
                    <a:pt x="374" y="1196"/>
                  </a:lnTo>
                  <a:lnTo>
                    <a:pt x="316" y="1177"/>
                  </a:lnTo>
                  <a:lnTo>
                    <a:pt x="261" y="1152"/>
                  </a:lnTo>
                  <a:lnTo>
                    <a:pt x="210" y="1122"/>
                  </a:lnTo>
                  <a:lnTo>
                    <a:pt x="163" y="1087"/>
                  </a:lnTo>
                  <a:lnTo>
                    <a:pt x="120" y="1049"/>
                  </a:lnTo>
                  <a:lnTo>
                    <a:pt x="82" y="1005"/>
                  </a:lnTo>
                  <a:lnTo>
                    <a:pt x="49" y="959"/>
                  </a:lnTo>
                  <a:lnTo>
                    <a:pt x="22" y="908"/>
                  </a:lnTo>
                  <a:lnTo>
                    <a:pt x="0" y="854"/>
                  </a:lnTo>
                  <a:lnTo>
                    <a:pt x="25" y="889"/>
                  </a:lnTo>
                  <a:lnTo>
                    <a:pt x="56" y="920"/>
                  </a:lnTo>
                  <a:lnTo>
                    <a:pt x="89" y="947"/>
                  </a:lnTo>
                  <a:lnTo>
                    <a:pt x="128" y="970"/>
                  </a:lnTo>
                  <a:lnTo>
                    <a:pt x="169" y="989"/>
                  </a:lnTo>
                  <a:lnTo>
                    <a:pt x="212" y="1004"/>
                  </a:lnTo>
                  <a:lnTo>
                    <a:pt x="258" y="1016"/>
                  </a:lnTo>
                  <a:lnTo>
                    <a:pt x="306" y="1024"/>
                  </a:lnTo>
                  <a:lnTo>
                    <a:pt x="353" y="1026"/>
                  </a:lnTo>
                  <a:lnTo>
                    <a:pt x="400" y="1026"/>
                  </a:lnTo>
                  <a:lnTo>
                    <a:pt x="446" y="1023"/>
                  </a:lnTo>
                  <a:lnTo>
                    <a:pt x="491" y="1014"/>
                  </a:lnTo>
                  <a:lnTo>
                    <a:pt x="534" y="1001"/>
                  </a:lnTo>
                  <a:lnTo>
                    <a:pt x="576" y="985"/>
                  </a:lnTo>
                  <a:lnTo>
                    <a:pt x="612" y="965"/>
                  </a:lnTo>
                  <a:lnTo>
                    <a:pt x="656" y="934"/>
                  </a:lnTo>
                  <a:lnTo>
                    <a:pt x="695" y="901"/>
                  </a:lnTo>
                  <a:lnTo>
                    <a:pt x="729" y="864"/>
                  </a:lnTo>
                  <a:lnTo>
                    <a:pt x="757" y="826"/>
                  </a:lnTo>
                  <a:lnTo>
                    <a:pt x="779" y="786"/>
                  </a:lnTo>
                  <a:lnTo>
                    <a:pt x="796" y="744"/>
                  </a:lnTo>
                  <a:lnTo>
                    <a:pt x="807" y="700"/>
                  </a:lnTo>
                  <a:lnTo>
                    <a:pt x="811" y="656"/>
                  </a:lnTo>
                  <a:lnTo>
                    <a:pt x="809" y="613"/>
                  </a:lnTo>
                  <a:lnTo>
                    <a:pt x="799" y="568"/>
                  </a:lnTo>
                  <a:lnTo>
                    <a:pt x="784" y="524"/>
                  </a:lnTo>
                  <a:lnTo>
                    <a:pt x="761" y="481"/>
                  </a:lnTo>
                  <a:lnTo>
                    <a:pt x="731" y="438"/>
                  </a:lnTo>
                  <a:lnTo>
                    <a:pt x="729" y="436"/>
                  </a:lnTo>
                  <a:lnTo>
                    <a:pt x="724" y="430"/>
                  </a:lnTo>
                  <a:lnTo>
                    <a:pt x="714" y="418"/>
                  </a:lnTo>
                  <a:lnTo>
                    <a:pt x="701" y="403"/>
                  </a:lnTo>
                  <a:lnTo>
                    <a:pt x="686" y="386"/>
                  </a:lnTo>
                  <a:lnTo>
                    <a:pt x="670" y="365"/>
                  </a:lnTo>
                  <a:lnTo>
                    <a:pt x="651" y="342"/>
                  </a:lnTo>
                  <a:lnTo>
                    <a:pt x="631" y="319"/>
                  </a:lnTo>
                  <a:lnTo>
                    <a:pt x="610" y="293"/>
                  </a:lnTo>
                  <a:lnTo>
                    <a:pt x="588" y="266"/>
                  </a:lnTo>
                  <a:lnTo>
                    <a:pt x="567" y="240"/>
                  </a:lnTo>
                  <a:lnTo>
                    <a:pt x="544" y="215"/>
                  </a:lnTo>
                  <a:lnTo>
                    <a:pt x="525" y="189"/>
                  </a:lnTo>
                  <a:lnTo>
                    <a:pt x="525" y="190"/>
                  </a:lnTo>
                  <a:lnTo>
                    <a:pt x="521" y="185"/>
                  </a:lnTo>
                  <a:lnTo>
                    <a:pt x="517" y="182"/>
                  </a:lnTo>
                  <a:lnTo>
                    <a:pt x="515" y="178"/>
                  </a:lnTo>
                  <a:lnTo>
                    <a:pt x="513" y="177"/>
                  </a:lnTo>
                  <a:lnTo>
                    <a:pt x="512" y="175"/>
                  </a:lnTo>
                  <a:lnTo>
                    <a:pt x="500" y="154"/>
                  </a:lnTo>
                  <a:lnTo>
                    <a:pt x="492" y="132"/>
                  </a:lnTo>
                  <a:lnTo>
                    <a:pt x="491" y="109"/>
                  </a:lnTo>
                  <a:lnTo>
                    <a:pt x="495" y="87"/>
                  </a:lnTo>
                  <a:lnTo>
                    <a:pt x="503" y="65"/>
                  </a:lnTo>
                  <a:lnTo>
                    <a:pt x="517" y="45"/>
                  </a:lnTo>
                  <a:lnTo>
                    <a:pt x="534" y="27"/>
                  </a:lnTo>
                  <a:lnTo>
                    <a:pt x="556" y="13"/>
                  </a:lnTo>
                  <a:lnTo>
                    <a:pt x="577" y="4"/>
                  </a:lnTo>
                  <a:lnTo>
                    <a:pt x="5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userDrawn="1"/>
          </p:nvSpPr>
          <p:spPr bwMode="auto">
            <a:xfrm>
              <a:off x="7048500" y="4889500"/>
              <a:ext cx="434975" cy="481013"/>
            </a:xfrm>
            <a:custGeom>
              <a:avLst/>
              <a:gdLst>
                <a:gd name="T0" fmla="*/ 598 w 1096"/>
                <a:gd name="T1" fmla="*/ 0 h 1212"/>
                <a:gd name="T2" fmla="*/ 723 w 1096"/>
                <a:gd name="T3" fmla="*/ 21 h 1212"/>
                <a:gd name="T4" fmla="*/ 834 w 1096"/>
                <a:gd name="T5" fmla="*/ 65 h 1212"/>
                <a:gd name="T6" fmla="*/ 933 w 1096"/>
                <a:gd name="T7" fmla="*/ 130 h 1212"/>
                <a:gd name="T8" fmla="*/ 1014 w 1096"/>
                <a:gd name="T9" fmla="*/ 212 h 1212"/>
                <a:gd name="T10" fmla="*/ 1075 w 1096"/>
                <a:gd name="T11" fmla="*/ 309 h 1212"/>
                <a:gd name="T12" fmla="*/ 1071 w 1096"/>
                <a:gd name="T13" fmla="*/ 328 h 1212"/>
                <a:gd name="T14" fmla="*/ 1006 w 1096"/>
                <a:gd name="T15" fmla="*/ 271 h 1212"/>
                <a:gd name="T16" fmla="*/ 927 w 1096"/>
                <a:gd name="T17" fmla="*/ 228 h 1212"/>
                <a:gd name="T18" fmla="*/ 837 w 1096"/>
                <a:gd name="T19" fmla="*/ 201 h 1212"/>
                <a:gd name="T20" fmla="*/ 744 w 1096"/>
                <a:gd name="T21" fmla="*/ 190 h 1212"/>
                <a:gd name="T22" fmla="*/ 649 w 1096"/>
                <a:gd name="T23" fmla="*/ 195 h 1212"/>
                <a:gd name="T24" fmla="*/ 561 w 1096"/>
                <a:gd name="T25" fmla="*/ 215 h 1212"/>
                <a:gd name="T26" fmla="*/ 484 w 1096"/>
                <a:gd name="T27" fmla="*/ 252 h 1212"/>
                <a:gd name="T28" fmla="*/ 402 w 1096"/>
                <a:gd name="T29" fmla="*/ 315 h 1212"/>
                <a:gd name="T30" fmla="*/ 340 w 1096"/>
                <a:gd name="T31" fmla="*/ 390 h 1212"/>
                <a:gd name="T32" fmla="*/ 300 w 1096"/>
                <a:gd name="T33" fmla="*/ 474 h 1212"/>
                <a:gd name="T34" fmla="*/ 285 w 1096"/>
                <a:gd name="T35" fmla="*/ 561 h 1212"/>
                <a:gd name="T36" fmla="*/ 296 w 1096"/>
                <a:gd name="T37" fmla="*/ 649 h 1212"/>
                <a:gd name="T38" fmla="*/ 335 w 1096"/>
                <a:gd name="T39" fmla="*/ 737 h 1212"/>
                <a:gd name="T40" fmla="*/ 367 w 1096"/>
                <a:gd name="T41" fmla="*/ 781 h 1212"/>
                <a:gd name="T42" fmla="*/ 383 w 1096"/>
                <a:gd name="T43" fmla="*/ 800 h 1212"/>
                <a:gd name="T44" fmla="*/ 410 w 1096"/>
                <a:gd name="T45" fmla="*/ 834 h 1212"/>
                <a:gd name="T46" fmla="*/ 448 w 1096"/>
                <a:gd name="T47" fmla="*/ 877 h 1212"/>
                <a:gd name="T48" fmla="*/ 490 w 1096"/>
                <a:gd name="T49" fmla="*/ 928 h 1212"/>
                <a:gd name="T50" fmla="*/ 534 w 1096"/>
                <a:gd name="T51" fmla="*/ 982 h 1212"/>
                <a:gd name="T52" fmla="*/ 524 w 1096"/>
                <a:gd name="T53" fmla="*/ 970 h 1212"/>
                <a:gd name="T54" fmla="*/ 552 w 1096"/>
                <a:gd name="T55" fmla="*/ 1004 h 1212"/>
                <a:gd name="T56" fmla="*/ 571 w 1096"/>
                <a:gd name="T57" fmla="*/ 1028 h 1212"/>
                <a:gd name="T58" fmla="*/ 578 w 1096"/>
                <a:gd name="T59" fmla="*/ 1037 h 1212"/>
                <a:gd name="T60" fmla="*/ 599 w 1096"/>
                <a:gd name="T61" fmla="*/ 1079 h 1212"/>
                <a:gd name="T62" fmla="*/ 597 w 1096"/>
                <a:gd name="T63" fmla="*/ 1125 h 1212"/>
                <a:gd name="T64" fmla="*/ 575 w 1096"/>
                <a:gd name="T65" fmla="*/ 1166 h 1212"/>
                <a:gd name="T66" fmla="*/ 536 w 1096"/>
                <a:gd name="T67" fmla="*/ 1199 h 1212"/>
                <a:gd name="T68" fmla="*/ 491 w 1096"/>
                <a:gd name="T69" fmla="*/ 1212 h 1212"/>
                <a:gd name="T70" fmla="*/ 446 w 1096"/>
                <a:gd name="T71" fmla="*/ 1205 h 1212"/>
                <a:gd name="T72" fmla="*/ 409 w 1096"/>
                <a:gd name="T73" fmla="*/ 1178 h 1212"/>
                <a:gd name="T74" fmla="*/ 391 w 1096"/>
                <a:gd name="T75" fmla="*/ 1153 h 1212"/>
                <a:gd name="T76" fmla="*/ 104 w 1096"/>
                <a:gd name="T77" fmla="*/ 803 h 1212"/>
                <a:gd name="T78" fmla="*/ 41 w 1096"/>
                <a:gd name="T79" fmla="*/ 688 h 1212"/>
                <a:gd name="T80" fmla="*/ 7 w 1096"/>
                <a:gd name="T81" fmla="*/ 578 h 1212"/>
                <a:gd name="T82" fmla="*/ 0 w 1096"/>
                <a:gd name="T83" fmla="*/ 475 h 1212"/>
                <a:gd name="T84" fmla="*/ 16 w 1096"/>
                <a:gd name="T85" fmla="*/ 378 h 1212"/>
                <a:gd name="T86" fmla="*/ 52 w 1096"/>
                <a:gd name="T87" fmla="*/ 291 h 1212"/>
                <a:gd name="T88" fmla="*/ 103 w 1096"/>
                <a:gd name="T89" fmla="*/ 212 h 1212"/>
                <a:gd name="T90" fmla="*/ 168 w 1096"/>
                <a:gd name="T91" fmla="*/ 145 h 1212"/>
                <a:gd name="T92" fmla="*/ 240 w 1096"/>
                <a:gd name="T93" fmla="*/ 89 h 1212"/>
                <a:gd name="T94" fmla="*/ 318 w 1096"/>
                <a:gd name="T95" fmla="*/ 48 h 1212"/>
                <a:gd name="T96" fmla="*/ 398 w 1096"/>
                <a:gd name="T97" fmla="*/ 19 h 1212"/>
                <a:gd name="T98" fmla="*/ 534 w 1096"/>
                <a:gd name="T99" fmla="*/ 0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12">
                  <a:moveTo>
                    <a:pt x="534" y="0"/>
                  </a:moveTo>
                  <a:lnTo>
                    <a:pt x="598" y="0"/>
                  </a:lnTo>
                  <a:lnTo>
                    <a:pt x="662" y="8"/>
                  </a:lnTo>
                  <a:lnTo>
                    <a:pt x="723" y="21"/>
                  </a:lnTo>
                  <a:lnTo>
                    <a:pt x="780" y="40"/>
                  </a:lnTo>
                  <a:lnTo>
                    <a:pt x="834" y="65"/>
                  </a:lnTo>
                  <a:lnTo>
                    <a:pt x="885" y="95"/>
                  </a:lnTo>
                  <a:lnTo>
                    <a:pt x="933" y="130"/>
                  </a:lnTo>
                  <a:lnTo>
                    <a:pt x="976" y="168"/>
                  </a:lnTo>
                  <a:lnTo>
                    <a:pt x="1014" y="212"/>
                  </a:lnTo>
                  <a:lnTo>
                    <a:pt x="1047" y="258"/>
                  </a:lnTo>
                  <a:lnTo>
                    <a:pt x="1075" y="309"/>
                  </a:lnTo>
                  <a:lnTo>
                    <a:pt x="1096" y="363"/>
                  </a:lnTo>
                  <a:lnTo>
                    <a:pt x="1071" y="328"/>
                  </a:lnTo>
                  <a:lnTo>
                    <a:pt x="1041" y="297"/>
                  </a:lnTo>
                  <a:lnTo>
                    <a:pt x="1006" y="271"/>
                  </a:lnTo>
                  <a:lnTo>
                    <a:pt x="968" y="247"/>
                  </a:lnTo>
                  <a:lnTo>
                    <a:pt x="927" y="228"/>
                  </a:lnTo>
                  <a:lnTo>
                    <a:pt x="883" y="212"/>
                  </a:lnTo>
                  <a:lnTo>
                    <a:pt x="837" y="201"/>
                  </a:lnTo>
                  <a:lnTo>
                    <a:pt x="791" y="193"/>
                  </a:lnTo>
                  <a:lnTo>
                    <a:pt x="744" y="190"/>
                  </a:lnTo>
                  <a:lnTo>
                    <a:pt x="696" y="190"/>
                  </a:lnTo>
                  <a:lnTo>
                    <a:pt x="649" y="195"/>
                  </a:lnTo>
                  <a:lnTo>
                    <a:pt x="604" y="203"/>
                  </a:lnTo>
                  <a:lnTo>
                    <a:pt x="561" y="215"/>
                  </a:lnTo>
                  <a:lnTo>
                    <a:pt x="521" y="231"/>
                  </a:lnTo>
                  <a:lnTo>
                    <a:pt x="484" y="252"/>
                  </a:lnTo>
                  <a:lnTo>
                    <a:pt x="440" y="282"/>
                  </a:lnTo>
                  <a:lnTo>
                    <a:pt x="402" y="315"/>
                  </a:lnTo>
                  <a:lnTo>
                    <a:pt x="368" y="352"/>
                  </a:lnTo>
                  <a:lnTo>
                    <a:pt x="340" y="390"/>
                  </a:lnTo>
                  <a:lnTo>
                    <a:pt x="317" y="431"/>
                  </a:lnTo>
                  <a:lnTo>
                    <a:pt x="300" y="474"/>
                  </a:lnTo>
                  <a:lnTo>
                    <a:pt x="290" y="516"/>
                  </a:lnTo>
                  <a:lnTo>
                    <a:pt x="285" y="561"/>
                  </a:lnTo>
                  <a:lnTo>
                    <a:pt x="287" y="604"/>
                  </a:lnTo>
                  <a:lnTo>
                    <a:pt x="296" y="649"/>
                  </a:lnTo>
                  <a:lnTo>
                    <a:pt x="312" y="693"/>
                  </a:lnTo>
                  <a:lnTo>
                    <a:pt x="335" y="737"/>
                  </a:lnTo>
                  <a:lnTo>
                    <a:pt x="366" y="779"/>
                  </a:lnTo>
                  <a:lnTo>
                    <a:pt x="367" y="781"/>
                  </a:lnTo>
                  <a:lnTo>
                    <a:pt x="373" y="788"/>
                  </a:lnTo>
                  <a:lnTo>
                    <a:pt x="383" y="800"/>
                  </a:lnTo>
                  <a:lnTo>
                    <a:pt x="395" y="815"/>
                  </a:lnTo>
                  <a:lnTo>
                    <a:pt x="410" y="834"/>
                  </a:lnTo>
                  <a:lnTo>
                    <a:pt x="428" y="855"/>
                  </a:lnTo>
                  <a:lnTo>
                    <a:pt x="448" y="877"/>
                  </a:lnTo>
                  <a:lnTo>
                    <a:pt x="468" y="902"/>
                  </a:lnTo>
                  <a:lnTo>
                    <a:pt x="490" y="928"/>
                  </a:lnTo>
                  <a:lnTo>
                    <a:pt x="511" y="955"/>
                  </a:lnTo>
                  <a:lnTo>
                    <a:pt x="534" y="982"/>
                  </a:lnTo>
                  <a:lnTo>
                    <a:pt x="556" y="1008"/>
                  </a:lnTo>
                  <a:lnTo>
                    <a:pt x="524" y="970"/>
                  </a:lnTo>
                  <a:lnTo>
                    <a:pt x="538" y="988"/>
                  </a:lnTo>
                  <a:lnTo>
                    <a:pt x="552" y="1004"/>
                  </a:lnTo>
                  <a:lnTo>
                    <a:pt x="563" y="1018"/>
                  </a:lnTo>
                  <a:lnTo>
                    <a:pt x="571" y="1028"/>
                  </a:lnTo>
                  <a:lnTo>
                    <a:pt x="576" y="1034"/>
                  </a:lnTo>
                  <a:lnTo>
                    <a:pt x="578" y="1037"/>
                  </a:lnTo>
                  <a:lnTo>
                    <a:pt x="592" y="1057"/>
                  </a:lnTo>
                  <a:lnTo>
                    <a:pt x="599" y="1079"/>
                  </a:lnTo>
                  <a:lnTo>
                    <a:pt x="601" y="1102"/>
                  </a:lnTo>
                  <a:lnTo>
                    <a:pt x="597" y="1125"/>
                  </a:lnTo>
                  <a:lnTo>
                    <a:pt x="588" y="1146"/>
                  </a:lnTo>
                  <a:lnTo>
                    <a:pt x="575" y="1166"/>
                  </a:lnTo>
                  <a:lnTo>
                    <a:pt x="556" y="1185"/>
                  </a:lnTo>
                  <a:lnTo>
                    <a:pt x="536" y="1199"/>
                  </a:lnTo>
                  <a:lnTo>
                    <a:pt x="514" y="1207"/>
                  </a:lnTo>
                  <a:lnTo>
                    <a:pt x="491" y="1212"/>
                  </a:lnTo>
                  <a:lnTo>
                    <a:pt x="469" y="1211"/>
                  </a:lnTo>
                  <a:lnTo>
                    <a:pt x="446" y="1205"/>
                  </a:lnTo>
                  <a:lnTo>
                    <a:pt x="427" y="1194"/>
                  </a:lnTo>
                  <a:lnTo>
                    <a:pt x="409" y="1178"/>
                  </a:lnTo>
                  <a:lnTo>
                    <a:pt x="352" y="1108"/>
                  </a:lnTo>
                  <a:lnTo>
                    <a:pt x="391" y="1153"/>
                  </a:lnTo>
                  <a:lnTo>
                    <a:pt x="149" y="861"/>
                  </a:lnTo>
                  <a:lnTo>
                    <a:pt x="104" y="803"/>
                  </a:lnTo>
                  <a:lnTo>
                    <a:pt x="68" y="744"/>
                  </a:lnTo>
                  <a:lnTo>
                    <a:pt x="41" y="688"/>
                  </a:lnTo>
                  <a:lnTo>
                    <a:pt x="21" y="632"/>
                  </a:lnTo>
                  <a:lnTo>
                    <a:pt x="7" y="578"/>
                  </a:lnTo>
                  <a:lnTo>
                    <a:pt x="1" y="526"/>
                  </a:lnTo>
                  <a:lnTo>
                    <a:pt x="0" y="475"/>
                  </a:lnTo>
                  <a:lnTo>
                    <a:pt x="6" y="425"/>
                  </a:lnTo>
                  <a:lnTo>
                    <a:pt x="16" y="378"/>
                  </a:lnTo>
                  <a:lnTo>
                    <a:pt x="32" y="333"/>
                  </a:lnTo>
                  <a:lnTo>
                    <a:pt x="52" y="291"/>
                  </a:lnTo>
                  <a:lnTo>
                    <a:pt x="76" y="249"/>
                  </a:lnTo>
                  <a:lnTo>
                    <a:pt x="103" y="212"/>
                  </a:lnTo>
                  <a:lnTo>
                    <a:pt x="134" y="177"/>
                  </a:lnTo>
                  <a:lnTo>
                    <a:pt x="168" y="145"/>
                  </a:lnTo>
                  <a:lnTo>
                    <a:pt x="203" y="115"/>
                  </a:lnTo>
                  <a:lnTo>
                    <a:pt x="240" y="89"/>
                  </a:lnTo>
                  <a:lnTo>
                    <a:pt x="279" y="66"/>
                  </a:lnTo>
                  <a:lnTo>
                    <a:pt x="318" y="48"/>
                  </a:lnTo>
                  <a:lnTo>
                    <a:pt x="358" y="31"/>
                  </a:lnTo>
                  <a:lnTo>
                    <a:pt x="398" y="19"/>
                  </a:lnTo>
                  <a:lnTo>
                    <a:pt x="466" y="6"/>
                  </a:lnTo>
                  <a:lnTo>
                    <a:pt x="5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noEditPoints="1"/>
            </p:cNvSpPr>
            <p:nvPr userDrawn="1"/>
          </p:nvSpPr>
          <p:spPr bwMode="auto">
            <a:xfrm>
              <a:off x="8618538" y="5702300"/>
              <a:ext cx="52388" cy="50800"/>
            </a:xfrm>
            <a:custGeom>
              <a:avLst/>
              <a:gdLst>
                <a:gd name="T0" fmla="*/ 51 w 131"/>
                <a:gd name="T1" fmla="*/ 60 h 130"/>
                <a:gd name="T2" fmla="*/ 68 w 131"/>
                <a:gd name="T3" fmla="*/ 60 h 130"/>
                <a:gd name="T4" fmla="*/ 76 w 131"/>
                <a:gd name="T5" fmla="*/ 59 h 130"/>
                <a:gd name="T6" fmla="*/ 81 w 131"/>
                <a:gd name="T7" fmla="*/ 55 h 130"/>
                <a:gd name="T8" fmla="*/ 83 w 131"/>
                <a:gd name="T9" fmla="*/ 49 h 130"/>
                <a:gd name="T10" fmla="*/ 81 w 131"/>
                <a:gd name="T11" fmla="*/ 43 h 130"/>
                <a:gd name="T12" fmla="*/ 76 w 131"/>
                <a:gd name="T13" fmla="*/ 39 h 130"/>
                <a:gd name="T14" fmla="*/ 70 w 131"/>
                <a:gd name="T15" fmla="*/ 38 h 130"/>
                <a:gd name="T16" fmla="*/ 51 w 131"/>
                <a:gd name="T17" fmla="*/ 38 h 130"/>
                <a:gd name="T18" fmla="*/ 68 w 131"/>
                <a:gd name="T19" fmla="*/ 28 h 130"/>
                <a:gd name="T20" fmla="*/ 88 w 131"/>
                <a:gd name="T21" fmla="*/ 33 h 130"/>
                <a:gd name="T22" fmla="*/ 95 w 131"/>
                <a:gd name="T23" fmla="*/ 49 h 130"/>
                <a:gd name="T24" fmla="*/ 90 w 131"/>
                <a:gd name="T25" fmla="*/ 64 h 130"/>
                <a:gd name="T26" fmla="*/ 76 w 131"/>
                <a:gd name="T27" fmla="*/ 69 h 130"/>
                <a:gd name="T28" fmla="*/ 83 w 131"/>
                <a:gd name="T29" fmla="*/ 103 h 130"/>
                <a:gd name="T30" fmla="*/ 51 w 131"/>
                <a:gd name="T31" fmla="*/ 70 h 130"/>
                <a:gd name="T32" fmla="*/ 40 w 131"/>
                <a:gd name="T33" fmla="*/ 103 h 130"/>
                <a:gd name="T34" fmla="*/ 65 w 131"/>
                <a:gd name="T35" fmla="*/ 12 h 130"/>
                <a:gd name="T36" fmla="*/ 34 w 131"/>
                <a:gd name="T37" fmla="*/ 22 h 130"/>
                <a:gd name="T38" fmla="*/ 15 w 131"/>
                <a:gd name="T39" fmla="*/ 48 h 130"/>
                <a:gd name="T40" fmla="*/ 15 w 131"/>
                <a:gd name="T41" fmla="*/ 83 h 130"/>
                <a:gd name="T42" fmla="*/ 34 w 131"/>
                <a:gd name="T43" fmla="*/ 109 h 130"/>
                <a:gd name="T44" fmla="*/ 65 w 131"/>
                <a:gd name="T45" fmla="*/ 119 h 130"/>
                <a:gd name="T46" fmla="*/ 96 w 131"/>
                <a:gd name="T47" fmla="*/ 109 h 130"/>
                <a:gd name="T48" fmla="*/ 114 w 131"/>
                <a:gd name="T49" fmla="*/ 83 h 130"/>
                <a:gd name="T50" fmla="*/ 114 w 131"/>
                <a:gd name="T51" fmla="*/ 48 h 130"/>
                <a:gd name="T52" fmla="*/ 96 w 131"/>
                <a:gd name="T53" fmla="*/ 22 h 130"/>
                <a:gd name="T54" fmla="*/ 65 w 131"/>
                <a:gd name="T55" fmla="*/ 12 h 130"/>
                <a:gd name="T56" fmla="*/ 86 w 131"/>
                <a:gd name="T57" fmla="*/ 4 h 130"/>
                <a:gd name="T58" fmla="*/ 117 w 131"/>
                <a:gd name="T59" fmla="*/ 27 h 130"/>
                <a:gd name="T60" fmla="*/ 131 w 131"/>
                <a:gd name="T61" fmla="*/ 65 h 130"/>
                <a:gd name="T62" fmla="*/ 117 w 131"/>
                <a:gd name="T63" fmla="*/ 104 h 130"/>
                <a:gd name="T64" fmla="*/ 86 w 131"/>
                <a:gd name="T65" fmla="*/ 126 h 130"/>
                <a:gd name="T66" fmla="*/ 45 w 131"/>
                <a:gd name="T67" fmla="*/ 126 h 130"/>
                <a:gd name="T68" fmla="*/ 12 w 131"/>
                <a:gd name="T69" fmla="*/ 104 h 130"/>
                <a:gd name="T70" fmla="*/ 0 w 131"/>
                <a:gd name="T71" fmla="*/ 65 h 130"/>
                <a:gd name="T72" fmla="*/ 12 w 131"/>
                <a:gd name="T73" fmla="*/ 27 h 130"/>
                <a:gd name="T74" fmla="*/ 45 w 131"/>
                <a:gd name="T75" fmla="*/ 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30">
                  <a:moveTo>
                    <a:pt x="51" y="38"/>
                  </a:moveTo>
                  <a:lnTo>
                    <a:pt x="51" y="60"/>
                  </a:lnTo>
                  <a:lnTo>
                    <a:pt x="65" y="60"/>
                  </a:lnTo>
                  <a:lnTo>
                    <a:pt x="68" y="60"/>
                  </a:lnTo>
                  <a:lnTo>
                    <a:pt x="72" y="60"/>
                  </a:lnTo>
                  <a:lnTo>
                    <a:pt x="76" y="59"/>
                  </a:lnTo>
                  <a:lnTo>
                    <a:pt x="78" y="58"/>
                  </a:lnTo>
                  <a:lnTo>
                    <a:pt x="81" y="55"/>
                  </a:lnTo>
                  <a:lnTo>
                    <a:pt x="82" y="53"/>
                  </a:lnTo>
                  <a:lnTo>
                    <a:pt x="83" y="49"/>
                  </a:lnTo>
                  <a:lnTo>
                    <a:pt x="82" y="45"/>
                  </a:lnTo>
                  <a:lnTo>
                    <a:pt x="81" y="43"/>
                  </a:lnTo>
                  <a:lnTo>
                    <a:pt x="78" y="40"/>
                  </a:lnTo>
                  <a:lnTo>
                    <a:pt x="76" y="39"/>
                  </a:lnTo>
                  <a:lnTo>
                    <a:pt x="73" y="38"/>
                  </a:lnTo>
                  <a:lnTo>
                    <a:pt x="70" y="38"/>
                  </a:lnTo>
                  <a:lnTo>
                    <a:pt x="67" y="38"/>
                  </a:lnTo>
                  <a:lnTo>
                    <a:pt x="51" y="38"/>
                  </a:lnTo>
                  <a:close/>
                  <a:moveTo>
                    <a:pt x="40" y="28"/>
                  </a:moveTo>
                  <a:lnTo>
                    <a:pt x="68" y="28"/>
                  </a:lnTo>
                  <a:lnTo>
                    <a:pt x="80" y="29"/>
                  </a:lnTo>
                  <a:lnTo>
                    <a:pt x="88" y="33"/>
                  </a:lnTo>
                  <a:lnTo>
                    <a:pt x="93" y="39"/>
                  </a:lnTo>
                  <a:lnTo>
                    <a:pt x="95" y="49"/>
                  </a:lnTo>
                  <a:lnTo>
                    <a:pt x="93" y="58"/>
                  </a:lnTo>
                  <a:lnTo>
                    <a:pt x="90" y="64"/>
                  </a:lnTo>
                  <a:lnTo>
                    <a:pt x="83" y="68"/>
                  </a:lnTo>
                  <a:lnTo>
                    <a:pt x="76" y="69"/>
                  </a:lnTo>
                  <a:lnTo>
                    <a:pt x="97" y="103"/>
                  </a:lnTo>
                  <a:lnTo>
                    <a:pt x="83" y="103"/>
                  </a:lnTo>
                  <a:lnTo>
                    <a:pt x="65" y="70"/>
                  </a:lnTo>
                  <a:lnTo>
                    <a:pt x="51" y="70"/>
                  </a:lnTo>
                  <a:lnTo>
                    <a:pt x="51" y="103"/>
                  </a:lnTo>
                  <a:lnTo>
                    <a:pt x="40" y="103"/>
                  </a:lnTo>
                  <a:lnTo>
                    <a:pt x="40" y="28"/>
                  </a:lnTo>
                  <a:close/>
                  <a:moveTo>
                    <a:pt x="65" y="12"/>
                  </a:moveTo>
                  <a:lnTo>
                    <a:pt x="49" y="14"/>
                  </a:lnTo>
                  <a:lnTo>
                    <a:pt x="34" y="22"/>
                  </a:lnTo>
                  <a:lnTo>
                    <a:pt x="22" y="33"/>
                  </a:lnTo>
                  <a:lnTo>
                    <a:pt x="15" y="48"/>
                  </a:lnTo>
                  <a:lnTo>
                    <a:pt x="12" y="65"/>
                  </a:lnTo>
                  <a:lnTo>
                    <a:pt x="15" y="83"/>
                  </a:lnTo>
                  <a:lnTo>
                    <a:pt x="22" y="98"/>
                  </a:lnTo>
                  <a:lnTo>
                    <a:pt x="34" y="109"/>
                  </a:lnTo>
                  <a:lnTo>
                    <a:pt x="49" y="116"/>
                  </a:lnTo>
                  <a:lnTo>
                    <a:pt x="65" y="119"/>
                  </a:lnTo>
                  <a:lnTo>
                    <a:pt x="82" y="116"/>
                  </a:lnTo>
                  <a:lnTo>
                    <a:pt x="96" y="109"/>
                  </a:lnTo>
                  <a:lnTo>
                    <a:pt x="107" y="98"/>
                  </a:lnTo>
                  <a:lnTo>
                    <a:pt x="114" y="83"/>
                  </a:lnTo>
                  <a:lnTo>
                    <a:pt x="117" y="65"/>
                  </a:lnTo>
                  <a:lnTo>
                    <a:pt x="114" y="48"/>
                  </a:lnTo>
                  <a:lnTo>
                    <a:pt x="107" y="33"/>
                  </a:lnTo>
                  <a:lnTo>
                    <a:pt x="96" y="22"/>
                  </a:lnTo>
                  <a:lnTo>
                    <a:pt x="82" y="14"/>
                  </a:lnTo>
                  <a:lnTo>
                    <a:pt x="65" y="12"/>
                  </a:lnTo>
                  <a:close/>
                  <a:moveTo>
                    <a:pt x="65" y="0"/>
                  </a:moveTo>
                  <a:lnTo>
                    <a:pt x="86" y="4"/>
                  </a:lnTo>
                  <a:lnTo>
                    <a:pt x="103" y="13"/>
                  </a:lnTo>
                  <a:lnTo>
                    <a:pt x="117" y="27"/>
                  </a:lnTo>
                  <a:lnTo>
                    <a:pt x="127" y="44"/>
                  </a:lnTo>
                  <a:lnTo>
                    <a:pt x="131" y="65"/>
                  </a:lnTo>
                  <a:lnTo>
                    <a:pt x="127" y="86"/>
                  </a:lnTo>
                  <a:lnTo>
                    <a:pt x="117" y="104"/>
                  </a:lnTo>
                  <a:lnTo>
                    <a:pt x="103" y="118"/>
                  </a:lnTo>
                  <a:lnTo>
                    <a:pt x="86" y="126"/>
                  </a:lnTo>
                  <a:lnTo>
                    <a:pt x="65" y="130"/>
                  </a:lnTo>
                  <a:lnTo>
                    <a:pt x="45" y="126"/>
                  </a:lnTo>
                  <a:lnTo>
                    <a:pt x="27" y="118"/>
                  </a:lnTo>
                  <a:lnTo>
                    <a:pt x="12" y="104"/>
                  </a:lnTo>
                  <a:lnTo>
                    <a:pt x="2" y="86"/>
                  </a:lnTo>
                  <a:lnTo>
                    <a:pt x="0" y="65"/>
                  </a:lnTo>
                  <a:lnTo>
                    <a:pt x="2" y="44"/>
                  </a:lnTo>
                  <a:lnTo>
                    <a:pt x="12" y="27"/>
                  </a:lnTo>
                  <a:lnTo>
                    <a:pt x="27" y="13"/>
                  </a:lnTo>
                  <a:lnTo>
                    <a:pt x="45" y="4"/>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noEditPoints="1"/>
            </p:cNvSpPr>
            <p:nvPr userDrawn="1"/>
          </p:nvSpPr>
          <p:spPr bwMode="auto">
            <a:xfrm>
              <a:off x="8578850" y="5375275"/>
              <a:ext cx="52388" cy="50800"/>
            </a:xfrm>
            <a:custGeom>
              <a:avLst/>
              <a:gdLst>
                <a:gd name="T0" fmla="*/ 52 w 130"/>
                <a:gd name="T1" fmla="*/ 60 h 129"/>
                <a:gd name="T2" fmla="*/ 69 w 130"/>
                <a:gd name="T3" fmla="*/ 60 h 129"/>
                <a:gd name="T4" fmla="*/ 77 w 130"/>
                <a:gd name="T5" fmla="*/ 59 h 129"/>
                <a:gd name="T6" fmla="*/ 82 w 130"/>
                <a:gd name="T7" fmla="*/ 55 h 129"/>
                <a:gd name="T8" fmla="*/ 83 w 130"/>
                <a:gd name="T9" fmla="*/ 48 h 129"/>
                <a:gd name="T10" fmla="*/ 82 w 130"/>
                <a:gd name="T11" fmla="*/ 42 h 129"/>
                <a:gd name="T12" fmla="*/ 77 w 130"/>
                <a:gd name="T13" fmla="*/ 38 h 129"/>
                <a:gd name="T14" fmla="*/ 70 w 130"/>
                <a:gd name="T15" fmla="*/ 37 h 129"/>
                <a:gd name="T16" fmla="*/ 52 w 130"/>
                <a:gd name="T17" fmla="*/ 37 h 129"/>
                <a:gd name="T18" fmla="*/ 69 w 130"/>
                <a:gd name="T19" fmla="*/ 28 h 129"/>
                <a:gd name="T20" fmla="*/ 89 w 130"/>
                <a:gd name="T21" fmla="*/ 33 h 129"/>
                <a:gd name="T22" fmla="*/ 95 w 130"/>
                <a:gd name="T23" fmla="*/ 49 h 129"/>
                <a:gd name="T24" fmla="*/ 89 w 130"/>
                <a:gd name="T25" fmla="*/ 63 h 129"/>
                <a:gd name="T26" fmla="*/ 75 w 130"/>
                <a:gd name="T27" fmla="*/ 69 h 129"/>
                <a:gd name="T28" fmla="*/ 84 w 130"/>
                <a:gd name="T29" fmla="*/ 101 h 129"/>
                <a:gd name="T30" fmla="*/ 52 w 130"/>
                <a:gd name="T31" fmla="*/ 69 h 129"/>
                <a:gd name="T32" fmla="*/ 41 w 130"/>
                <a:gd name="T33" fmla="*/ 101 h 129"/>
                <a:gd name="T34" fmla="*/ 65 w 130"/>
                <a:gd name="T35" fmla="*/ 10 h 129"/>
                <a:gd name="T36" fmla="*/ 34 w 130"/>
                <a:gd name="T37" fmla="*/ 20 h 129"/>
                <a:gd name="T38" fmla="*/ 16 w 130"/>
                <a:gd name="T39" fmla="*/ 47 h 129"/>
                <a:gd name="T40" fmla="*/ 16 w 130"/>
                <a:gd name="T41" fmla="*/ 81 h 129"/>
                <a:gd name="T42" fmla="*/ 34 w 130"/>
                <a:gd name="T43" fmla="*/ 108 h 129"/>
                <a:gd name="T44" fmla="*/ 65 w 130"/>
                <a:gd name="T45" fmla="*/ 119 h 129"/>
                <a:gd name="T46" fmla="*/ 97 w 130"/>
                <a:gd name="T47" fmla="*/ 108 h 129"/>
                <a:gd name="T48" fmla="*/ 115 w 130"/>
                <a:gd name="T49" fmla="*/ 81 h 129"/>
                <a:gd name="T50" fmla="*/ 115 w 130"/>
                <a:gd name="T51" fmla="*/ 47 h 129"/>
                <a:gd name="T52" fmla="*/ 97 w 130"/>
                <a:gd name="T53" fmla="*/ 20 h 129"/>
                <a:gd name="T54" fmla="*/ 65 w 130"/>
                <a:gd name="T55" fmla="*/ 10 h 129"/>
                <a:gd name="T56" fmla="*/ 85 w 130"/>
                <a:gd name="T57" fmla="*/ 3 h 129"/>
                <a:gd name="T58" fmla="*/ 118 w 130"/>
                <a:gd name="T59" fmla="*/ 25 h 129"/>
                <a:gd name="T60" fmla="*/ 130 w 130"/>
                <a:gd name="T61" fmla="*/ 64 h 129"/>
                <a:gd name="T62" fmla="*/ 118 w 130"/>
                <a:gd name="T63" fmla="*/ 103 h 129"/>
                <a:gd name="T64" fmla="*/ 85 w 130"/>
                <a:gd name="T65" fmla="*/ 126 h 129"/>
                <a:gd name="T66" fmla="*/ 46 w 130"/>
                <a:gd name="T67" fmla="*/ 126 h 129"/>
                <a:gd name="T68" fmla="*/ 13 w 130"/>
                <a:gd name="T69" fmla="*/ 103 h 129"/>
                <a:gd name="T70" fmla="*/ 0 w 130"/>
                <a:gd name="T71" fmla="*/ 64 h 129"/>
                <a:gd name="T72" fmla="*/ 13 w 130"/>
                <a:gd name="T73" fmla="*/ 25 h 129"/>
                <a:gd name="T74" fmla="*/ 46 w 130"/>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9">
                  <a:moveTo>
                    <a:pt x="52" y="37"/>
                  </a:moveTo>
                  <a:lnTo>
                    <a:pt x="52" y="60"/>
                  </a:lnTo>
                  <a:lnTo>
                    <a:pt x="65" y="60"/>
                  </a:lnTo>
                  <a:lnTo>
                    <a:pt x="69" y="60"/>
                  </a:lnTo>
                  <a:lnTo>
                    <a:pt x="73" y="59"/>
                  </a:lnTo>
                  <a:lnTo>
                    <a:pt x="77" y="59"/>
                  </a:lnTo>
                  <a:lnTo>
                    <a:pt x="79" y="58"/>
                  </a:lnTo>
                  <a:lnTo>
                    <a:pt x="82" y="55"/>
                  </a:lnTo>
                  <a:lnTo>
                    <a:pt x="83" y="51"/>
                  </a:lnTo>
                  <a:lnTo>
                    <a:pt x="83" y="48"/>
                  </a:lnTo>
                  <a:lnTo>
                    <a:pt x="83" y="44"/>
                  </a:lnTo>
                  <a:lnTo>
                    <a:pt x="82" y="42"/>
                  </a:lnTo>
                  <a:lnTo>
                    <a:pt x="79" y="39"/>
                  </a:lnTo>
                  <a:lnTo>
                    <a:pt x="77" y="38"/>
                  </a:lnTo>
                  <a:lnTo>
                    <a:pt x="74" y="38"/>
                  </a:lnTo>
                  <a:lnTo>
                    <a:pt x="70" y="37"/>
                  </a:lnTo>
                  <a:lnTo>
                    <a:pt x="67" y="37"/>
                  </a:lnTo>
                  <a:lnTo>
                    <a:pt x="52" y="37"/>
                  </a:lnTo>
                  <a:close/>
                  <a:moveTo>
                    <a:pt x="41" y="28"/>
                  </a:moveTo>
                  <a:lnTo>
                    <a:pt x="69" y="28"/>
                  </a:lnTo>
                  <a:lnTo>
                    <a:pt x="80" y="29"/>
                  </a:lnTo>
                  <a:lnTo>
                    <a:pt x="89" y="33"/>
                  </a:lnTo>
                  <a:lnTo>
                    <a:pt x="94" y="39"/>
                  </a:lnTo>
                  <a:lnTo>
                    <a:pt x="95" y="49"/>
                  </a:lnTo>
                  <a:lnTo>
                    <a:pt x="94" y="56"/>
                  </a:lnTo>
                  <a:lnTo>
                    <a:pt x="89" y="63"/>
                  </a:lnTo>
                  <a:lnTo>
                    <a:pt x="83" y="66"/>
                  </a:lnTo>
                  <a:lnTo>
                    <a:pt x="75" y="69"/>
                  </a:lnTo>
                  <a:lnTo>
                    <a:pt x="97" y="101"/>
                  </a:lnTo>
                  <a:lnTo>
                    <a:pt x="84" y="101"/>
                  </a:lnTo>
                  <a:lnTo>
                    <a:pt x="64" y="69"/>
                  </a:lnTo>
                  <a:lnTo>
                    <a:pt x="52" y="69"/>
                  </a:lnTo>
                  <a:lnTo>
                    <a:pt x="52" y="101"/>
                  </a:lnTo>
                  <a:lnTo>
                    <a:pt x="41" y="101"/>
                  </a:lnTo>
                  <a:lnTo>
                    <a:pt x="41" y="28"/>
                  </a:lnTo>
                  <a:close/>
                  <a:moveTo>
                    <a:pt x="65" y="10"/>
                  </a:moveTo>
                  <a:lnTo>
                    <a:pt x="48" y="13"/>
                  </a:lnTo>
                  <a:lnTo>
                    <a:pt x="34" y="20"/>
                  </a:lnTo>
                  <a:lnTo>
                    <a:pt x="23" y="33"/>
                  </a:lnTo>
                  <a:lnTo>
                    <a:pt x="16" y="47"/>
                  </a:lnTo>
                  <a:lnTo>
                    <a:pt x="13" y="64"/>
                  </a:lnTo>
                  <a:lnTo>
                    <a:pt x="16" y="81"/>
                  </a:lnTo>
                  <a:lnTo>
                    <a:pt x="23" y="96"/>
                  </a:lnTo>
                  <a:lnTo>
                    <a:pt x="34" y="108"/>
                  </a:lnTo>
                  <a:lnTo>
                    <a:pt x="48" y="115"/>
                  </a:lnTo>
                  <a:lnTo>
                    <a:pt x="65" y="119"/>
                  </a:lnTo>
                  <a:lnTo>
                    <a:pt x="82" y="115"/>
                  </a:lnTo>
                  <a:lnTo>
                    <a:pt x="97" y="108"/>
                  </a:lnTo>
                  <a:lnTo>
                    <a:pt x="108" y="96"/>
                  </a:lnTo>
                  <a:lnTo>
                    <a:pt x="115" y="81"/>
                  </a:lnTo>
                  <a:lnTo>
                    <a:pt x="118" y="64"/>
                  </a:lnTo>
                  <a:lnTo>
                    <a:pt x="115" y="47"/>
                  </a:lnTo>
                  <a:lnTo>
                    <a:pt x="108" y="33"/>
                  </a:lnTo>
                  <a:lnTo>
                    <a:pt x="97" y="20"/>
                  </a:lnTo>
                  <a:lnTo>
                    <a:pt x="82" y="13"/>
                  </a:lnTo>
                  <a:lnTo>
                    <a:pt x="65" y="10"/>
                  </a:lnTo>
                  <a:close/>
                  <a:moveTo>
                    <a:pt x="65" y="0"/>
                  </a:moveTo>
                  <a:lnTo>
                    <a:pt x="85" y="3"/>
                  </a:lnTo>
                  <a:lnTo>
                    <a:pt x="104" y="12"/>
                  </a:lnTo>
                  <a:lnTo>
                    <a:pt x="118" y="25"/>
                  </a:lnTo>
                  <a:lnTo>
                    <a:pt x="128" y="44"/>
                  </a:lnTo>
                  <a:lnTo>
                    <a:pt x="130" y="64"/>
                  </a:lnTo>
                  <a:lnTo>
                    <a:pt x="128" y="85"/>
                  </a:lnTo>
                  <a:lnTo>
                    <a:pt x="118" y="103"/>
                  </a:lnTo>
                  <a:lnTo>
                    <a:pt x="104" y="116"/>
                  </a:lnTo>
                  <a:lnTo>
                    <a:pt x="85" y="126"/>
                  </a:lnTo>
                  <a:lnTo>
                    <a:pt x="65" y="129"/>
                  </a:lnTo>
                  <a:lnTo>
                    <a:pt x="46" y="126"/>
                  </a:lnTo>
                  <a:lnTo>
                    <a:pt x="27" y="116"/>
                  </a:lnTo>
                  <a:lnTo>
                    <a:pt x="13" y="103"/>
                  </a:lnTo>
                  <a:lnTo>
                    <a:pt x="3" y="85"/>
                  </a:lnTo>
                  <a:lnTo>
                    <a:pt x="0" y="64"/>
                  </a:lnTo>
                  <a:lnTo>
                    <a:pt x="3" y="44"/>
                  </a:lnTo>
                  <a:lnTo>
                    <a:pt x="13" y="25"/>
                  </a:lnTo>
                  <a:lnTo>
                    <a:pt x="27" y="12"/>
                  </a:lnTo>
                  <a:lnTo>
                    <a:pt x="46" y="3"/>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noEditPoints="1"/>
            </p:cNvSpPr>
            <p:nvPr userDrawn="1"/>
          </p:nvSpPr>
          <p:spPr bwMode="auto">
            <a:xfrm>
              <a:off x="7494588" y="5375275"/>
              <a:ext cx="52388" cy="50800"/>
            </a:xfrm>
            <a:custGeom>
              <a:avLst/>
              <a:gdLst>
                <a:gd name="T0" fmla="*/ 52 w 131"/>
                <a:gd name="T1" fmla="*/ 60 h 129"/>
                <a:gd name="T2" fmla="*/ 70 w 131"/>
                <a:gd name="T3" fmla="*/ 60 h 129"/>
                <a:gd name="T4" fmla="*/ 76 w 131"/>
                <a:gd name="T5" fmla="*/ 59 h 129"/>
                <a:gd name="T6" fmla="*/ 81 w 131"/>
                <a:gd name="T7" fmla="*/ 55 h 129"/>
                <a:gd name="T8" fmla="*/ 84 w 131"/>
                <a:gd name="T9" fmla="*/ 48 h 129"/>
                <a:gd name="T10" fmla="*/ 81 w 131"/>
                <a:gd name="T11" fmla="*/ 42 h 129"/>
                <a:gd name="T12" fmla="*/ 77 w 131"/>
                <a:gd name="T13" fmla="*/ 38 h 129"/>
                <a:gd name="T14" fmla="*/ 71 w 131"/>
                <a:gd name="T15" fmla="*/ 37 h 129"/>
                <a:gd name="T16" fmla="*/ 52 w 131"/>
                <a:gd name="T17" fmla="*/ 37 h 129"/>
                <a:gd name="T18" fmla="*/ 69 w 131"/>
                <a:gd name="T19" fmla="*/ 28 h 129"/>
                <a:gd name="T20" fmla="*/ 89 w 131"/>
                <a:gd name="T21" fmla="*/ 33 h 129"/>
                <a:gd name="T22" fmla="*/ 95 w 131"/>
                <a:gd name="T23" fmla="*/ 49 h 129"/>
                <a:gd name="T24" fmla="*/ 90 w 131"/>
                <a:gd name="T25" fmla="*/ 63 h 129"/>
                <a:gd name="T26" fmla="*/ 76 w 131"/>
                <a:gd name="T27" fmla="*/ 69 h 129"/>
                <a:gd name="T28" fmla="*/ 85 w 131"/>
                <a:gd name="T29" fmla="*/ 101 h 129"/>
                <a:gd name="T30" fmla="*/ 52 w 131"/>
                <a:gd name="T31" fmla="*/ 69 h 129"/>
                <a:gd name="T32" fmla="*/ 41 w 131"/>
                <a:gd name="T33" fmla="*/ 101 h 129"/>
                <a:gd name="T34" fmla="*/ 66 w 131"/>
                <a:gd name="T35" fmla="*/ 10 h 129"/>
                <a:gd name="T36" fmla="*/ 34 w 131"/>
                <a:gd name="T37" fmla="*/ 20 h 129"/>
                <a:gd name="T38" fmla="*/ 15 w 131"/>
                <a:gd name="T39" fmla="*/ 47 h 129"/>
                <a:gd name="T40" fmla="*/ 15 w 131"/>
                <a:gd name="T41" fmla="*/ 81 h 129"/>
                <a:gd name="T42" fmla="*/ 34 w 131"/>
                <a:gd name="T43" fmla="*/ 108 h 129"/>
                <a:gd name="T44" fmla="*/ 66 w 131"/>
                <a:gd name="T45" fmla="*/ 119 h 129"/>
                <a:gd name="T46" fmla="*/ 96 w 131"/>
                <a:gd name="T47" fmla="*/ 108 h 129"/>
                <a:gd name="T48" fmla="*/ 115 w 131"/>
                <a:gd name="T49" fmla="*/ 81 h 129"/>
                <a:gd name="T50" fmla="*/ 115 w 131"/>
                <a:gd name="T51" fmla="*/ 47 h 129"/>
                <a:gd name="T52" fmla="*/ 96 w 131"/>
                <a:gd name="T53" fmla="*/ 20 h 129"/>
                <a:gd name="T54" fmla="*/ 66 w 131"/>
                <a:gd name="T55" fmla="*/ 10 h 129"/>
                <a:gd name="T56" fmla="*/ 86 w 131"/>
                <a:gd name="T57" fmla="*/ 3 h 129"/>
                <a:gd name="T58" fmla="*/ 118 w 131"/>
                <a:gd name="T59" fmla="*/ 25 h 129"/>
                <a:gd name="T60" fmla="*/ 131 w 131"/>
                <a:gd name="T61" fmla="*/ 64 h 129"/>
                <a:gd name="T62" fmla="*/ 118 w 131"/>
                <a:gd name="T63" fmla="*/ 103 h 129"/>
                <a:gd name="T64" fmla="*/ 86 w 131"/>
                <a:gd name="T65" fmla="*/ 126 h 129"/>
                <a:gd name="T66" fmla="*/ 45 w 131"/>
                <a:gd name="T67" fmla="*/ 126 h 129"/>
                <a:gd name="T68" fmla="*/ 13 w 131"/>
                <a:gd name="T69" fmla="*/ 103 h 129"/>
                <a:gd name="T70" fmla="*/ 0 w 131"/>
                <a:gd name="T71" fmla="*/ 64 h 129"/>
                <a:gd name="T72" fmla="*/ 13 w 131"/>
                <a:gd name="T73" fmla="*/ 25 h 129"/>
                <a:gd name="T74" fmla="*/ 45 w 131"/>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29">
                  <a:moveTo>
                    <a:pt x="52" y="37"/>
                  </a:moveTo>
                  <a:lnTo>
                    <a:pt x="52" y="60"/>
                  </a:lnTo>
                  <a:lnTo>
                    <a:pt x="65" y="60"/>
                  </a:lnTo>
                  <a:lnTo>
                    <a:pt x="70" y="60"/>
                  </a:lnTo>
                  <a:lnTo>
                    <a:pt x="74" y="59"/>
                  </a:lnTo>
                  <a:lnTo>
                    <a:pt x="76" y="59"/>
                  </a:lnTo>
                  <a:lnTo>
                    <a:pt x="80" y="58"/>
                  </a:lnTo>
                  <a:lnTo>
                    <a:pt x="81" y="55"/>
                  </a:lnTo>
                  <a:lnTo>
                    <a:pt x="82" y="51"/>
                  </a:lnTo>
                  <a:lnTo>
                    <a:pt x="84" y="48"/>
                  </a:lnTo>
                  <a:lnTo>
                    <a:pt x="82" y="44"/>
                  </a:lnTo>
                  <a:lnTo>
                    <a:pt x="81" y="42"/>
                  </a:lnTo>
                  <a:lnTo>
                    <a:pt x="80" y="39"/>
                  </a:lnTo>
                  <a:lnTo>
                    <a:pt x="77" y="38"/>
                  </a:lnTo>
                  <a:lnTo>
                    <a:pt x="74" y="38"/>
                  </a:lnTo>
                  <a:lnTo>
                    <a:pt x="71" y="37"/>
                  </a:lnTo>
                  <a:lnTo>
                    <a:pt x="67" y="37"/>
                  </a:lnTo>
                  <a:lnTo>
                    <a:pt x="52" y="37"/>
                  </a:lnTo>
                  <a:close/>
                  <a:moveTo>
                    <a:pt x="41" y="28"/>
                  </a:moveTo>
                  <a:lnTo>
                    <a:pt x="69" y="28"/>
                  </a:lnTo>
                  <a:lnTo>
                    <a:pt x="80" y="29"/>
                  </a:lnTo>
                  <a:lnTo>
                    <a:pt x="89" y="33"/>
                  </a:lnTo>
                  <a:lnTo>
                    <a:pt x="94" y="39"/>
                  </a:lnTo>
                  <a:lnTo>
                    <a:pt x="95" y="49"/>
                  </a:lnTo>
                  <a:lnTo>
                    <a:pt x="94" y="56"/>
                  </a:lnTo>
                  <a:lnTo>
                    <a:pt x="90" y="63"/>
                  </a:lnTo>
                  <a:lnTo>
                    <a:pt x="84" y="66"/>
                  </a:lnTo>
                  <a:lnTo>
                    <a:pt x="76" y="69"/>
                  </a:lnTo>
                  <a:lnTo>
                    <a:pt x="97" y="101"/>
                  </a:lnTo>
                  <a:lnTo>
                    <a:pt x="85" y="101"/>
                  </a:lnTo>
                  <a:lnTo>
                    <a:pt x="65" y="69"/>
                  </a:lnTo>
                  <a:lnTo>
                    <a:pt x="52" y="69"/>
                  </a:lnTo>
                  <a:lnTo>
                    <a:pt x="52" y="101"/>
                  </a:lnTo>
                  <a:lnTo>
                    <a:pt x="41" y="101"/>
                  </a:lnTo>
                  <a:lnTo>
                    <a:pt x="41" y="28"/>
                  </a:lnTo>
                  <a:close/>
                  <a:moveTo>
                    <a:pt x="66" y="10"/>
                  </a:moveTo>
                  <a:lnTo>
                    <a:pt x="49" y="13"/>
                  </a:lnTo>
                  <a:lnTo>
                    <a:pt x="34" y="20"/>
                  </a:lnTo>
                  <a:lnTo>
                    <a:pt x="23" y="33"/>
                  </a:lnTo>
                  <a:lnTo>
                    <a:pt x="15" y="47"/>
                  </a:lnTo>
                  <a:lnTo>
                    <a:pt x="13" y="64"/>
                  </a:lnTo>
                  <a:lnTo>
                    <a:pt x="15" y="81"/>
                  </a:lnTo>
                  <a:lnTo>
                    <a:pt x="23" y="96"/>
                  </a:lnTo>
                  <a:lnTo>
                    <a:pt x="34" y="108"/>
                  </a:lnTo>
                  <a:lnTo>
                    <a:pt x="49" y="115"/>
                  </a:lnTo>
                  <a:lnTo>
                    <a:pt x="66" y="119"/>
                  </a:lnTo>
                  <a:lnTo>
                    <a:pt x="82" y="115"/>
                  </a:lnTo>
                  <a:lnTo>
                    <a:pt x="96" y="108"/>
                  </a:lnTo>
                  <a:lnTo>
                    <a:pt x="107" y="96"/>
                  </a:lnTo>
                  <a:lnTo>
                    <a:pt x="115" y="81"/>
                  </a:lnTo>
                  <a:lnTo>
                    <a:pt x="117" y="64"/>
                  </a:lnTo>
                  <a:lnTo>
                    <a:pt x="115" y="47"/>
                  </a:lnTo>
                  <a:lnTo>
                    <a:pt x="107" y="33"/>
                  </a:lnTo>
                  <a:lnTo>
                    <a:pt x="96" y="20"/>
                  </a:lnTo>
                  <a:lnTo>
                    <a:pt x="82" y="13"/>
                  </a:lnTo>
                  <a:lnTo>
                    <a:pt x="66" y="10"/>
                  </a:lnTo>
                  <a:close/>
                  <a:moveTo>
                    <a:pt x="66" y="0"/>
                  </a:moveTo>
                  <a:lnTo>
                    <a:pt x="86" y="3"/>
                  </a:lnTo>
                  <a:lnTo>
                    <a:pt x="103" y="12"/>
                  </a:lnTo>
                  <a:lnTo>
                    <a:pt x="118" y="25"/>
                  </a:lnTo>
                  <a:lnTo>
                    <a:pt x="127" y="44"/>
                  </a:lnTo>
                  <a:lnTo>
                    <a:pt x="131" y="64"/>
                  </a:lnTo>
                  <a:lnTo>
                    <a:pt x="127" y="85"/>
                  </a:lnTo>
                  <a:lnTo>
                    <a:pt x="118" y="103"/>
                  </a:lnTo>
                  <a:lnTo>
                    <a:pt x="103" y="116"/>
                  </a:lnTo>
                  <a:lnTo>
                    <a:pt x="86" y="126"/>
                  </a:lnTo>
                  <a:lnTo>
                    <a:pt x="66" y="129"/>
                  </a:lnTo>
                  <a:lnTo>
                    <a:pt x="45" y="126"/>
                  </a:lnTo>
                  <a:lnTo>
                    <a:pt x="28" y="116"/>
                  </a:lnTo>
                  <a:lnTo>
                    <a:pt x="13" y="103"/>
                  </a:lnTo>
                  <a:lnTo>
                    <a:pt x="4" y="85"/>
                  </a:lnTo>
                  <a:lnTo>
                    <a:pt x="0" y="64"/>
                  </a:lnTo>
                  <a:lnTo>
                    <a:pt x="4" y="44"/>
                  </a:lnTo>
                  <a:lnTo>
                    <a:pt x="13" y="25"/>
                  </a:lnTo>
                  <a:lnTo>
                    <a:pt x="28" y="12"/>
                  </a:lnTo>
                  <a:lnTo>
                    <a:pt x="45" y="3"/>
                  </a:lnTo>
                  <a:lnTo>
                    <a:pt x="6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Line 28"/>
            <p:cNvSpPr>
              <a:spLocks noChangeShapeType="1"/>
            </p:cNvSpPr>
            <p:nvPr userDrawn="1"/>
          </p:nvSpPr>
          <p:spPr bwMode="auto">
            <a:xfrm>
              <a:off x="7548563" y="5530850"/>
              <a:ext cx="1052513" cy="0"/>
            </a:xfrm>
            <a:prstGeom prst="line">
              <a:avLst/>
            </a:prstGeom>
            <a:noFill/>
            <a:ln w="63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 name="Title 1"/>
          <p:cNvSpPr>
            <a:spLocks noGrp="1"/>
          </p:cNvSpPr>
          <p:nvPr>
            <p:ph type="title" hasCustomPrompt="1"/>
          </p:nvPr>
        </p:nvSpPr>
        <p:spPr>
          <a:xfrm>
            <a:off x="1152144" y="1799049"/>
            <a:ext cx="6611112" cy="584775"/>
          </a:xfrm>
        </p:spPr>
        <p:txBody>
          <a:bodyPr anchor="b" anchorCtr="0">
            <a:spAutoFit/>
          </a:bodyPr>
          <a:lstStyle>
            <a:lvl1pPr algn="l">
              <a:defRPr sz="3200" cap="none" baseline="0">
                <a:solidFill>
                  <a:schemeClr val="bg1"/>
                </a:solidFill>
              </a:defRPr>
            </a:lvl1pPr>
          </a:lstStyle>
          <a:p>
            <a:r>
              <a:rPr lang="en-US" dirty="0"/>
              <a:t>Click to Edit Title</a:t>
            </a:r>
          </a:p>
        </p:txBody>
      </p:sp>
      <p:sp>
        <p:nvSpPr>
          <p:cNvPr id="8" name="Subtitle 2"/>
          <p:cNvSpPr>
            <a:spLocks noGrp="1"/>
          </p:cNvSpPr>
          <p:nvPr>
            <p:ph type="body" sz="quarter" idx="13" hasCustomPrompt="1"/>
          </p:nvPr>
        </p:nvSpPr>
        <p:spPr>
          <a:xfrm>
            <a:off x="1152144" y="2383824"/>
            <a:ext cx="6611112" cy="353943"/>
          </a:xfrm>
        </p:spPr>
        <p:txBody>
          <a:bodyPr wrap="square" anchor="t">
            <a:spAutoFit/>
          </a:bodyPr>
          <a:lstStyle>
            <a:lvl1pPr marL="0" indent="-182880" algn="l">
              <a:lnSpc>
                <a:spcPct val="85000"/>
              </a:lnSpc>
              <a:spcBef>
                <a:spcPts val="800"/>
              </a:spcBef>
              <a:buFont typeface="Arial" pitchFamily="34" charset="0"/>
              <a:buNone/>
              <a:defRPr sz="2000" b="0" cap="none" baseline="0">
                <a:solidFill>
                  <a:schemeClr val="bg1"/>
                </a:solidFill>
                <a:latin typeface="+mn-lt"/>
              </a:defRPr>
            </a:lvl1pPr>
          </a:lstStyle>
          <a:p>
            <a:pPr lvl="0"/>
            <a:r>
              <a:rPr lang="en-US" dirty="0"/>
              <a:t>Click to edit subtitle</a:t>
            </a:r>
          </a:p>
        </p:txBody>
      </p:sp>
      <p:sp>
        <p:nvSpPr>
          <p:cNvPr id="10" name="TextBox 3"/>
          <p:cNvSpPr txBox="1">
            <a:spLocks noChangeAspect="1"/>
          </p:cNvSpPr>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pic>
        <p:nvPicPr>
          <p:cNvPr id="9" name="Picture 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1920804" cy="1806509"/>
          </a:xfrm>
          <a:prstGeom prst="rect">
            <a:avLst/>
          </a:prstGeom>
        </p:spPr>
      </p:pic>
    </p:spTree>
    <p:extLst>
      <p:ext uri="{BB962C8B-B14F-4D97-AF65-F5344CB8AC3E}">
        <p14:creationId xmlns:p14="http://schemas.microsoft.com/office/powerpoint/2010/main" val="286757204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AS -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tx2"/>
                </a:solidFill>
              </a:defRPr>
            </a:lvl1pPr>
          </a:lstStyle>
          <a:p>
            <a:r>
              <a:rPr lang="en-US" dirty="0"/>
              <a:t>Click to Edit Title</a:t>
            </a:r>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1016459"/>
            <a:ext cx="7891272" cy="3642853"/>
          </a:xfrm>
        </p:spPr>
        <p:txBody>
          <a:bodyPr wrap="square" anchor="t" anchorCtr="0">
            <a:normAutofit/>
          </a:bodyPr>
          <a:lstStyle>
            <a:lvl1pPr>
              <a:defRPr baseline="0">
                <a:solidFill>
                  <a:schemeClr val="tx2"/>
                </a:solidFill>
              </a:defRPr>
            </a:lvl1pPr>
            <a:lvl2pPr>
              <a:buClr>
                <a:schemeClr val="tx1">
                  <a:lumMod val="65000"/>
                  <a:lumOff val="35000"/>
                </a:schemeClr>
              </a:buClr>
              <a:defRPr baseline="0">
                <a:solidFill>
                  <a:schemeClr val="tx1">
                    <a:lumMod val="65000"/>
                    <a:lumOff val="35000"/>
                  </a:schemeClr>
                </a:solidFill>
              </a:defRPr>
            </a:lvl2pPr>
            <a:lvl3pPr>
              <a:buClr>
                <a:schemeClr val="tx1">
                  <a:lumMod val="65000"/>
                  <a:lumOff val="35000"/>
                </a:schemeClr>
              </a:buClr>
              <a:defRPr baseline="0">
                <a:solidFill>
                  <a:schemeClr val="tx1">
                    <a:lumMod val="65000"/>
                    <a:lumOff val="3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1" name="Slide Number Placeholder 4"/>
          <p:cNvSpPr>
            <a:spLocks noGrp="1"/>
          </p:cNvSpPr>
          <p:nvPr>
            <p:ph type="sldNum" sz="quarter" idx="14"/>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256850836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11" hasCustomPrompt="1"/>
          </p:nvPr>
        </p:nvSpPr>
        <p:spPr>
          <a:xfrm flipH="1">
            <a:off x="626364" y="640080"/>
            <a:ext cx="7891272" cy="274320"/>
          </a:xfrm>
        </p:spPr>
        <p:txBody>
          <a:bodyPr wrap="square" anchor="ctr" anchorCtr="0">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stStyle>
          <a:p>
            <a:pPr lvl="0"/>
            <a:r>
              <a:rPr lang="en-US" dirty="0"/>
              <a:t>Click to edit subtitle</a:t>
            </a:r>
          </a:p>
        </p:txBody>
      </p:sp>
      <p:sp>
        <p:nvSpPr>
          <p:cNvPr id="4" name="Slide Number Placeholder 3"/>
          <p:cNvSpPr>
            <a:spLocks noGrp="1"/>
          </p:cNvSpPr>
          <p:nvPr>
            <p:ph type="sldNum" sz="quarter" idx="13"/>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409564843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AS - 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baseline="0">
                <a:solidFill>
                  <a:schemeClr val="tx2"/>
                </a:solidFill>
              </a:defRPr>
            </a:lvl1pPr>
          </a:lstStyle>
          <a:p>
            <a:r>
              <a:rPr lang="en-US" dirty="0"/>
              <a:t>Click to Edit Title</a:t>
            </a:r>
          </a:p>
        </p:txBody>
      </p:sp>
      <p:sp>
        <p:nvSpPr>
          <p:cNvPr id="4" name="Slide Number Placeholder 2"/>
          <p:cNvSpPr>
            <a:spLocks noGrp="1"/>
          </p:cNvSpPr>
          <p:nvPr>
            <p:ph type="sldNum" sz="quarter" idx="11"/>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70903733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AS - Comparison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3" hasCustomPrompt="1"/>
          </p:nvPr>
        </p:nvSpPr>
        <p:spPr>
          <a:xfrm>
            <a:off x="627641"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defRPr sz="2000" baseline="0">
                <a:solidFill>
                  <a:schemeClr val="tx2"/>
                </a:solidFill>
                <a:latin typeface="+mn-lt"/>
              </a:defRPr>
            </a:lvl1pPr>
            <a:lvl2pPr>
              <a:defRPr sz="1800" baseline="0">
                <a:latin typeface="+mn-lt"/>
              </a:defRPr>
            </a:lvl2pPr>
            <a:lvl3pPr>
              <a:defRPr sz="1400" baseline="0">
                <a:latin typeface="+mn-lt"/>
              </a:defRPr>
            </a:lvl3pPr>
            <a:lvl4pPr>
              <a:defRPr sz="1200" baseline="0">
                <a:latin typeface="+mj-lt"/>
              </a:defRPr>
            </a:lvl4pPr>
            <a:lvl5pPr>
              <a:defRPr sz="1000" baseline="0">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1014984"/>
            <a:ext cx="3886200" cy="3639312"/>
          </a:xfrm>
        </p:spPr>
        <p:txBody>
          <a:bodyPr wrap="square">
            <a:normAutofit/>
          </a:bodyPr>
          <a:lstStyle>
            <a:lvl1pPr>
              <a:defRPr sz="2000" baseline="0">
                <a:solidFill>
                  <a:schemeClr val="tx2"/>
                </a:solidFill>
                <a:latin typeface="+mn-lt"/>
              </a:defRPr>
            </a:lvl1pPr>
            <a:lvl2pPr>
              <a:defRPr baseline="0">
                <a:latin typeface="+mn-lt"/>
              </a:defRPr>
            </a:lvl2pPr>
            <a:lvl3pPr>
              <a:defRPr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4" name="Slide Number Placeholder 5"/>
          <p:cNvSpPr>
            <a:spLocks noGrp="1"/>
          </p:cNvSpPr>
          <p:nvPr>
            <p:ph type="sldNum" sz="quarter" idx="17"/>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228977949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AS - Two Content - Whi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buClr>
                <a:schemeClr val="bg1"/>
              </a:buClr>
              <a:buSzPct val="80000"/>
              <a:defRPr sz="2000" baseline="0">
                <a:solidFill>
                  <a:schemeClr val="bg1"/>
                </a:solidFill>
                <a:latin typeface="+mn-lt"/>
              </a:defRPr>
            </a:lvl1pPr>
            <a:lvl2pPr>
              <a:buClr>
                <a:schemeClr val="bg1"/>
              </a:buClr>
              <a:buSzPct val="80000"/>
              <a:defRPr sz="1800" baseline="0">
                <a:solidFill>
                  <a:schemeClr val="bg1"/>
                </a:solidFill>
                <a:latin typeface="+mn-lt"/>
              </a:defRPr>
            </a:lvl2pPr>
            <a:lvl3pPr>
              <a:buClr>
                <a:schemeClr val="bg1"/>
              </a:buClr>
              <a:buSzPct val="100000"/>
              <a:defRPr sz="1400" baseline="0">
                <a:solidFill>
                  <a:schemeClr val="bg1"/>
                </a:solidFill>
                <a:latin typeface="+mn-lt"/>
              </a:defRPr>
            </a:lvl3pPr>
            <a:lvl4pPr>
              <a:buClr>
                <a:schemeClr val="bg1"/>
              </a:buClr>
              <a:buSzPct val="100000"/>
              <a:defRPr sz="1200" baseline="0">
                <a:solidFill>
                  <a:schemeClr val="bg1"/>
                </a:solidFill>
                <a:latin typeface="+mj-lt"/>
              </a:defRPr>
            </a:lvl4pPr>
            <a:lvl5pPr marL="914400" indent="-182880">
              <a:buClr>
                <a:schemeClr val="bg1"/>
              </a:buClr>
              <a:buSzPct val="100000"/>
              <a:defRPr sz="1000" baseline="0">
                <a:solidFill>
                  <a:schemeClr val="bg1"/>
                </a:solidFill>
                <a:latin typeface="+mj-lt"/>
              </a:defRPr>
            </a:lvl5pPr>
            <a:lvl6pPr>
              <a:defRPr sz="1600"/>
            </a:lvl6pPr>
            <a:lvl7pPr>
              <a:defRPr sz="1600"/>
            </a:lvl7pPr>
            <a:lvl8pPr>
              <a:defRPr sz="1600"/>
            </a:lvl8pPr>
            <a:lvl9pPr>
              <a:defRPr sz="1600"/>
            </a:lvl9pPr>
          </a:lstStyle>
          <a:p>
            <a:pPr lvl="0"/>
            <a:r>
              <a:rPr lang="en-US" dirty="0"/>
              <a:t>Click to add text or click an icon to add other content types.</a:t>
            </a:r>
          </a:p>
          <a:p>
            <a:pPr lvl="1"/>
            <a:r>
              <a:rPr lang="en-US" dirty="0"/>
              <a:t>Second level</a:t>
            </a:r>
          </a:p>
          <a:p>
            <a:pPr lvl="2"/>
            <a:r>
              <a:rPr lang="en-US" dirty="0"/>
              <a:t>Third level</a:t>
            </a:r>
          </a:p>
        </p:txBody>
      </p:sp>
      <p:sp>
        <p:nvSpPr>
          <p:cNvPr id="7" name="Content Placeholder 4"/>
          <p:cNvSpPr>
            <a:spLocks noGrp="1"/>
          </p:cNvSpPr>
          <p:nvPr>
            <p:ph sz="quarter" idx="15" hasCustomPrompt="1"/>
          </p:nvPr>
        </p:nvSpPr>
        <p:spPr>
          <a:xfrm>
            <a:off x="4634121" y="1014984"/>
            <a:ext cx="3886200" cy="3639312"/>
          </a:xfrm>
        </p:spPr>
        <p:txBody>
          <a:bodyPr vert="horz" wrap="square" lIns="91440" tIns="45720" rIns="91440" bIns="45720" rtlCol="0" anchor="t" anchorCtr="0">
            <a:normAutofit/>
          </a:bodyPr>
          <a:lstStyle>
            <a:lvl1pPr>
              <a:buClr>
                <a:schemeClr val="bg1"/>
              </a:buClr>
              <a:defRPr lang="en-US" dirty="0" smtClean="0">
                <a:solidFill>
                  <a:schemeClr val="bg1"/>
                </a:solidFill>
              </a:defRPr>
            </a:lvl1pPr>
            <a:lvl2pPr marL="182880" indent="-182880" defTabSz="365760">
              <a:lnSpc>
                <a:spcPct val="85000"/>
              </a:lnSpc>
              <a:spcBef>
                <a:spcPts val="800"/>
              </a:spcBef>
              <a:buClr>
                <a:schemeClr val="bg1"/>
              </a:buClr>
              <a:buFont typeface="Arial" panose="020B0604020202020204" pitchFamily="34" charset="0"/>
              <a:buChar char="•"/>
              <a:defRPr lang="en-US" sz="2000" dirty="0" smtClean="0">
                <a:solidFill>
                  <a:schemeClr val="bg1"/>
                </a:solidFill>
                <a:latin typeface="+mn-lt"/>
              </a:defRPr>
            </a:lvl2pPr>
            <a:lvl3pPr marL="365760" indent="-182880" defTabSz="365760">
              <a:lnSpc>
                <a:spcPct val="85000"/>
              </a:lnSpc>
              <a:spcBef>
                <a:spcPts val="800"/>
              </a:spcBef>
              <a:buClr>
                <a:schemeClr val="bg1"/>
              </a:buClr>
              <a:buSzPct val="80000"/>
              <a:buFont typeface="Arial" panose="020B0604020202020204" pitchFamily="34" charset="0"/>
              <a:buChar char="•"/>
              <a:defRPr lang="en-US" sz="1800" dirty="0" smtClean="0">
                <a:solidFill>
                  <a:schemeClr val="bg1"/>
                </a:solidFill>
                <a:latin typeface="+mn-lt"/>
              </a:defRPr>
            </a:lvl3pPr>
            <a:lvl4pPr marL="548640" defTabSz="365760">
              <a:lnSpc>
                <a:spcPct val="85000"/>
              </a:lnSpc>
              <a:spcBef>
                <a:spcPts val="800"/>
              </a:spcBef>
              <a:buClr>
                <a:schemeClr val="bg1"/>
              </a:buClr>
              <a:defRPr lang="en-US" sz="1400" dirty="0" smtClean="0">
                <a:solidFill>
                  <a:schemeClr val="bg1"/>
                </a:solidFill>
                <a:latin typeface="+mn-lt"/>
              </a:defRPr>
            </a:lvl4pPr>
            <a:lvl5pPr marL="731520" indent="-182880" defTabSz="365760">
              <a:buClr>
                <a:schemeClr val="bg1"/>
              </a:buClr>
              <a:defRPr lang="en-US" sz="1200" dirty="0">
                <a:solidFill>
                  <a:schemeClr val="bg1"/>
                </a:solidFill>
                <a:latin typeface="+mj-lt"/>
              </a:defRPr>
            </a:lvl5pPr>
            <a:lvl6pPr marL="914400" indent="-182880" defTabSz="365760">
              <a:buClr>
                <a:schemeClr val="bg1"/>
              </a:buClr>
              <a:buSzPct val="100000"/>
              <a:buFont typeface="Calibri" panose="020F0502020204030204" pitchFamily="34" charset="0"/>
              <a:buChar char="-"/>
              <a:defRPr>
                <a:solidFill>
                  <a:schemeClr val="bg1"/>
                </a:solidFill>
                <a:latin typeface="+mj-lt"/>
              </a:defRPr>
            </a:lvl6pPr>
          </a:lstStyle>
          <a:p>
            <a:pPr lvl="1"/>
            <a:r>
              <a:rPr lang="en-US" dirty="0"/>
              <a:t>Click to add text or click an icon to add other content types.</a:t>
            </a:r>
          </a:p>
          <a:p>
            <a:pPr lvl="2"/>
            <a:r>
              <a:rPr lang="en-US" dirty="0"/>
              <a:t>Second level</a:t>
            </a:r>
          </a:p>
          <a:p>
            <a:pPr lvl="3"/>
            <a:r>
              <a:rPr lang="en-US" dirty="0"/>
              <a:t>Third level</a:t>
            </a:r>
          </a:p>
        </p:txBody>
      </p:sp>
      <p:sp>
        <p:nvSpPr>
          <p:cNvPr id="4" name="Slide Number Placeholder 5"/>
          <p:cNvSpPr>
            <a:spLocks noGrp="1"/>
          </p:cNvSpPr>
          <p:nvPr>
            <p:ph type="sldNum" sz="quarter" idx="17"/>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0568680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AS - Content with Caption - Whi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8887"/>
            <a:ext cx="3127248" cy="369332"/>
          </a:xfrm>
        </p:spPr>
        <p:txBody>
          <a:bodyPr lIns="91440" rIns="91440" anchor="t" anchorCtr="0">
            <a:spAutoFit/>
          </a:bodyPr>
          <a:lstStyle>
            <a:lvl1pPr algn="ctr" defTabSz="182880">
              <a:spcBef>
                <a:spcPts val="0"/>
              </a:spcBef>
              <a:defRPr sz="1800" baseline="0">
                <a:solidFill>
                  <a:schemeClr val="bg1"/>
                </a:solidFill>
                <a:effectLst/>
                <a:latin typeface="+mj-lt"/>
              </a:defRPr>
            </a:lvl1pPr>
          </a:lstStyle>
          <a:p>
            <a:r>
              <a:rPr lang="en-US" dirty="0"/>
              <a:t>Click to Edit Title</a:t>
            </a:r>
          </a:p>
        </p:txBody>
      </p:sp>
      <p:sp>
        <p:nvSpPr>
          <p:cNvPr id="16" name="Text Placeholder 2"/>
          <p:cNvSpPr>
            <a:spLocks noGrp="1"/>
          </p:cNvSpPr>
          <p:nvPr>
            <p:ph type="body" sz="quarter" idx="11" hasCustomPrompt="1"/>
          </p:nvPr>
        </p:nvSpPr>
        <p:spPr>
          <a:xfrm>
            <a:off x="3127248" y="192024"/>
            <a:ext cx="6016752" cy="430887"/>
          </a:xfrm>
        </p:spPr>
        <p:txBody>
          <a:bodyPr wrap="square" lIns="274320" rIns="274320" anchor="ctr" anchorCtr="0">
            <a:noAutofit/>
          </a:bodyPr>
          <a:lstStyle>
            <a:lvl1pPr marL="0" indent="0" algn="l" defTabSz="182880">
              <a:lnSpc>
                <a:spcPct val="100000"/>
              </a:lnSpc>
              <a:spcBef>
                <a:spcPts val="0"/>
              </a:spcBef>
              <a:buFont typeface="Arial" pitchFamily="34" charset="0"/>
              <a:buNone/>
              <a:defRPr sz="2200" b="0" i="0" cap="none" baseline="0">
                <a:solidFill>
                  <a:schemeClr val="tx2"/>
                </a:solidFill>
                <a:effectLst/>
                <a:latin typeface="+mj-l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a:t>Click to Edit Subtitle</a:t>
            </a:r>
          </a:p>
        </p:txBody>
      </p:sp>
      <p:sp>
        <p:nvSpPr>
          <p:cNvPr id="5" name="Content Placeholder 3"/>
          <p:cNvSpPr>
            <a:spLocks noGrp="1"/>
          </p:cNvSpPr>
          <p:nvPr>
            <p:ph sz="quarter" idx="14" hasCustomPrompt="1"/>
          </p:nvPr>
        </p:nvSpPr>
        <p:spPr>
          <a:xfrm>
            <a:off x="3127248" y="636359"/>
            <a:ext cx="6016752" cy="4507141"/>
          </a:xfrm>
        </p:spPr>
        <p:txBody>
          <a:bodyPr vert="horz" wrap="square" lIns="274320" tIns="45720" rIns="457200" bIns="91440" rtlCol="0" anchor="t" anchorCtr="0">
            <a:normAutofit/>
          </a:bodyPr>
          <a:lstStyle>
            <a:lvl1pPr>
              <a:defRPr lang="en-US" dirty="0" smtClean="0">
                <a:latin typeface="+mn-lt"/>
              </a:defRPr>
            </a:lvl1pPr>
            <a:lvl2pPr>
              <a:defRPr lang="en-US" dirty="0" smtClean="0">
                <a:latin typeface="+mn-lt"/>
              </a:defRPr>
            </a:lvl2pPr>
            <a:lvl3pPr>
              <a:defRPr lang="en-US" dirty="0" smtClean="0">
                <a:latin typeface="+mn-lt"/>
              </a:defRPr>
            </a:lvl3pPr>
          </a:lstStyle>
          <a:p>
            <a:pPr lvl="0"/>
            <a:r>
              <a:rPr lang="en-US" dirty="0"/>
              <a:t>Click to add text or click an icon to add other content types.</a:t>
            </a:r>
          </a:p>
          <a:p>
            <a:pPr lvl="1"/>
            <a:r>
              <a:rPr lang="en-US" dirty="0"/>
              <a:t>Second level</a:t>
            </a:r>
          </a:p>
          <a:p>
            <a:pPr lvl="2"/>
            <a:r>
              <a:rPr lang="en-US" dirty="0"/>
              <a:t>Third level</a:t>
            </a:r>
          </a:p>
        </p:txBody>
      </p:sp>
      <p:sp>
        <p:nvSpPr>
          <p:cNvPr id="12" name="Text Placeholder 4"/>
          <p:cNvSpPr>
            <a:spLocks noGrp="1"/>
          </p:cNvSpPr>
          <p:nvPr>
            <p:ph type="body" sz="quarter" idx="13" hasCustomPrompt="1"/>
          </p:nvPr>
        </p:nvSpPr>
        <p:spPr>
          <a:xfrm>
            <a:off x="411480" y="996694"/>
            <a:ext cx="2304288" cy="615553"/>
          </a:xfrm>
        </p:spPr>
        <p:txBody>
          <a:bodyPr wrap="square" anchor="t" anchorCtr="0">
            <a:spAutoFit/>
          </a:bodyPr>
          <a:lstStyle>
            <a:lvl1pPr marL="0" indent="-182880" algn="l">
              <a:buFont typeface="Arial" pitchFamily="34" charset="0"/>
              <a:buNone/>
              <a:defRPr sz="2000" b="0" cap="none" baseline="0">
                <a:solidFill>
                  <a:schemeClr val="bg1"/>
                </a:solidFill>
                <a:effectLst/>
                <a:latin typeface="+mn-lt"/>
              </a:defRPr>
            </a:lvl1pPr>
          </a:lstStyle>
          <a:p>
            <a:pPr lvl="0"/>
            <a:r>
              <a:rPr lang="en-US" dirty="0"/>
              <a:t>Click to edit caption text</a:t>
            </a:r>
          </a:p>
        </p:txBody>
      </p:sp>
      <p:sp>
        <p:nvSpPr>
          <p:cNvPr id="4" name="Slide Number Placeholder 5"/>
          <p:cNvSpPr>
            <a:spLocks noGrp="1"/>
          </p:cNvSpPr>
          <p:nvPr>
            <p:ph type="sldNum" sz="quarter" idx="16"/>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035965656"/>
      </p:ext>
    </p:extLst>
  </p:cSld>
  <p:clrMapOvr>
    <a:masterClrMapping/>
  </p:clrMapOvr>
  <p:transition>
    <p:fade/>
  </p:transition>
  <p:extLst mod="1">
    <p:ext uri="{DCECCB84-F9BA-43D5-87BE-67443E8EF086}">
      <p15:sldGuideLst xmlns:p15="http://schemas.microsoft.com/office/powerpoint/2012/main">
        <p15:guide id="1" pos="196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AS - Main Customer Success - Whi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510269" cy="429768"/>
          </a:xfrm>
        </p:spPr>
        <p:txBody>
          <a:bodyPr lIns="182880" rIns="182880"/>
          <a:lstStyle>
            <a:lvl1pPr algn="ctr">
              <a:defRPr sz="2200" baseline="0">
                <a:latin typeface="+mj-lt"/>
              </a:defRPr>
            </a:lvl1pPr>
          </a:lstStyle>
          <a:p>
            <a:r>
              <a:rPr lang="en-US" dirty="0"/>
              <a:t>Customer Success - Click to Edit Title</a:t>
            </a:r>
          </a:p>
        </p:txBody>
      </p:sp>
      <p:sp>
        <p:nvSpPr>
          <p:cNvPr id="21" name="Text Placeholder 2"/>
          <p:cNvSpPr>
            <a:spLocks noGrp="1"/>
          </p:cNvSpPr>
          <p:nvPr>
            <p:ph type="body" sz="quarter" idx="11"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643514"/>
            <a:ext cx="6510270" cy="4085003"/>
          </a:xfrm>
        </p:spPr>
        <p:txBody>
          <a:bodyPr wrap="square" lIns="365760" rIns="274320" anchor="t">
            <a:normAutofit/>
          </a:bodyPr>
          <a:lstStyle>
            <a:lvl1pPr>
              <a:defRPr sz="2000" baseline="0">
                <a:latin typeface="+mn-lt"/>
              </a:defRPr>
            </a:lvl1pPr>
            <a:lvl2pPr>
              <a:defRPr sz="1800" baseline="0">
                <a:latin typeface="+mn-lt"/>
              </a:defRPr>
            </a:lvl2pPr>
            <a:lvl3pPr>
              <a:defRPr sz="1600"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776288"/>
            <a:ext cx="2448000" cy="2867308"/>
          </a:xfrm>
        </p:spPr>
        <p:txBody>
          <a:bodyPr wrap="square" anchor="t">
            <a:normAutofit/>
          </a:bodyPr>
          <a:lstStyle>
            <a:lvl1pPr marL="0" indent="-182880">
              <a:lnSpc>
                <a:spcPct val="85000"/>
              </a:lnSpc>
              <a:buFont typeface="Arial" pitchFamily="34" charset="0"/>
              <a:buNone/>
              <a:defRPr sz="1600" b="0"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normAutofit/>
          </a:bodyPr>
          <a:lstStyle>
            <a:lvl1pPr marL="0" indent="0" algn="l">
              <a:lnSpc>
                <a:spcPct val="85000"/>
              </a:lnSpc>
              <a:buNone/>
              <a:defRPr sz="1400" b="0">
                <a:solidFill>
                  <a:schemeClr val="bg1"/>
                </a:solidFill>
                <a:effectLst/>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598393" y="3941854"/>
            <a:ext cx="2450592" cy="502920"/>
          </a:xfrm>
        </p:spPr>
        <p:txBody>
          <a:bodyPr wrap="square" anchor="t">
            <a:normAutofit/>
          </a:bodyPr>
          <a:lstStyle>
            <a:lvl1pPr marL="182880" indent="0" algn="l">
              <a:lnSpc>
                <a:spcPct val="85000"/>
              </a:lnSpc>
              <a:buNone/>
              <a:defRPr sz="1200">
                <a:solidFill>
                  <a:schemeClr val="bg1">
                    <a:lumMod val="85000"/>
                  </a:schemeClr>
                </a:solidFill>
                <a:effectLst/>
              </a:defRPr>
            </a:lvl1pPr>
          </a:lstStyle>
          <a:p>
            <a:pPr lvl="0"/>
            <a:r>
              <a:rPr lang="en-US" dirty="0"/>
              <a:t>Spokesperson’s Job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pPr/>
              <a:t>‹#›</a:t>
            </a:fld>
            <a:endParaRPr lang="en-US" dirty="0"/>
          </a:p>
        </p:txBody>
      </p:sp>
      <p:grpSp>
        <p:nvGrpSpPr>
          <p:cNvPr id="23" name="Group 22"/>
          <p:cNvGrpSpPr/>
          <p:nvPr userDrawn="1"/>
        </p:nvGrpSpPr>
        <p:grpSpPr>
          <a:xfrm>
            <a:off x="8427835" y="4765184"/>
            <a:ext cx="526892" cy="220528"/>
            <a:chOff x="6145213" y="4384676"/>
            <a:chExt cx="1582738" cy="649287"/>
          </a:xfrm>
          <a:solidFill>
            <a:schemeClr val="bg1"/>
          </a:solidFill>
        </p:grpSpPr>
        <p:sp>
          <p:nvSpPr>
            <p:cNvPr id="24"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Text Placeholder 7"/>
          <p:cNvSpPr>
            <a:spLocks noGrp="1"/>
          </p:cNvSpPr>
          <p:nvPr>
            <p:ph type="body" sz="quarter" idx="19"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a:t>Partner Name</a:t>
            </a:r>
          </a:p>
        </p:txBody>
      </p:sp>
      <p:sp>
        <p:nvSpPr>
          <p:cNvPr id="10" name="Text Placeholder 9"/>
          <p:cNvSpPr>
            <a:spLocks noGrp="1"/>
          </p:cNvSpPr>
          <p:nvPr>
            <p:ph type="body" sz="quarter" idx="20" hasCustomPrompt="1"/>
          </p:nvPr>
        </p:nvSpPr>
        <p:spPr>
          <a:xfrm>
            <a:off x="1" y="4728518"/>
            <a:ext cx="6510268" cy="184150"/>
          </a:xfrm>
        </p:spPr>
        <p:txBody>
          <a:bodyPr>
            <a:noAutofit/>
          </a:bodyPr>
          <a:lstStyle>
            <a:lvl1pPr marL="0" indent="0" algn="ctr">
              <a:buNone/>
              <a:defRPr sz="1200" baseline="0"/>
            </a:lvl1pPr>
            <a:lvl2pPr marL="182880" indent="0">
              <a:buNone/>
              <a:defRPr/>
            </a:lvl2pPr>
            <a:lvl3pPr marL="365760" indent="0">
              <a:buNone/>
              <a:defRPr/>
            </a:lvl3pPr>
            <a:lvl4pPr marL="548640" indent="0">
              <a:buNone/>
              <a:defRPr/>
            </a:lvl4pPr>
            <a:lvl5pPr marL="731520" indent="0">
              <a:buNone/>
              <a:defRPr/>
            </a:lvl5pPr>
          </a:lstStyle>
          <a:p>
            <a:pPr lvl="0"/>
            <a:r>
              <a:rPr lang="en-US" dirty="0"/>
              <a:t>Click to add URL to online story</a:t>
            </a:r>
          </a:p>
        </p:txBody>
      </p:sp>
    </p:spTree>
    <p:extLst>
      <p:ext uri="{BB962C8B-B14F-4D97-AF65-F5344CB8AC3E}">
        <p14:creationId xmlns:p14="http://schemas.microsoft.com/office/powerpoint/2010/main" val="3538107785"/>
      </p:ext>
    </p:extLst>
  </p:cSld>
  <p:clrMapOvr>
    <a:masterClrMapping/>
  </p:clrMapOvr>
  <p:transition>
    <p:fade/>
  </p:transition>
  <p:extLst mod="1">
    <p:ext uri="{DCECCB84-F9BA-43D5-87BE-67443E8EF086}">
      <p15:sldGuideLst xmlns:p15="http://schemas.microsoft.com/office/powerpoint/2012/main">
        <p15:guide id="1" pos="410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AS - Customer Validation - Whi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510269" cy="429768"/>
          </a:xfrm>
        </p:spPr>
        <p:txBody>
          <a:bodyPr lIns="182880" rIns="182880"/>
          <a:lstStyle>
            <a:lvl1pPr algn="ctr">
              <a:defRPr sz="2200" baseline="0">
                <a:latin typeface="+mj-lt"/>
              </a:defRPr>
            </a:lvl1pPr>
          </a:lstStyle>
          <a:p>
            <a:r>
              <a:rPr lang="en-US" dirty="0"/>
              <a:t>Customer Validation - Click to Edit Title</a:t>
            </a:r>
          </a:p>
        </p:txBody>
      </p:sp>
      <p:sp>
        <p:nvSpPr>
          <p:cNvPr id="21" name="Text Placeholder 2"/>
          <p:cNvSpPr>
            <a:spLocks noGrp="1"/>
          </p:cNvSpPr>
          <p:nvPr>
            <p:ph type="body" sz="quarter" idx="11"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stStyle>
          <a:p>
            <a:pPr lvl="0"/>
            <a:r>
              <a:rPr lang="en-US" dirty="0"/>
              <a:t>Click to Edit Industry</a:t>
            </a:r>
          </a:p>
        </p:txBody>
      </p:sp>
      <p:sp>
        <p:nvSpPr>
          <p:cNvPr id="5" name="Content Placeholder 3"/>
          <p:cNvSpPr>
            <a:spLocks noGrp="1"/>
          </p:cNvSpPr>
          <p:nvPr>
            <p:ph sz="quarter" idx="15" hasCustomPrompt="1"/>
          </p:nvPr>
        </p:nvSpPr>
        <p:spPr>
          <a:xfrm>
            <a:off x="0" y="643514"/>
            <a:ext cx="6510270" cy="4092469"/>
          </a:xfrm>
        </p:spPr>
        <p:txBody>
          <a:bodyPr wrap="square" lIns="365760" rIns="274320" anchor="t">
            <a:normAutofit/>
          </a:bodyPr>
          <a:lstStyle>
            <a:lvl1pPr>
              <a:defRPr sz="2000" baseline="0">
                <a:latin typeface="+mn-lt"/>
              </a:defRPr>
            </a:lvl1pPr>
            <a:lvl2pPr>
              <a:defRPr sz="1800" baseline="0">
                <a:latin typeface="+mn-lt"/>
              </a:defRPr>
            </a:lvl2pPr>
            <a:lvl3pPr>
              <a:defRPr sz="1600" baseline="0">
                <a:latin typeface="+mn-lt"/>
              </a:defRPr>
            </a:lvl3pPr>
            <a:lvl4pPr>
              <a:defRPr baseline="0">
                <a:latin typeface="+mj-lt"/>
              </a:defRPr>
            </a:lvl4pPr>
            <a:lvl5pPr>
              <a:defRPr baseline="0">
                <a:latin typeface="+mj-lt"/>
              </a:defRPr>
            </a:lvl5pPr>
          </a:lstStyle>
          <a:p>
            <a:pPr lvl="0"/>
            <a:r>
              <a:rPr lang="en-US" dirty="0"/>
              <a:t>Click to add text or click an icon to add other content types.</a:t>
            </a:r>
          </a:p>
          <a:p>
            <a:pPr lvl="1"/>
            <a:r>
              <a:rPr lang="en-US" dirty="0"/>
              <a:t>Second level</a:t>
            </a:r>
          </a:p>
          <a:p>
            <a:pPr lvl="2"/>
            <a:r>
              <a:rPr lang="en-US" dirty="0"/>
              <a:t>Third level</a:t>
            </a:r>
          </a:p>
        </p:txBody>
      </p:sp>
      <p:sp>
        <p:nvSpPr>
          <p:cNvPr id="18" name="Text Placeholder 4"/>
          <p:cNvSpPr>
            <a:spLocks noGrp="1"/>
          </p:cNvSpPr>
          <p:nvPr>
            <p:ph type="body" sz="quarter" idx="14" hasCustomPrompt="1"/>
          </p:nvPr>
        </p:nvSpPr>
        <p:spPr>
          <a:xfrm>
            <a:off x="6602878" y="776288"/>
            <a:ext cx="2448000" cy="2867308"/>
          </a:xfrm>
        </p:spPr>
        <p:txBody>
          <a:bodyPr wrap="square" anchor="t">
            <a:normAutofit/>
          </a:bodyPr>
          <a:lstStyle>
            <a:lvl1pPr marL="0" indent="-182880">
              <a:lnSpc>
                <a:spcPct val="85000"/>
              </a:lnSpc>
              <a:buFont typeface="Arial" pitchFamily="34" charset="0"/>
              <a:buNone/>
              <a:defRPr sz="1600" b="0"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a:t>“Add a customer win quote here regarding “Expected Results” and/or how the organization has been using SAS in the past.</a:t>
            </a:r>
          </a:p>
          <a:p>
            <a:pPr lvl="0"/>
            <a:r>
              <a:rPr lang="en-US" dirty="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normAutofit/>
          </a:bodyPr>
          <a:lstStyle>
            <a:lvl1pPr marL="0" indent="0" algn="l">
              <a:lnSpc>
                <a:spcPct val="85000"/>
              </a:lnSpc>
              <a:buNone/>
              <a:defRPr sz="1400" b="0">
                <a:solidFill>
                  <a:schemeClr val="bg1"/>
                </a:solidFill>
                <a:effectLst/>
                <a:latin typeface="+mn-lt"/>
              </a:defRPr>
            </a:lvl1pPr>
          </a:lstStyle>
          <a:p>
            <a:pPr lvl="0"/>
            <a:r>
              <a:rPr lang="en-US" dirty="0"/>
              <a:t>Spokesperson’s Name</a:t>
            </a:r>
          </a:p>
        </p:txBody>
      </p:sp>
      <p:sp>
        <p:nvSpPr>
          <p:cNvPr id="7" name="Text Placeholder 6"/>
          <p:cNvSpPr>
            <a:spLocks noGrp="1"/>
          </p:cNvSpPr>
          <p:nvPr>
            <p:ph type="body" sz="quarter" idx="17" hasCustomPrompt="1"/>
          </p:nvPr>
        </p:nvSpPr>
        <p:spPr>
          <a:xfrm>
            <a:off x="6598393" y="3941853"/>
            <a:ext cx="2450592" cy="501885"/>
          </a:xfrm>
        </p:spPr>
        <p:txBody>
          <a:bodyPr wrap="square" anchor="t">
            <a:normAutofit/>
          </a:bodyPr>
          <a:lstStyle>
            <a:lvl1pPr marL="182880" indent="0" algn="l">
              <a:lnSpc>
                <a:spcPct val="85000"/>
              </a:lnSpc>
              <a:buNone/>
              <a:defRPr sz="1200">
                <a:solidFill>
                  <a:schemeClr val="bg1">
                    <a:lumMod val="85000"/>
                  </a:schemeClr>
                </a:solidFill>
                <a:effectLst/>
              </a:defRPr>
            </a:lvl1pPr>
          </a:lstStyle>
          <a:p>
            <a:pPr lvl="0"/>
            <a:r>
              <a:rPr lang="en-US" dirty="0"/>
              <a:t>Spokesperson’s Job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pPr/>
              <a:t>‹#›</a:t>
            </a:fld>
            <a:endParaRPr lang="en-US" dirty="0"/>
          </a:p>
        </p:txBody>
      </p:sp>
      <p:grpSp>
        <p:nvGrpSpPr>
          <p:cNvPr id="23" name="Group 22"/>
          <p:cNvGrpSpPr/>
          <p:nvPr userDrawn="1"/>
        </p:nvGrpSpPr>
        <p:grpSpPr>
          <a:xfrm>
            <a:off x="8427835" y="4765184"/>
            <a:ext cx="526892" cy="220528"/>
            <a:chOff x="6145213" y="4384676"/>
            <a:chExt cx="1582738" cy="649287"/>
          </a:xfrm>
          <a:solidFill>
            <a:schemeClr val="bg1"/>
          </a:solidFill>
        </p:grpSpPr>
        <p:sp>
          <p:nvSpPr>
            <p:cNvPr id="24"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Text Placeholder 7"/>
          <p:cNvSpPr>
            <a:spLocks noGrp="1"/>
          </p:cNvSpPr>
          <p:nvPr>
            <p:ph type="body" sz="quarter" idx="19"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a:t>Partner Name</a:t>
            </a:r>
          </a:p>
        </p:txBody>
      </p:sp>
      <p:sp>
        <p:nvSpPr>
          <p:cNvPr id="6" name="TextBox 5"/>
          <p:cNvSpPr txBox="1"/>
          <p:nvPr userDrawn="1"/>
        </p:nvSpPr>
        <p:spPr>
          <a:xfrm>
            <a:off x="3440649" y="4782265"/>
            <a:ext cx="2276795" cy="230832"/>
          </a:xfrm>
          <a:prstGeom prst="rect">
            <a:avLst/>
          </a:prstGeom>
          <a:noFill/>
        </p:spPr>
        <p:txBody>
          <a:bodyPr wrap="square" lIns="45720" r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solidFill>
              </a:rPr>
              <a:t>For One-to-One Customer Use Only</a:t>
            </a:r>
          </a:p>
        </p:txBody>
      </p:sp>
    </p:spTree>
    <p:extLst>
      <p:ext uri="{BB962C8B-B14F-4D97-AF65-F5344CB8AC3E}">
        <p14:creationId xmlns:p14="http://schemas.microsoft.com/office/powerpoint/2010/main" val="13983064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3" name="Picture 8" descr="C:\Users\RussianBear\Desktop\OnCloud_Jon\CloudComputing_NIST_IMAGES\Panoramic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2425"/>
            <a:ext cx="9144000" cy="29298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119818" y="141044"/>
            <a:ext cx="2515438" cy="584775"/>
          </a:xfrm>
        </p:spPr>
        <p:txBody>
          <a:bodyPr/>
          <a:lstStyle/>
          <a:p>
            <a:r>
              <a:rPr lang="en-US" dirty="0"/>
              <a:t>Click to edit title</a:t>
            </a:r>
          </a:p>
        </p:txBody>
      </p:sp>
      <p:sp>
        <p:nvSpPr>
          <p:cNvPr id="9" name="Text Placeholder 2"/>
          <p:cNvSpPr>
            <a:spLocks noGrp="1"/>
          </p:cNvSpPr>
          <p:nvPr>
            <p:ph type="body" sz="quarter" idx="12" hasCustomPrompt="1"/>
          </p:nvPr>
        </p:nvSpPr>
        <p:spPr>
          <a:xfrm>
            <a:off x="2635250" y="264154"/>
            <a:ext cx="6051550" cy="338554"/>
          </a:xfrm>
        </p:spPr>
        <p:txBody>
          <a:bodyPr anchor="ctr"/>
          <a:lstStyle>
            <a:lvl1pPr marL="0" indent="0" algn="l">
              <a:lnSpc>
                <a:spcPct val="100000"/>
              </a:lnSpc>
              <a:buNone/>
              <a:defRPr sz="1600" b="1" i="0" cap="all" baseline="0">
                <a:solidFill>
                  <a:schemeClr val="tx2">
                    <a:lumMod val="50000"/>
                  </a:schemeClr>
                </a:solidFill>
              </a:defRPr>
            </a:lvl1pPr>
          </a:lstStyle>
          <a:p>
            <a:pPr lvl="0"/>
            <a:r>
              <a:rPr lang="en-US" dirty="0"/>
              <a:t>Click to edit subtitle</a:t>
            </a:r>
          </a:p>
        </p:txBody>
      </p:sp>
      <p:sp>
        <p:nvSpPr>
          <p:cNvPr id="17" name="Content Placeholder 3"/>
          <p:cNvSpPr>
            <a:spLocks noGrp="1"/>
          </p:cNvSpPr>
          <p:nvPr>
            <p:ph sz="quarter" idx="13" hasCustomPrompt="1"/>
          </p:nvPr>
        </p:nvSpPr>
        <p:spPr>
          <a:xfrm>
            <a:off x="468313" y="1879253"/>
            <a:ext cx="4010025" cy="1384995"/>
          </a:xfrm>
        </p:spPr>
        <p:txBody>
          <a:bodyPr wrap="square" anchor="ctr">
            <a:spAutoFit/>
          </a:bodyPr>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bg1"/>
              </a:buClr>
              <a:defRPr baseline="0">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4"/>
          <p:cNvSpPr>
            <a:spLocks noGrp="1"/>
          </p:cNvSpPr>
          <p:nvPr>
            <p:ph sz="quarter" idx="14" hasCustomPrompt="1"/>
          </p:nvPr>
        </p:nvSpPr>
        <p:spPr>
          <a:xfrm>
            <a:off x="4664075" y="1879253"/>
            <a:ext cx="4022725" cy="1384995"/>
          </a:xfrm>
        </p:spPr>
        <p:txBody>
          <a:bodyPr anchor="ctr"/>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bg1"/>
              </a:buClr>
              <a:defRPr baseline="0">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Box 5"/>
          <p:cNvSpPr txBox="1"/>
          <p:nvPr/>
        </p:nvSpPr>
        <p:spPr>
          <a:xfrm>
            <a:off x="0" y="4928056"/>
            <a:ext cx="1931989" cy="215444"/>
          </a:xfrm>
          <a:prstGeom prst="rect">
            <a:avLst/>
          </a:prstGeom>
          <a:noFill/>
        </p:spPr>
        <p:txBody>
          <a:bodyPr wrap="square" anchor="ctr">
            <a:spAutoFit/>
          </a:bodyPr>
          <a:lstStyle/>
          <a:p>
            <a:pPr algn="l" defTabSz="274320" eaLnBrk="0" hangingPunct="0">
              <a:defRPr/>
            </a:pPr>
            <a:br>
              <a:rPr lang="en-US" sz="400" b="0" kern="300" spc="50" baseline="0" dirty="0">
                <a:solidFill>
                  <a:schemeClr val="bg2">
                    <a:lumMod val="40000"/>
                    <a:lumOff val="60000"/>
                  </a:schemeClr>
                </a:solidFill>
                <a:latin typeface="Arial"/>
                <a:ea typeface="ＭＳ Ｐゴシック" pitchFamily="34" charset="-128"/>
                <a:cs typeface="Arial"/>
              </a:rPr>
            </a:br>
            <a:r>
              <a:rPr lang="en-US" sz="400" b="0" kern="300" spc="50" baseline="0" dirty="0">
                <a:solidFill>
                  <a:schemeClr val="bg2">
                    <a:lumMod val="40000"/>
                    <a:lumOff val="60000"/>
                  </a:schemeClr>
                </a:solidFill>
                <a:latin typeface="Arial"/>
                <a:ea typeface="ＭＳ Ｐゴシック" pitchFamily="34" charset="-128"/>
                <a:cs typeface="Arial"/>
              </a:rPr>
              <a:t>Copyright © 2012, SAS Institute Inc. All rights reserved.</a:t>
            </a: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441" y="4670708"/>
            <a:ext cx="1018358" cy="236924"/>
          </a:xfrm>
          <a:prstGeom prst="rect">
            <a:avLst/>
          </a:prstGeom>
        </p:spPr>
      </p:pic>
      <p:cxnSp>
        <p:nvCxnSpPr>
          <p:cNvPr id="6" name="Straight Connector 7"/>
          <p:cNvCxnSpPr/>
          <p:nvPr/>
        </p:nvCxnSpPr>
        <p:spPr bwMode="auto">
          <a:xfrm>
            <a:off x="2635256" y="0"/>
            <a:ext cx="0" cy="914400"/>
          </a:xfrm>
          <a:prstGeom prst="line">
            <a:avLst/>
          </a:prstGeom>
          <a:solidFill>
            <a:schemeClr val="accent1"/>
          </a:solidFill>
          <a:ln w="12700" cap="flat" cmpd="sng" algn="ctr">
            <a:gradFill flip="none" rotWithShape="1">
              <a:gsLst>
                <a:gs pos="0">
                  <a:schemeClr val="bg2"/>
                </a:gs>
                <a:gs pos="100000">
                  <a:schemeClr val="bg2">
                    <a:alpha val="0"/>
                  </a:schemeClr>
                </a:gs>
              </a:gsLst>
              <a:lin ang="5400000" scaled="1"/>
              <a:tileRect/>
            </a:gradFill>
            <a:prstDash val="solid"/>
            <a:round/>
            <a:headEnd type="none" w="med" len="med"/>
            <a:tailEnd type="none" w="med" len="med"/>
          </a:ln>
          <a:effectLst/>
        </p:spPr>
      </p:cxnSp>
    </p:spTree>
    <p:extLst>
      <p:ext uri="{BB962C8B-B14F-4D97-AF65-F5344CB8AC3E}">
        <p14:creationId xmlns:p14="http://schemas.microsoft.com/office/powerpoint/2010/main" val="46275379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AS - Dark Blue Section Header">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2998"/>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spcBef>
                <a:spcPts val="800"/>
              </a:spcBef>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1"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2071514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SAS - Green Section Header">
    <p:bg>
      <p:bgPr>
        <a:gradFill>
          <a:gsLst>
            <a:gs pos="0">
              <a:srgbClr val="90B328"/>
            </a:gs>
            <a:gs pos="100000">
              <a:srgbClr val="4B7C1A"/>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9EC62C"/>
                </a:solidFill>
                <a:effectLst/>
                <a:uLnTx/>
                <a:uFillTx/>
                <a:latin typeface="+mn-lt"/>
                <a:ea typeface="Calibri" charset="0"/>
                <a:cs typeface="Arial" panose="020B0604020202020204" pitchFamily="34" charset="0"/>
              </a:rPr>
              <a:t>Copyright © SAS Institute Inc. All rights reserved.</a:t>
            </a:r>
          </a:p>
        </p:txBody>
      </p:sp>
      <p:pic>
        <p:nvPicPr>
          <p:cNvPr id="11"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9574444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AS - Aquamarine Section Header">
    <p:bg>
      <p:bgPr>
        <a:gradFill>
          <a:gsLst>
            <a:gs pos="0">
              <a:srgbClr val="00B08D"/>
            </a:gs>
            <a:gs pos="100000">
              <a:srgbClr val="01856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0CCA5"/>
                </a:solidFill>
                <a:effectLst/>
                <a:uLnTx/>
                <a:uFillTx/>
                <a:latin typeface="+mn-lt"/>
                <a:ea typeface="Calibri" charset="0"/>
                <a:cs typeface="Arial" panose="020B0604020202020204" pitchFamily="34" charset="0"/>
              </a:rPr>
              <a:t>Copyright © SAS Institute Inc. All rights reserved.</a:t>
            </a:r>
          </a:p>
        </p:txBody>
      </p:sp>
      <p:pic>
        <p:nvPicPr>
          <p:cNvPr id="11"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5995386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AS - Light Blue Section Header">
    <p:bg>
      <p:bgPr>
        <a:gradFill>
          <a:gsLst>
            <a:gs pos="0">
              <a:srgbClr val="61BAE9"/>
            </a:gs>
            <a:gs pos="100000">
              <a:srgbClr val="006A9F"/>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53C6FF"/>
                </a:solidFill>
                <a:effectLst/>
                <a:uLnTx/>
                <a:uFillTx/>
                <a:latin typeface="+mn-lt"/>
                <a:ea typeface="Calibri" charset="0"/>
                <a:cs typeface="Arial" panose="020B0604020202020204" pitchFamily="34" charset="0"/>
              </a:rPr>
              <a:t>Copyright © SAS Institute Inc. All rights reserved.</a:t>
            </a:r>
          </a:p>
        </p:txBody>
      </p:sp>
      <p:pic>
        <p:nvPicPr>
          <p:cNvPr id="11"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047320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SAS - Violet Section Header">
    <p:bg>
      <p:bgPr>
        <a:gradFill>
          <a:gsLst>
            <a:gs pos="0">
              <a:srgbClr val="3D5AAE"/>
            </a:gs>
            <a:gs pos="100000">
              <a:srgbClr val="2C367C"/>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a:t>Click to Edit Title</a:t>
            </a:r>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a:t>Click to edit subtitle</a:t>
            </a:r>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727DCC"/>
                </a:solidFill>
                <a:effectLst/>
                <a:uLnTx/>
                <a:uFillTx/>
                <a:latin typeface="+mn-lt"/>
                <a:ea typeface="Calibri" charset="0"/>
                <a:cs typeface="Arial" panose="020B0604020202020204" pitchFamily="34" charset="0"/>
              </a:rPr>
              <a:t>Copyright © SAS Institute Inc. All rights reserved.</a:t>
            </a:r>
          </a:p>
        </p:txBody>
      </p:sp>
      <p:pic>
        <p:nvPicPr>
          <p:cNvPr id="11"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grpSp>
        <p:nvGrpSpPr>
          <p:cNvPr id="8" name="Group 7"/>
          <p:cNvGrpSpPr/>
          <p:nvPr userDrawn="1"/>
        </p:nvGrpSpPr>
        <p:grpSpPr>
          <a:xfrm>
            <a:off x="8427835" y="4765184"/>
            <a:ext cx="526892" cy="220528"/>
            <a:chOff x="6145213" y="4384676"/>
            <a:chExt cx="1582738" cy="649287"/>
          </a:xfrm>
          <a:solidFill>
            <a:schemeClr val="bg1"/>
          </a:solidFill>
        </p:grpSpPr>
        <p:sp>
          <p:nvSpPr>
            <p:cNvPr id="12"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0410917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AS - Closing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0" y="2120427"/>
            <a:ext cx="9144000" cy="584775"/>
          </a:xfrm>
        </p:spPr>
        <p:txBody>
          <a:bodyPr anchor="ctr" anchorCtr="0">
            <a:spAutoFit/>
          </a:bodyPr>
          <a:lstStyle>
            <a:lvl1pPr algn="ctr">
              <a:defRPr sz="3200" baseline="0">
                <a:solidFill>
                  <a:schemeClr val="bg1"/>
                </a:solidFill>
                <a:latin typeface="+mj-lt"/>
              </a:defRPr>
            </a:lvl1pPr>
          </a:lstStyle>
          <a:p>
            <a:r>
              <a:rPr lang="en-US" dirty="0"/>
              <a:t>Click to Edit Title</a:t>
            </a:r>
          </a:p>
        </p:txBody>
      </p:sp>
      <p:sp>
        <p:nvSpPr>
          <p:cNvPr id="3" name="TextBox 2">
            <a:hlinkClick r:id="rId3"/>
          </p:cNvPr>
          <p:cNvSpPr txBox="1"/>
          <p:nvPr/>
        </p:nvSpPr>
        <p:spPr>
          <a:xfrm>
            <a:off x="-4574" y="3943877"/>
            <a:ext cx="9144003" cy="369332"/>
          </a:xfrm>
          <a:prstGeom prst="rect">
            <a:avLst/>
          </a:prstGeom>
          <a:noFill/>
        </p:spPr>
        <p:txBody>
          <a:bodyPr wrap="square" rtlCol="0" anchor="b" anchorCtr="0">
            <a:spAutoFit/>
          </a:bodyPr>
          <a:lstStyle/>
          <a:p>
            <a:pPr algn="ctr" defTabSz="182880"/>
            <a:r>
              <a:rPr lang="en-US" sz="1800" baseline="0" dirty="0">
                <a:solidFill>
                  <a:schemeClr val="bg1"/>
                </a:solidFill>
              </a:rPr>
              <a:t>sas.com</a:t>
            </a:r>
          </a:p>
        </p:txBody>
      </p:sp>
      <p:sp>
        <p:nvSpPr>
          <p:cNvPr id="6" name="TextBox 3"/>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pic>
        <p:nvPicPr>
          <p:cNvPr id="4" name="Picture 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0"/>
            <a:ext cx="1920804" cy="1806509"/>
          </a:xfrm>
          <a:prstGeom prst="rect">
            <a:avLst/>
          </a:prstGeom>
        </p:spPr>
      </p:pic>
      <p:grpSp>
        <p:nvGrpSpPr>
          <p:cNvPr id="7" name="Group 6"/>
          <p:cNvGrpSpPr/>
          <p:nvPr userDrawn="1"/>
        </p:nvGrpSpPr>
        <p:grpSpPr>
          <a:xfrm>
            <a:off x="8017883" y="4527567"/>
            <a:ext cx="844014" cy="449260"/>
            <a:chOff x="7048500" y="4889500"/>
            <a:chExt cx="1622426" cy="863600"/>
          </a:xfrm>
        </p:grpSpPr>
        <p:sp>
          <p:nvSpPr>
            <p:cNvPr id="9" name="Freeform 6"/>
            <p:cNvSpPr>
              <a:spLocks/>
            </p:cNvSpPr>
            <p:nvPr userDrawn="1"/>
          </p:nvSpPr>
          <p:spPr bwMode="auto">
            <a:xfrm>
              <a:off x="7089775" y="5645150"/>
              <a:ext cx="87313" cy="100013"/>
            </a:xfrm>
            <a:custGeom>
              <a:avLst/>
              <a:gdLst>
                <a:gd name="T0" fmla="*/ 0 w 218"/>
                <a:gd name="T1" fmla="*/ 0 h 249"/>
                <a:gd name="T2" fmla="*/ 218 w 218"/>
                <a:gd name="T3" fmla="*/ 0 h 249"/>
                <a:gd name="T4" fmla="*/ 218 w 218"/>
                <a:gd name="T5" fmla="*/ 63 h 249"/>
                <a:gd name="T6" fmla="*/ 147 w 218"/>
                <a:gd name="T7" fmla="*/ 63 h 249"/>
                <a:gd name="T8" fmla="*/ 147 w 218"/>
                <a:gd name="T9" fmla="*/ 249 h 249"/>
                <a:gd name="T10" fmla="*/ 71 w 218"/>
                <a:gd name="T11" fmla="*/ 249 h 249"/>
                <a:gd name="T12" fmla="*/ 71 w 218"/>
                <a:gd name="T13" fmla="*/ 63 h 249"/>
                <a:gd name="T14" fmla="*/ 0 w 218"/>
                <a:gd name="T15" fmla="*/ 63 h 249"/>
                <a:gd name="T16" fmla="*/ 0 w 218"/>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49">
                  <a:moveTo>
                    <a:pt x="0" y="0"/>
                  </a:moveTo>
                  <a:lnTo>
                    <a:pt x="218" y="0"/>
                  </a:lnTo>
                  <a:lnTo>
                    <a:pt x="218" y="63"/>
                  </a:lnTo>
                  <a:lnTo>
                    <a:pt x="147" y="63"/>
                  </a:lnTo>
                  <a:lnTo>
                    <a:pt x="147" y="249"/>
                  </a:lnTo>
                  <a:lnTo>
                    <a:pt x="71" y="249"/>
                  </a:lnTo>
                  <a:lnTo>
                    <a:pt x="71"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7185025" y="5645150"/>
              <a:ext cx="88900" cy="100013"/>
            </a:xfrm>
            <a:custGeom>
              <a:avLst/>
              <a:gdLst>
                <a:gd name="T0" fmla="*/ 0 w 227"/>
                <a:gd name="T1" fmla="*/ 0 h 249"/>
                <a:gd name="T2" fmla="*/ 77 w 227"/>
                <a:gd name="T3" fmla="*/ 0 h 249"/>
                <a:gd name="T4" fmla="*/ 77 w 227"/>
                <a:gd name="T5" fmla="*/ 86 h 249"/>
                <a:gd name="T6" fmla="*/ 149 w 227"/>
                <a:gd name="T7" fmla="*/ 86 h 249"/>
                <a:gd name="T8" fmla="*/ 149 w 227"/>
                <a:gd name="T9" fmla="*/ 0 h 249"/>
                <a:gd name="T10" fmla="*/ 227 w 227"/>
                <a:gd name="T11" fmla="*/ 0 h 249"/>
                <a:gd name="T12" fmla="*/ 227 w 227"/>
                <a:gd name="T13" fmla="*/ 249 h 249"/>
                <a:gd name="T14" fmla="*/ 149 w 227"/>
                <a:gd name="T15" fmla="*/ 249 h 249"/>
                <a:gd name="T16" fmla="*/ 149 w 227"/>
                <a:gd name="T17" fmla="*/ 150 h 249"/>
                <a:gd name="T18" fmla="*/ 77 w 227"/>
                <a:gd name="T19" fmla="*/ 150 h 249"/>
                <a:gd name="T20" fmla="*/ 77 w 227"/>
                <a:gd name="T21" fmla="*/ 249 h 249"/>
                <a:gd name="T22" fmla="*/ 0 w 227"/>
                <a:gd name="T23" fmla="*/ 249 h 249"/>
                <a:gd name="T24" fmla="*/ 0 w 227"/>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49">
                  <a:moveTo>
                    <a:pt x="0" y="0"/>
                  </a:moveTo>
                  <a:lnTo>
                    <a:pt x="77" y="0"/>
                  </a:lnTo>
                  <a:lnTo>
                    <a:pt x="77" y="86"/>
                  </a:lnTo>
                  <a:lnTo>
                    <a:pt x="149" y="86"/>
                  </a:lnTo>
                  <a:lnTo>
                    <a:pt x="149" y="0"/>
                  </a:lnTo>
                  <a:lnTo>
                    <a:pt x="227" y="0"/>
                  </a:lnTo>
                  <a:lnTo>
                    <a:pt x="227" y="249"/>
                  </a:lnTo>
                  <a:lnTo>
                    <a:pt x="149" y="249"/>
                  </a:lnTo>
                  <a:lnTo>
                    <a:pt x="149" y="150"/>
                  </a:lnTo>
                  <a:lnTo>
                    <a:pt x="77" y="150"/>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285038" y="5645150"/>
              <a:ext cx="82550" cy="100013"/>
            </a:xfrm>
            <a:custGeom>
              <a:avLst/>
              <a:gdLst>
                <a:gd name="T0" fmla="*/ 0 w 212"/>
                <a:gd name="T1" fmla="*/ 0 h 249"/>
                <a:gd name="T2" fmla="*/ 208 w 212"/>
                <a:gd name="T3" fmla="*/ 0 h 249"/>
                <a:gd name="T4" fmla="*/ 208 w 212"/>
                <a:gd name="T5" fmla="*/ 63 h 249"/>
                <a:gd name="T6" fmla="*/ 78 w 212"/>
                <a:gd name="T7" fmla="*/ 63 h 249"/>
                <a:gd name="T8" fmla="*/ 78 w 212"/>
                <a:gd name="T9" fmla="*/ 94 h 249"/>
                <a:gd name="T10" fmla="*/ 196 w 212"/>
                <a:gd name="T11" fmla="*/ 94 h 249"/>
                <a:gd name="T12" fmla="*/ 196 w 212"/>
                <a:gd name="T13" fmla="*/ 154 h 249"/>
                <a:gd name="T14" fmla="*/ 78 w 212"/>
                <a:gd name="T15" fmla="*/ 154 h 249"/>
                <a:gd name="T16" fmla="*/ 78 w 212"/>
                <a:gd name="T17" fmla="*/ 185 h 249"/>
                <a:gd name="T18" fmla="*/ 212 w 212"/>
                <a:gd name="T19" fmla="*/ 185 h 249"/>
                <a:gd name="T20" fmla="*/ 212 w 212"/>
                <a:gd name="T21" fmla="*/ 249 h 249"/>
                <a:gd name="T22" fmla="*/ 0 w 212"/>
                <a:gd name="T23" fmla="*/ 249 h 249"/>
                <a:gd name="T24" fmla="*/ 0 w 212"/>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49">
                  <a:moveTo>
                    <a:pt x="0" y="0"/>
                  </a:moveTo>
                  <a:lnTo>
                    <a:pt x="208" y="0"/>
                  </a:lnTo>
                  <a:lnTo>
                    <a:pt x="208" y="63"/>
                  </a:lnTo>
                  <a:lnTo>
                    <a:pt x="78" y="63"/>
                  </a:lnTo>
                  <a:lnTo>
                    <a:pt x="78" y="94"/>
                  </a:lnTo>
                  <a:lnTo>
                    <a:pt x="196" y="94"/>
                  </a:lnTo>
                  <a:lnTo>
                    <a:pt x="196" y="154"/>
                  </a:lnTo>
                  <a:lnTo>
                    <a:pt x="78" y="154"/>
                  </a:lnTo>
                  <a:lnTo>
                    <a:pt x="78" y="185"/>
                  </a:lnTo>
                  <a:lnTo>
                    <a:pt x="212" y="185"/>
                  </a:lnTo>
                  <a:lnTo>
                    <a:pt x="212"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noEditPoints="1"/>
            </p:cNvSpPr>
            <p:nvPr userDrawn="1"/>
          </p:nvSpPr>
          <p:spPr bwMode="auto">
            <a:xfrm>
              <a:off x="7426325" y="5645150"/>
              <a:ext cx="87313" cy="100013"/>
            </a:xfrm>
            <a:custGeom>
              <a:avLst/>
              <a:gdLst>
                <a:gd name="T0" fmla="*/ 77 w 221"/>
                <a:gd name="T1" fmla="*/ 63 h 249"/>
                <a:gd name="T2" fmla="*/ 77 w 221"/>
                <a:gd name="T3" fmla="*/ 114 h 249"/>
                <a:gd name="T4" fmla="*/ 107 w 221"/>
                <a:gd name="T5" fmla="*/ 114 h 249"/>
                <a:gd name="T6" fmla="*/ 117 w 221"/>
                <a:gd name="T7" fmla="*/ 114 h 249"/>
                <a:gd name="T8" fmla="*/ 126 w 221"/>
                <a:gd name="T9" fmla="*/ 113 h 249"/>
                <a:gd name="T10" fmla="*/ 135 w 221"/>
                <a:gd name="T11" fmla="*/ 111 h 249"/>
                <a:gd name="T12" fmla="*/ 142 w 221"/>
                <a:gd name="T13" fmla="*/ 106 h 249"/>
                <a:gd name="T14" fmla="*/ 146 w 221"/>
                <a:gd name="T15" fmla="*/ 98 h 249"/>
                <a:gd name="T16" fmla="*/ 148 w 221"/>
                <a:gd name="T17" fmla="*/ 87 h 249"/>
                <a:gd name="T18" fmla="*/ 146 w 221"/>
                <a:gd name="T19" fmla="*/ 76 h 249"/>
                <a:gd name="T20" fmla="*/ 141 w 221"/>
                <a:gd name="T21" fmla="*/ 69 h 249"/>
                <a:gd name="T22" fmla="*/ 132 w 221"/>
                <a:gd name="T23" fmla="*/ 66 h 249"/>
                <a:gd name="T24" fmla="*/ 122 w 221"/>
                <a:gd name="T25" fmla="*/ 63 h 249"/>
                <a:gd name="T26" fmla="*/ 111 w 221"/>
                <a:gd name="T27" fmla="*/ 63 h 249"/>
                <a:gd name="T28" fmla="*/ 77 w 221"/>
                <a:gd name="T29" fmla="*/ 63 h 249"/>
                <a:gd name="T30" fmla="*/ 0 w 221"/>
                <a:gd name="T31" fmla="*/ 0 h 249"/>
                <a:gd name="T32" fmla="*/ 128 w 221"/>
                <a:gd name="T33" fmla="*/ 0 h 249"/>
                <a:gd name="T34" fmla="*/ 152 w 221"/>
                <a:gd name="T35" fmla="*/ 1 h 249"/>
                <a:gd name="T36" fmla="*/ 172 w 221"/>
                <a:gd name="T37" fmla="*/ 7 h 249"/>
                <a:gd name="T38" fmla="*/ 188 w 221"/>
                <a:gd name="T39" fmla="*/ 17 h 249"/>
                <a:gd name="T40" fmla="*/ 201 w 221"/>
                <a:gd name="T41" fmla="*/ 28 h 249"/>
                <a:gd name="T42" fmla="*/ 209 w 221"/>
                <a:gd name="T43" fmla="*/ 42 h 249"/>
                <a:gd name="T44" fmla="*/ 216 w 221"/>
                <a:gd name="T45" fmla="*/ 56 h 249"/>
                <a:gd name="T46" fmla="*/ 219 w 221"/>
                <a:gd name="T47" fmla="*/ 71 h 249"/>
                <a:gd name="T48" fmla="*/ 221 w 221"/>
                <a:gd name="T49" fmla="*/ 84 h 249"/>
                <a:gd name="T50" fmla="*/ 218 w 221"/>
                <a:gd name="T51" fmla="*/ 108 h 249"/>
                <a:gd name="T52" fmla="*/ 212 w 221"/>
                <a:gd name="T53" fmla="*/ 129 h 249"/>
                <a:gd name="T54" fmla="*/ 201 w 221"/>
                <a:gd name="T55" fmla="*/ 145 h 249"/>
                <a:gd name="T56" fmla="*/ 186 w 221"/>
                <a:gd name="T57" fmla="*/ 158 h 249"/>
                <a:gd name="T58" fmla="*/ 167 w 221"/>
                <a:gd name="T59" fmla="*/ 167 h 249"/>
                <a:gd name="T60" fmla="*/ 146 w 221"/>
                <a:gd name="T61" fmla="*/ 172 h 249"/>
                <a:gd name="T62" fmla="*/ 122 w 221"/>
                <a:gd name="T63" fmla="*/ 174 h 249"/>
                <a:gd name="T64" fmla="*/ 77 w 221"/>
                <a:gd name="T65" fmla="*/ 174 h 249"/>
                <a:gd name="T66" fmla="*/ 77 w 221"/>
                <a:gd name="T67" fmla="*/ 249 h 249"/>
                <a:gd name="T68" fmla="*/ 0 w 221"/>
                <a:gd name="T69" fmla="*/ 249 h 249"/>
                <a:gd name="T70" fmla="*/ 0 w 221"/>
                <a:gd name="T7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249">
                  <a:moveTo>
                    <a:pt x="77" y="63"/>
                  </a:moveTo>
                  <a:lnTo>
                    <a:pt x="77" y="114"/>
                  </a:lnTo>
                  <a:lnTo>
                    <a:pt x="107" y="114"/>
                  </a:lnTo>
                  <a:lnTo>
                    <a:pt x="117" y="114"/>
                  </a:lnTo>
                  <a:lnTo>
                    <a:pt x="126" y="113"/>
                  </a:lnTo>
                  <a:lnTo>
                    <a:pt x="135" y="111"/>
                  </a:lnTo>
                  <a:lnTo>
                    <a:pt x="142" y="106"/>
                  </a:lnTo>
                  <a:lnTo>
                    <a:pt x="146" y="98"/>
                  </a:lnTo>
                  <a:lnTo>
                    <a:pt x="148" y="87"/>
                  </a:lnTo>
                  <a:lnTo>
                    <a:pt x="146" y="76"/>
                  </a:lnTo>
                  <a:lnTo>
                    <a:pt x="141" y="69"/>
                  </a:lnTo>
                  <a:lnTo>
                    <a:pt x="132" y="66"/>
                  </a:lnTo>
                  <a:lnTo>
                    <a:pt x="122" y="63"/>
                  </a:lnTo>
                  <a:lnTo>
                    <a:pt x="111" y="63"/>
                  </a:lnTo>
                  <a:lnTo>
                    <a:pt x="77" y="63"/>
                  </a:lnTo>
                  <a:close/>
                  <a:moveTo>
                    <a:pt x="0" y="0"/>
                  </a:moveTo>
                  <a:lnTo>
                    <a:pt x="128" y="0"/>
                  </a:lnTo>
                  <a:lnTo>
                    <a:pt x="152" y="1"/>
                  </a:lnTo>
                  <a:lnTo>
                    <a:pt x="172" y="7"/>
                  </a:lnTo>
                  <a:lnTo>
                    <a:pt x="188" y="17"/>
                  </a:lnTo>
                  <a:lnTo>
                    <a:pt x="201" y="28"/>
                  </a:lnTo>
                  <a:lnTo>
                    <a:pt x="209" y="42"/>
                  </a:lnTo>
                  <a:lnTo>
                    <a:pt x="216" y="56"/>
                  </a:lnTo>
                  <a:lnTo>
                    <a:pt x="219" y="71"/>
                  </a:lnTo>
                  <a:lnTo>
                    <a:pt x="221" y="84"/>
                  </a:lnTo>
                  <a:lnTo>
                    <a:pt x="218" y="108"/>
                  </a:lnTo>
                  <a:lnTo>
                    <a:pt x="212" y="129"/>
                  </a:lnTo>
                  <a:lnTo>
                    <a:pt x="201" y="145"/>
                  </a:lnTo>
                  <a:lnTo>
                    <a:pt x="186" y="158"/>
                  </a:lnTo>
                  <a:lnTo>
                    <a:pt x="167" y="167"/>
                  </a:lnTo>
                  <a:lnTo>
                    <a:pt x="146" y="172"/>
                  </a:lnTo>
                  <a:lnTo>
                    <a:pt x="122" y="174"/>
                  </a:lnTo>
                  <a:lnTo>
                    <a:pt x="77" y="174"/>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noEditPoints="1"/>
            </p:cNvSpPr>
            <p:nvPr userDrawn="1"/>
          </p:nvSpPr>
          <p:spPr bwMode="auto">
            <a:xfrm>
              <a:off x="7516813" y="5643563"/>
              <a:ext cx="100013" cy="103188"/>
            </a:xfrm>
            <a:custGeom>
              <a:avLst/>
              <a:gdLst>
                <a:gd name="T0" fmla="*/ 126 w 253"/>
                <a:gd name="T1" fmla="*/ 63 h 262"/>
                <a:gd name="T2" fmla="*/ 117 w 253"/>
                <a:gd name="T3" fmla="*/ 64 h 262"/>
                <a:gd name="T4" fmla="*/ 108 w 253"/>
                <a:gd name="T5" fmla="*/ 66 h 262"/>
                <a:gd name="T6" fmla="*/ 98 w 253"/>
                <a:gd name="T7" fmla="*/ 71 h 262"/>
                <a:gd name="T8" fmla="*/ 90 w 253"/>
                <a:gd name="T9" fmla="*/ 80 h 262"/>
                <a:gd name="T10" fmla="*/ 84 w 253"/>
                <a:gd name="T11" fmla="*/ 93 h 262"/>
                <a:gd name="T12" fmla="*/ 79 w 253"/>
                <a:gd name="T13" fmla="*/ 110 h 262"/>
                <a:gd name="T14" fmla="*/ 76 w 253"/>
                <a:gd name="T15" fmla="*/ 131 h 262"/>
                <a:gd name="T16" fmla="*/ 79 w 253"/>
                <a:gd name="T17" fmla="*/ 152 h 262"/>
                <a:gd name="T18" fmla="*/ 84 w 253"/>
                <a:gd name="T19" fmla="*/ 169 h 262"/>
                <a:gd name="T20" fmla="*/ 90 w 253"/>
                <a:gd name="T21" fmla="*/ 181 h 262"/>
                <a:gd name="T22" fmla="*/ 98 w 253"/>
                <a:gd name="T23" fmla="*/ 191 h 262"/>
                <a:gd name="T24" fmla="*/ 108 w 253"/>
                <a:gd name="T25" fmla="*/ 196 h 262"/>
                <a:gd name="T26" fmla="*/ 117 w 253"/>
                <a:gd name="T27" fmla="*/ 199 h 262"/>
                <a:gd name="T28" fmla="*/ 126 w 253"/>
                <a:gd name="T29" fmla="*/ 200 h 262"/>
                <a:gd name="T30" fmla="*/ 136 w 253"/>
                <a:gd name="T31" fmla="*/ 199 h 262"/>
                <a:gd name="T32" fmla="*/ 144 w 253"/>
                <a:gd name="T33" fmla="*/ 196 h 262"/>
                <a:gd name="T34" fmla="*/ 154 w 253"/>
                <a:gd name="T35" fmla="*/ 191 h 262"/>
                <a:gd name="T36" fmla="*/ 163 w 253"/>
                <a:gd name="T37" fmla="*/ 181 h 262"/>
                <a:gd name="T38" fmla="*/ 169 w 253"/>
                <a:gd name="T39" fmla="*/ 169 h 262"/>
                <a:gd name="T40" fmla="*/ 174 w 253"/>
                <a:gd name="T41" fmla="*/ 152 h 262"/>
                <a:gd name="T42" fmla="*/ 176 w 253"/>
                <a:gd name="T43" fmla="*/ 131 h 262"/>
                <a:gd name="T44" fmla="*/ 174 w 253"/>
                <a:gd name="T45" fmla="*/ 110 h 262"/>
                <a:gd name="T46" fmla="*/ 169 w 253"/>
                <a:gd name="T47" fmla="*/ 93 h 262"/>
                <a:gd name="T48" fmla="*/ 163 w 253"/>
                <a:gd name="T49" fmla="*/ 80 h 262"/>
                <a:gd name="T50" fmla="*/ 154 w 253"/>
                <a:gd name="T51" fmla="*/ 71 h 262"/>
                <a:gd name="T52" fmla="*/ 144 w 253"/>
                <a:gd name="T53" fmla="*/ 66 h 262"/>
                <a:gd name="T54" fmla="*/ 136 w 253"/>
                <a:gd name="T55" fmla="*/ 64 h 262"/>
                <a:gd name="T56" fmla="*/ 126 w 253"/>
                <a:gd name="T57" fmla="*/ 63 h 262"/>
                <a:gd name="T58" fmla="*/ 126 w 253"/>
                <a:gd name="T59" fmla="*/ 0 h 262"/>
                <a:gd name="T60" fmla="*/ 157 w 253"/>
                <a:gd name="T61" fmla="*/ 3 h 262"/>
                <a:gd name="T62" fmla="*/ 184 w 253"/>
                <a:gd name="T63" fmla="*/ 13 h 262"/>
                <a:gd name="T64" fmla="*/ 208 w 253"/>
                <a:gd name="T65" fmla="*/ 28 h 262"/>
                <a:gd name="T66" fmla="*/ 227 w 253"/>
                <a:gd name="T67" fmla="*/ 48 h 262"/>
                <a:gd name="T68" fmla="*/ 241 w 253"/>
                <a:gd name="T69" fmla="*/ 71 h 262"/>
                <a:gd name="T70" fmla="*/ 250 w 253"/>
                <a:gd name="T71" fmla="*/ 100 h 262"/>
                <a:gd name="T72" fmla="*/ 253 w 253"/>
                <a:gd name="T73" fmla="*/ 131 h 262"/>
                <a:gd name="T74" fmla="*/ 250 w 253"/>
                <a:gd name="T75" fmla="*/ 162 h 262"/>
                <a:gd name="T76" fmla="*/ 241 w 253"/>
                <a:gd name="T77" fmla="*/ 191 h 262"/>
                <a:gd name="T78" fmla="*/ 227 w 253"/>
                <a:gd name="T79" fmla="*/ 215 h 262"/>
                <a:gd name="T80" fmla="*/ 208 w 253"/>
                <a:gd name="T81" fmla="*/ 235 h 262"/>
                <a:gd name="T82" fmla="*/ 184 w 253"/>
                <a:gd name="T83" fmla="*/ 250 h 262"/>
                <a:gd name="T84" fmla="*/ 157 w 253"/>
                <a:gd name="T85" fmla="*/ 260 h 262"/>
                <a:gd name="T86" fmla="*/ 126 w 253"/>
                <a:gd name="T87" fmla="*/ 262 h 262"/>
                <a:gd name="T88" fmla="*/ 96 w 253"/>
                <a:gd name="T89" fmla="*/ 260 h 262"/>
                <a:gd name="T90" fmla="*/ 69 w 253"/>
                <a:gd name="T91" fmla="*/ 250 h 262"/>
                <a:gd name="T92" fmla="*/ 45 w 253"/>
                <a:gd name="T93" fmla="*/ 235 h 262"/>
                <a:gd name="T94" fmla="*/ 25 w 253"/>
                <a:gd name="T95" fmla="*/ 215 h 262"/>
                <a:gd name="T96" fmla="*/ 11 w 253"/>
                <a:gd name="T97" fmla="*/ 191 h 262"/>
                <a:gd name="T98" fmla="*/ 3 w 253"/>
                <a:gd name="T99" fmla="*/ 162 h 262"/>
                <a:gd name="T100" fmla="*/ 0 w 253"/>
                <a:gd name="T101" fmla="*/ 131 h 262"/>
                <a:gd name="T102" fmla="*/ 3 w 253"/>
                <a:gd name="T103" fmla="*/ 100 h 262"/>
                <a:gd name="T104" fmla="*/ 11 w 253"/>
                <a:gd name="T105" fmla="*/ 71 h 262"/>
                <a:gd name="T106" fmla="*/ 25 w 253"/>
                <a:gd name="T107" fmla="*/ 48 h 262"/>
                <a:gd name="T108" fmla="*/ 45 w 253"/>
                <a:gd name="T109" fmla="*/ 28 h 262"/>
                <a:gd name="T110" fmla="*/ 69 w 253"/>
                <a:gd name="T111" fmla="*/ 13 h 262"/>
                <a:gd name="T112" fmla="*/ 96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7" y="64"/>
                  </a:lnTo>
                  <a:lnTo>
                    <a:pt x="108" y="66"/>
                  </a:lnTo>
                  <a:lnTo>
                    <a:pt x="98" y="71"/>
                  </a:lnTo>
                  <a:lnTo>
                    <a:pt x="90" y="80"/>
                  </a:lnTo>
                  <a:lnTo>
                    <a:pt x="84" y="93"/>
                  </a:lnTo>
                  <a:lnTo>
                    <a:pt x="79" y="110"/>
                  </a:lnTo>
                  <a:lnTo>
                    <a:pt x="76" y="131"/>
                  </a:lnTo>
                  <a:lnTo>
                    <a:pt x="79" y="152"/>
                  </a:lnTo>
                  <a:lnTo>
                    <a:pt x="84" y="169"/>
                  </a:lnTo>
                  <a:lnTo>
                    <a:pt x="90" y="181"/>
                  </a:lnTo>
                  <a:lnTo>
                    <a:pt x="98" y="191"/>
                  </a:lnTo>
                  <a:lnTo>
                    <a:pt x="108" y="196"/>
                  </a:lnTo>
                  <a:lnTo>
                    <a:pt x="117" y="199"/>
                  </a:lnTo>
                  <a:lnTo>
                    <a:pt x="126" y="200"/>
                  </a:lnTo>
                  <a:lnTo>
                    <a:pt x="136" y="199"/>
                  </a:lnTo>
                  <a:lnTo>
                    <a:pt x="144" y="196"/>
                  </a:lnTo>
                  <a:lnTo>
                    <a:pt x="154" y="191"/>
                  </a:lnTo>
                  <a:lnTo>
                    <a:pt x="163" y="181"/>
                  </a:lnTo>
                  <a:lnTo>
                    <a:pt x="169" y="169"/>
                  </a:lnTo>
                  <a:lnTo>
                    <a:pt x="174" y="152"/>
                  </a:lnTo>
                  <a:lnTo>
                    <a:pt x="176" y="131"/>
                  </a:lnTo>
                  <a:lnTo>
                    <a:pt x="174" y="110"/>
                  </a:lnTo>
                  <a:lnTo>
                    <a:pt x="169" y="93"/>
                  </a:lnTo>
                  <a:lnTo>
                    <a:pt x="163" y="80"/>
                  </a:lnTo>
                  <a:lnTo>
                    <a:pt x="154" y="71"/>
                  </a:lnTo>
                  <a:lnTo>
                    <a:pt x="144" y="66"/>
                  </a:lnTo>
                  <a:lnTo>
                    <a:pt x="136" y="64"/>
                  </a:lnTo>
                  <a:lnTo>
                    <a:pt x="126" y="63"/>
                  </a:lnTo>
                  <a:close/>
                  <a:moveTo>
                    <a:pt x="126" y="0"/>
                  </a:moveTo>
                  <a:lnTo>
                    <a:pt x="157" y="3"/>
                  </a:lnTo>
                  <a:lnTo>
                    <a:pt x="184" y="13"/>
                  </a:lnTo>
                  <a:lnTo>
                    <a:pt x="208" y="28"/>
                  </a:lnTo>
                  <a:lnTo>
                    <a:pt x="227" y="48"/>
                  </a:lnTo>
                  <a:lnTo>
                    <a:pt x="241" y="71"/>
                  </a:lnTo>
                  <a:lnTo>
                    <a:pt x="250" y="100"/>
                  </a:lnTo>
                  <a:lnTo>
                    <a:pt x="253" y="131"/>
                  </a:lnTo>
                  <a:lnTo>
                    <a:pt x="250" y="162"/>
                  </a:lnTo>
                  <a:lnTo>
                    <a:pt x="241" y="191"/>
                  </a:lnTo>
                  <a:lnTo>
                    <a:pt x="227" y="215"/>
                  </a:lnTo>
                  <a:lnTo>
                    <a:pt x="208" y="235"/>
                  </a:lnTo>
                  <a:lnTo>
                    <a:pt x="184" y="250"/>
                  </a:lnTo>
                  <a:lnTo>
                    <a:pt x="157" y="260"/>
                  </a:lnTo>
                  <a:lnTo>
                    <a:pt x="126" y="262"/>
                  </a:lnTo>
                  <a:lnTo>
                    <a:pt x="96" y="260"/>
                  </a:lnTo>
                  <a:lnTo>
                    <a:pt x="69" y="250"/>
                  </a:lnTo>
                  <a:lnTo>
                    <a:pt x="45" y="235"/>
                  </a:lnTo>
                  <a:lnTo>
                    <a:pt x="25" y="215"/>
                  </a:lnTo>
                  <a:lnTo>
                    <a:pt x="11" y="191"/>
                  </a:lnTo>
                  <a:lnTo>
                    <a:pt x="3" y="162"/>
                  </a:lnTo>
                  <a:lnTo>
                    <a:pt x="0" y="131"/>
                  </a:lnTo>
                  <a:lnTo>
                    <a:pt x="3" y="100"/>
                  </a:lnTo>
                  <a:lnTo>
                    <a:pt x="11" y="71"/>
                  </a:lnTo>
                  <a:lnTo>
                    <a:pt x="25" y="48"/>
                  </a:lnTo>
                  <a:lnTo>
                    <a:pt x="45" y="28"/>
                  </a:lnTo>
                  <a:lnTo>
                    <a:pt x="69" y="13"/>
                  </a:lnTo>
                  <a:lnTo>
                    <a:pt x="96"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7612063" y="5645150"/>
              <a:ext cx="136525" cy="100013"/>
            </a:xfrm>
            <a:custGeom>
              <a:avLst/>
              <a:gdLst>
                <a:gd name="T0" fmla="*/ 0 w 342"/>
                <a:gd name="T1" fmla="*/ 0 h 249"/>
                <a:gd name="T2" fmla="*/ 76 w 342"/>
                <a:gd name="T3" fmla="*/ 0 h 249"/>
                <a:gd name="T4" fmla="*/ 107 w 342"/>
                <a:gd name="T5" fmla="*/ 154 h 249"/>
                <a:gd name="T6" fmla="*/ 107 w 342"/>
                <a:gd name="T7" fmla="*/ 154 h 249"/>
                <a:gd name="T8" fmla="*/ 137 w 342"/>
                <a:gd name="T9" fmla="*/ 0 h 249"/>
                <a:gd name="T10" fmla="*/ 205 w 342"/>
                <a:gd name="T11" fmla="*/ 0 h 249"/>
                <a:gd name="T12" fmla="*/ 235 w 342"/>
                <a:gd name="T13" fmla="*/ 155 h 249"/>
                <a:gd name="T14" fmla="*/ 235 w 342"/>
                <a:gd name="T15" fmla="*/ 155 h 249"/>
                <a:gd name="T16" fmla="*/ 266 w 342"/>
                <a:gd name="T17" fmla="*/ 0 h 249"/>
                <a:gd name="T18" fmla="*/ 342 w 342"/>
                <a:gd name="T19" fmla="*/ 0 h 249"/>
                <a:gd name="T20" fmla="*/ 273 w 342"/>
                <a:gd name="T21" fmla="*/ 249 h 249"/>
                <a:gd name="T22" fmla="*/ 198 w 342"/>
                <a:gd name="T23" fmla="*/ 249 h 249"/>
                <a:gd name="T24" fmla="*/ 171 w 342"/>
                <a:gd name="T25" fmla="*/ 97 h 249"/>
                <a:gd name="T26" fmla="*/ 171 w 342"/>
                <a:gd name="T27" fmla="*/ 97 h 249"/>
                <a:gd name="T28" fmla="*/ 144 w 342"/>
                <a:gd name="T29" fmla="*/ 249 h 249"/>
                <a:gd name="T30" fmla="*/ 69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7" y="154"/>
                  </a:lnTo>
                  <a:lnTo>
                    <a:pt x="107" y="154"/>
                  </a:lnTo>
                  <a:lnTo>
                    <a:pt x="137" y="0"/>
                  </a:lnTo>
                  <a:lnTo>
                    <a:pt x="205" y="0"/>
                  </a:lnTo>
                  <a:lnTo>
                    <a:pt x="235" y="155"/>
                  </a:lnTo>
                  <a:lnTo>
                    <a:pt x="235" y="155"/>
                  </a:lnTo>
                  <a:lnTo>
                    <a:pt x="266" y="0"/>
                  </a:lnTo>
                  <a:lnTo>
                    <a:pt x="342" y="0"/>
                  </a:lnTo>
                  <a:lnTo>
                    <a:pt x="273" y="249"/>
                  </a:lnTo>
                  <a:lnTo>
                    <a:pt x="198" y="249"/>
                  </a:lnTo>
                  <a:lnTo>
                    <a:pt x="171" y="97"/>
                  </a:lnTo>
                  <a:lnTo>
                    <a:pt x="171" y="97"/>
                  </a:lnTo>
                  <a:lnTo>
                    <a:pt x="144" y="249"/>
                  </a:lnTo>
                  <a:lnTo>
                    <a:pt x="69"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7751763" y="5645150"/>
              <a:ext cx="84138" cy="100013"/>
            </a:xfrm>
            <a:custGeom>
              <a:avLst/>
              <a:gdLst>
                <a:gd name="T0" fmla="*/ 0 w 211"/>
                <a:gd name="T1" fmla="*/ 0 h 249"/>
                <a:gd name="T2" fmla="*/ 207 w 211"/>
                <a:gd name="T3" fmla="*/ 0 h 249"/>
                <a:gd name="T4" fmla="*/ 207 w 211"/>
                <a:gd name="T5" fmla="*/ 63 h 249"/>
                <a:gd name="T6" fmla="*/ 78 w 211"/>
                <a:gd name="T7" fmla="*/ 63 h 249"/>
                <a:gd name="T8" fmla="*/ 78 w 211"/>
                <a:gd name="T9" fmla="*/ 94 h 249"/>
                <a:gd name="T10" fmla="*/ 196 w 211"/>
                <a:gd name="T11" fmla="*/ 94 h 249"/>
                <a:gd name="T12" fmla="*/ 196 w 211"/>
                <a:gd name="T13" fmla="*/ 154 h 249"/>
                <a:gd name="T14" fmla="*/ 78 w 211"/>
                <a:gd name="T15" fmla="*/ 154 h 249"/>
                <a:gd name="T16" fmla="*/ 78 w 211"/>
                <a:gd name="T17" fmla="*/ 185 h 249"/>
                <a:gd name="T18" fmla="*/ 211 w 211"/>
                <a:gd name="T19" fmla="*/ 185 h 249"/>
                <a:gd name="T20" fmla="*/ 211 w 211"/>
                <a:gd name="T21" fmla="*/ 249 h 249"/>
                <a:gd name="T22" fmla="*/ 0 w 211"/>
                <a:gd name="T23" fmla="*/ 249 h 249"/>
                <a:gd name="T24" fmla="*/ 0 w 211"/>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49">
                  <a:moveTo>
                    <a:pt x="0" y="0"/>
                  </a:moveTo>
                  <a:lnTo>
                    <a:pt x="207" y="0"/>
                  </a:lnTo>
                  <a:lnTo>
                    <a:pt x="207" y="63"/>
                  </a:lnTo>
                  <a:lnTo>
                    <a:pt x="78" y="63"/>
                  </a:lnTo>
                  <a:lnTo>
                    <a:pt x="78" y="94"/>
                  </a:lnTo>
                  <a:lnTo>
                    <a:pt x="196" y="94"/>
                  </a:lnTo>
                  <a:lnTo>
                    <a:pt x="196" y="154"/>
                  </a:lnTo>
                  <a:lnTo>
                    <a:pt x="78" y="154"/>
                  </a:lnTo>
                  <a:lnTo>
                    <a:pt x="78" y="185"/>
                  </a:lnTo>
                  <a:lnTo>
                    <a:pt x="211" y="185"/>
                  </a:lnTo>
                  <a:lnTo>
                    <a:pt x="211"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noEditPoints="1"/>
            </p:cNvSpPr>
            <p:nvPr userDrawn="1"/>
          </p:nvSpPr>
          <p:spPr bwMode="auto">
            <a:xfrm>
              <a:off x="7843838" y="5645150"/>
              <a:ext cx="93663" cy="100013"/>
            </a:xfrm>
            <a:custGeom>
              <a:avLst/>
              <a:gdLst>
                <a:gd name="T0" fmla="*/ 77 w 235"/>
                <a:gd name="T1" fmla="*/ 58 h 249"/>
                <a:gd name="T2" fmla="*/ 77 w 235"/>
                <a:gd name="T3" fmla="*/ 108 h 249"/>
                <a:gd name="T4" fmla="*/ 117 w 235"/>
                <a:gd name="T5" fmla="*/ 108 h 249"/>
                <a:gd name="T6" fmla="*/ 126 w 235"/>
                <a:gd name="T7" fmla="*/ 108 h 249"/>
                <a:gd name="T8" fmla="*/ 136 w 235"/>
                <a:gd name="T9" fmla="*/ 106 h 249"/>
                <a:gd name="T10" fmla="*/ 143 w 235"/>
                <a:gd name="T11" fmla="*/ 102 h 249"/>
                <a:gd name="T12" fmla="*/ 149 w 235"/>
                <a:gd name="T13" fmla="*/ 94 h 249"/>
                <a:gd name="T14" fmla="*/ 150 w 235"/>
                <a:gd name="T15" fmla="*/ 83 h 249"/>
                <a:gd name="T16" fmla="*/ 149 w 235"/>
                <a:gd name="T17" fmla="*/ 74 h 249"/>
                <a:gd name="T18" fmla="*/ 145 w 235"/>
                <a:gd name="T19" fmla="*/ 68 h 249"/>
                <a:gd name="T20" fmla="*/ 139 w 235"/>
                <a:gd name="T21" fmla="*/ 63 h 249"/>
                <a:gd name="T22" fmla="*/ 128 w 235"/>
                <a:gd name="T23" fmla="*/ 59 h 249"/>
                <a:gd name="T24" fmla="*/ 113 w 235"/>
                <a:gd name="T25" fmla="*/ 58 h 249"/>
                <a:gd name="T26" fmla="*/ 77 w 235"/>
                <a:gd name="T27" fmla="*/ 58 h 249"/>
                <a:gd name="T28" fmla="*/ 0 w 235"/>
                <a:gd name="T29" fmla="*/ 0 h 249"/>
                <a:gd name="T30" fmla="*/ 147 w 235"/>
                <a:gd name="T31" fmla="*/ 0 h 249"/>
                <a:gd name="T32" fmla="*/ 164 w 235"/>
                <a:gd name="T33" fmla="*/ 1 h 249"/>
                <a:gd name="T34" fmla="*/ 182 w 235"/>
                <a:gd name="T35" fmla="*/ 5 h 249"/>
                <a:gd name="T36" fmla="*/ 196 w 235"/>
                <a:gd name="T37" fmla="*/ 12 h 249"/>
                <a:gd name="T38" fmla="*/ 209 w 235"/>
                <a:gd name="T39" fmla="*/ 22 h 249"/>
                <a:gd name="T40" fmla="*/ 219 w 235"/>
                <a:gd name="T41" fmla="*/ 36 h 249"/>
                <a:gd name="T42" fmla="*/ 225 w 235"/>
                <a:gd name="T43" fmla="*/ 52 h 249"/>
                <a:gd name="T44" fmla="*/ 228 w 235"/>
                <a:gd name="T45" fmla="*/ 71 h 249"/>
                <a:gd name="T46" fmla="*/ 226 w 235"/>
                <a:gd name="T47" fmla="*/ 86 h 249"/>
                <a:gd name="T48" fmla="*/ 223 w 235"/>
                <a:gd name="T49" fmla="*/ 101 h 249"/>
                <a:gd name="T50" fmla="*/ 215 w 235"/>
                <a:gd name="T51" fmla="*/ 114 h 249"/>
                <a:gd name="T52" fmla="*/ 204 w 235"/>
                <a:gd name="T53" fmla="*/ 125 h 249"/>
                <a:gd name="T54" fmla="*/ 190 w 235"/>
                <a:gd name="T55" fmla="*/ 133 h 249"/>
                <a:gd name="T56" fmla="*/ 205 w 235"/>
                <a:gd name="T57" fmla="*/ 142 h 249"/>
                <a:gd name="T58" fmla="*/ 215 w 235"/>
                <a:gd name="T59" fmla="*/ 155 h 249"/>
                <a:gd name="T60" fmla="*/ 223 w 235"/>
                <a:gd name="T61" fmla="*/ 174 h 249"/>
                <a:gd name="T62" fmla="*/ 228 w 235"/>
                <a:gd name="T63" fmla="*/ 195 h 249"/>
                <a:gd name="T64" fmla="*/ 228 w 235"/>
                <a:gd name="T65" fmla="*/ 208 h 249"/>
                <a:gd name="T66" fmla="*/ 229 w 235"/>
                <a:gd name="T67" fmla="*/ 223 h 249"/>
                <a:gd name="T68" fmla="*/ 231 w 235"/>
                <a:gd name="T69" fmla="*/ 238 h 249"/>
                <a:gd name="T70" fmla="*/ 235 w 235"/>
                <a:gd name="T71" fmla="*/ 249 h 249"/>
                <a:gd name="T72" fmla="*/ 158 w 235"/>
                <a:gd name="T73" fmla="*/ 249 h 249"/>
                <a:gd name="T74" fmla="*/ 154 w 235"/>
                <a:gd name="T75" fmla="*/ 230 h 249"/>
                <a:gd name="T76" fmla="*/ 152 w 235"/>
                <a:gd name="T77" fmla="*/ 210 h 249"/>
                <a:gd name="T78" fmla="*/ 150 w 235"/>
                <a:gd name="T79" fmla="*/ 199 h 249"/>
                <a:gd name="T80" fmla="*/ 149 w 235"/>
                <a:gd name="T81" fmla="*/ 188 h 249"/>
                <a:gd name="T82" fmla="*/ 145 w 235"/>
                <a:gd name="T83" fmla="*/ 178 h 249"/>
                <a:gd name="T84" fmla="*/ 139 w 235"/>
                <a:gd name="T85" fmla="*/ 169 h 249"/>
                <a:gd name="T86" fmla="*/ 131 w 235"/>
                <a:gd name="T87" fmla="*/ 164 h 249"/>
                <a:gd name="T88" fmla="*/ 118 w 235"/>
                <a:gd name="T89" fmla="*/ 162 h 249"/>
                <a:gd name="T90" fmla="*/ 77 w 235"/>
                <a:gd name="T91" fmla="*/ 162 h 249"/>
                <a:gd name="T92" fmla="*/ 77 w 235"/>
                <a:gd name="T93" fmla="*/ 249 h 249"/>
                <a:gd name="T94" fmla="*/ 0 w 235"/>
                <a:gd name="T95" fmla="*/ 249 h 249"/>
                <a:gd name="T96" fmla="*/ 0 w 235"/>
                <a:gd name="T9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249">
                  <a:moveTo>
                    <a:pt x="77" y="58"/>
                  </a:moveTo>
                  <a:lnTo>
                    <a:pt x="77" y="108"/>
                  </a:lnTo>
                  <a:lnTo>
                    <a:pt x="117" y="108"/>
                  </a:lnTo>
                  <a:lnTo>
                    <a:pt x="126" y="108"/>
                  </a:lnTo>
                  <a:lnTo>
                    <a:pt x="136" y="106"/>
                  </a:lnTo>
                  <a:lnTo>
                    <a:pt x="143" y="102"/>
                  </a:lnTo>
                  <a:lnTo>
                    <a:pt x="149" y="94"/>
                  </a:lnTo>
                  <a:lnTo>
                    <a:pt x="150" y="83"/>
                  </a:lnTo>
                  <a:lnTo>
                    <a:pt x="149" y="74"/>
                  </a:lnTo>
                  <a:lnTo>
                    <a:pt x="145" y="68"/>
                  </a:lnTo>
                  <a:lnTo>
                    <a:pt x="139" y="63"/>
                  </a:lnTo>
                  <a:lnTo>
                    <a:pt x="128" y="59"/>
                  </a:lnTo>
                  <a:lnTo>
                    <a:pt x="113" y="58"/>
                  </a:lnTo>
                  <a:lnTo>
                    <a:pt x="77" y="58"/>
                  </a:lnTo>
                  <a:close/>
                  <a:moveTo>
                    <a:pt x="0" y="0"/>
                  </a:moveTo>
                  <a:lnTo>
                    <a:pt x="147" y="0"/>
                  </a:lnTo>
                  <a:lnTo>
                    <a:pt x="164" y="1"/>
                  </a:lnTo>
                  <a:lnTo>
                    <a:pt x="182" y="5"/>
                  </a:lnTo>
                  <a:lnTo>
                    <a:pt x="196" y="12"/>
                  </a:lnTo>
                  <a:lnTo>
                    <a:pt x="209" y="22"/>
                  </a:lnTo>
                  <a:lnTo>
                    <a:pt x="219" y="36"/>
                  </a:lnTo>
                  <a:lnTo>
                    <a:pt x="225" y="52"/>
                  </a:lnTo>
                  <a:lnTo>
                    <a:pt x="228" y="71"/>
                  </a:lnTo>
                  <a:lnTo>
                    <a:pt x="226" y="86"/>
                  </a:lnTo>
                  <a:lnTo>
                    <a:pt x="223" y="101"/>
                  </a:lnTo>
                  <a:lnTo>
                    <a:pt x="215" y="114"/>
                  </a:lnTo>
                  <a:lnTo>
                    <a:pt x="204" y="125"/>
                  </a:lnTo>
                  <a:lnTo>
                    <a:pt x="190" y="133"/>
                  </a:lnTo>
                  <a:lnTo>
                    <a:pt x="205" y="142"/>
                  </a:lnTo>
                  <a:lnTo>
                    <a:pt x="215" y="155"/>
                  </a:lnTo>
                  <a:lnTo>
                    <a:pt x="223" y="174"/>
                  </a:lnTo>
                  <a:lnTo>
                    <a:pt x="228" y="195"/>
                  </a:lnTo>
                  <a:lnTo>
                    <a:pt x="228" y="208"/>
                  </a:lnTo>
                  <a:lnTo>
                    <a:pt x="229" y="223"/>
                  </a:lnTo>
                  <a:lnTo>
                    <a:pt x="231" y="238"/>
                  </a:lnTo>
                  <a:lnTo>
                    <a:pt x="235" y="249"/>
                  </a:lnTo>
                  <a:lnTo>
                    <a:pt x="158" y="249"/>
                  </a:lnTo>
                  <a:lnTo>
                    <a:pt x="154" y="230"/>
                  </a:lnTo>
                  <a:lnTo>
                    <a:pt x="152" y="210"/>
                  </a:lnTo>
                  <a:lnTo>
                    <a:pt x="150" y="199"/>
                  </a:lnTo>
                  <a:lnTo>
                    <a:pt x="149" y="188"/>
                  </a:lnTo>
                  <a:lnTo>
                    <a:pt x="145" y="178"/>
                  </a:lnTo>
                  <a:lnTo>
                    <a:pt x="139" y="169"/>
                  </a:lnTo>
                  <a:lnTo>
                    <a:pt x="131" y="164"/>
                  </a:lnTo>
                  <a:lnTo>
                    <a:pt x="118" y="162"/>
                  </a:lnTo>
                  <a:lnTo>
                    <a:pt x="77" y="162"/>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7969250" y="5645150"/>
              <a:ext cx="87313" cy="100013"/>
            </a:xfrm>
            <a:custGeom>
              <a:avLst/>
              <a:gdLst>
                <a:gd name="T0" fmla="*/ 0 w 216"/>
                <a:gd name="T1" fmla="*/ 0 h 249"/>
                <a:gd name="T2" fmla="*/ 216 w 216"/>
                <a:gd name="T3" fmla="*/ 0 h 249"/>
                <a:gd name="T4" fmla="*/ 216 w 216"/>
                <a:gd name="T5" fmla="*/ 63 h 249"/>
                <a:gd name="T6" fmla="*/ 147 w 216"/>
                <a:gd name="T7" fmla="*/ 63 h 249"/>
                <a:gd name="T8" fmla="*/ 147 w 216"/>
                <a:gd name="T9" fmla="*/ 249 h 249"/>
                <a:gd name="T10" fmla="*/ 70 w 216"/>
                <a:gd name="T11" fmla="*/ 249 h 249"/>
                <a:gd name="T12" fmla="*/ 70 w 216"/>
                <a:gd name="T13" fmla="*/ 63 h 249"/>
                <a:gd name="T14" fmla="*/ 0 w 216"/>
                <a:gd name="T15" fmla="*/ 63 h 249"/>
                <a:gd name="T16" fmla="*/ 0 w 216"/>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49">
                  <a:moveTo>
                    <a:pt x="0" y="0"/>
                  </a:moveTo>
                  <a:lnTo>
                    <a:pt x="216" y="0"/>
                  </a:lnTo>
                  <a:lnTo>
                    <a:pt x="216" y="63"/>
                  </a:lnTo>
                  <a:lnTo>
                    <a:pt x="147" y="63"/>
                  </a:lnTo>
                  <a:lnTo>
                    <a:pt x="147" y="249"/>
                  </a:lnTo>
                  <a:lnTo>
                    <a:pt x="70" y="249"/>
                  </a:lnTo>
                  <a:lnTo>
                    <a:pt x="70" y="63"/>
                  </a:lnTo>
                  <a:lnTo>
                    <a:pt x="0" y="6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noEditPoints="1"/>
            </p:cNvSpPr>
            <p:nvPr userDrawn="1"/>
          </p:nvSpPr>
          <p:spPr bwMode="auto">
            <a:xfrm>
              <a:off x="8054975" y="5643563"/>
              <a:ext cx="100013" cy="103188"/>
            </a:xfrm>
            <a:custGeom>
              <a:avLst/>
              <a:gdLst>
                <a:gd name="T0" fmla="*/ 126 w 253"/>
                <a:gd name="T1" fmla="*/ 63 h 262"/>
                <a:gd name="T2" fmla="*/ 118 w 253"/>
                <a:gd name="T3" fmla="*/ 64 h 262"/>
                <a:gd name="T4" fmla="*/ 108 w 253"/>
                <a:gd name="T5" fmla="*/ 66 h 262"/>
                <a:gd name="T6" fmla="*/ 99 w 253"/>
                <a:gd name="T7" fmla="*/ 71 h 262"/>
                <a:gd name="T8" fmla="*/ 90 w 253"/>
                <a:gd name="T9" fmla="*/ 80 h 262"/>
                <a:gd name="T10" fmla="*/ 83 w 253"/>
                <a:gd name="T11" fmla="*/ 93 h 262"/>
                <a:gd name="T12" fmla="*/ 79 w 253"/>
                <a:gd name="T13" fmla="*/ 110 h 262"/>
                <a:gd name="T14" fmla="*/ 77 w 253"/>
                <a:gd name="T15" fmla="*/ 131 h 262"/>
                <a:gd name="T16" fmla="*/ 79 w 253"/>
                <a:gd name="T17" fmla="*/ 152 h 262"/>
                <a:gd name="T18" fmla="*/ 83 w 253"/>
                <a:gd name="T19" fmla="*/ 169 h 262"/>
                <a:gd name="T20" fmla="*/ 90 w 253"/>
                <a:gd name="T21" fmla="*/ 181 h 262"/>
                <a:gd name="T22" fmla="*/ 99 w 253"/>
                <a:gd name="T23" fmla="*/ 191 h 262"/>
                <a:gd name="T24" fmla="*/ 108 w 253"/>
                <a:gd name="T25" fmla="*/ 196 h 262"/>
                <a:gd name="T26" fmla="*/ 118 w 253"/>
                <a:gd name="T27" fmla="*/ 199 h 262"/>
                <a:gd name="T28" fmla="*/ 126 w 253"/>
                <a:gd name="T29" fmla="*/ 200 h 262"/>
                <a:gd name="T30" fmla="*/ 135 w 253"/>
                <a:gd name="T31" fmla="*/ 199 h 262"/>
                <a:gd name="T32" fmla="*/ 145 w 253"/>
                <a:gd name="T33" fmla="*/ 196 h 262"/>
                <a:gd name="T34" fmla="*/ 154 w 253"/>
                <a:gd name="T35" fmla="*/ 191 h 262"/>
                <a:gd name="T36" fmla="*/ 162 w 253"/>
                <a:gd name="T37" fmla="*/ 181 h 262"/>
                <a:gd name="T38" fmla="*/ 170 w 253"/>
                <a:gd name="T39" fmla="*/ 169 h 262"/>
                <a:gd name="T40" fmla="*/ 175 w 253"/>
                <a:gd name="T41" fmla="*/ 152 h 262"/>
                <a:gd name="T42" fmla="*/ 176 w 253"/>
                <a:gd name="T43" fmla="*/ 131 h 262"/>
                <a:gd name="T44" fmla="*/ 175 w 253"/>
                <a:gd name="T45" fmla="*/ 110 h 262"/>
                <a:gd name="T46" fmla="*/ 170 w 253"/>
                <a:gd name="T47" fmla="*/ 93 h 262"/>
                <a:gd name="T48" fmla="*/ 162 w 253"/>
                <a:gd name="T49" fmla="*/ 80 h 262"/>
                <a:gd name="T50" fmla="*/ 154 w 253"/>
                <a:gd name="T51" fmla="*/ 71 h 262"/>
                <a:gd name="T52" fmla="*/ 145 w 253"/>
                <a:gd name="T53" fmla="*/ 66 h 262"/>
                <a:gd name="T54" fmla="*/ 135 w 253"/>
                <a:gd name="T55" fmla="*/ 64 h 262"/>
                <a:gd name="T56" fmla="*/ 126 w 253"/>
                <a:gd name="T57" fmla="*/ 63 h 262"/>
                <a:gd name="T58" fmla="*/ 126 w 253"/>
                <a:gd name="T59" fmla="*/ 0 h 262"/>
                <a:gd name="T60" fmla="*/ 157 w 253"/>
                <a:gd name="T61" fmla="*/ 3 h 262"/>
                <a:gd name="T62" fmla="*/ 185 w 253"/>
                <a:gd name="T63" fmla="*/ 13 h 262"/>
                <a:gd name="T64" fmla="*/ 208 w 253"/>
                <a:gd name="T65" fmla="*/ 28 h 262"/>
                <a:gd name="T66" fmla="*/ 227 w 253"/>
                <a:gd name="T67" fmla="*/ 48 h 262"/>
                <a:gd name="T68" fmla="*/ 241 w 253"/>
                <a:gd name="T69" fmla="*/ 71 h 262"/>
                <a:gd name="T70" fmla="*/ 251 w 253"/>
                <a:gd name="T71" fmla="*/ 100 h 262"/>
                <a:gd name="T72" fmla="*/ 253 w 253"/>
                <a:gd name="T73" fmla="*/ 131 h 262"/>
                <a:gd name="T74" fmla="*/ 251 w 253"/>
                <a:gd name="T75" fmla="*/ 162 h 262"/>
                <a:gd name="T76" fmla="*/ 241 w 253"/>
                <a:gd name="T77" fmla="*/ 191 h 262"/>
                <a:gd name="T78" fmla="*/ 227 w 253"/>
                <a:gd name="T79" fmla="*/ 215 h 262"/>
                <a:gd name="T80" fmla="*/ 208 w 253"/>
                <a:gd name="T81" fmla="*/ 235 h 262"/>
                <a:gd name="T82" fmla="*/ 185 w 253"/>
                <a:gd name="T83" fmla="*/ 250 h 262"/>
                <a:gd name="T84" fmla="*/ 157 w 253"/>
                <a:gd name="T85" fmla="*/ 260 h 262"/>
                <a:gd name="T86" fmla="*/ 126 w 253"/>
                <a:gd name="T87" fmla="*/ 262 h 262"/>
                <a:gd name="T88" fmla="*/ 95 w 253"/>
                <a:gd name="T89" fmla="*/ 260 h 262"/>
                <a:gd name="T90" fmla="*/ 68 w 253"/>
                <a:gd name="T91" fmla="*/ 250 h 262"/>
                <a:gd name="T92" fmla="*/ 44 w 253"/>
                <a:gd name="T93" fmla="*/ 235 h 262"/>
                <a:gd name="T94" fmla="*/ 26 w 253"/>
                <a:gd name="T95" fmla="*/ 215 h 262"/>
                <a:gd name="T96" fmla="*/ 12 w 253"/>
                <a:gd name="T97" fmla="*/ 191 h 262"/>
                <a:gd name="T98" fmla="*/ 3 w 253"/>
                <a:gd name="T99" fmla="*/ 162 h 262"/>
                <a:gd name="T100" fmla="*/ 0 w 253"/>
                <a:gd name="T101" fmla="*/ 131 h 262"/>
                <a:gd name="T102" fmla="*/ 3 w 253"/>
                <a:gd name="T103" fmla="*/ 100 h 262"/>
                <a:gd name="T104" fmla="*/ 12 w 253"/>
                <a:gd name="T105" fmla="*/ 71 h 262"/>
                <a:gd name="T106" fmla="*/ 26 w 253"/>
                <a:gd name="T107" fmla="*/ 48 h 262"/>
                <a:gd name="T108" fmla="*/ 44 w 253"/>
                <a:gd name="T109" fmla="*/ 28 h 262"/>
                <a:gd name="T110" fmla="*/ 68 w 253"/>
                <a:gd name="T111" fmla="*/ 13 h 262"/>
                <a:gd name="T112" fmla="*/ 95 w 253"/>
                <a:gd name="T113" fmla="*/ 3 h 262"/>
                <a:gd name="T114" fmla="*/ 126 w 253"/>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62">
                  <a:moveTo>
                    <a:pt x="126" y="63"/>
                  </a:moveTo>
                  <a:lnTo>
                    <a:pt x="118" y="64"/>
                  </a:lnTo>
                  <a:lnTo>
                    <a:pt x="108" y="66"/>
                  </a:lnTo>
                  <a:lnTo>
                    <a:pt x="99" y="71"/>
                  </a:lnTo>
                  <a:lnTo>
                    <a:pt x="90" y="80"/>
                  </a:lnTo>
                  <a:lnTo>
                    <a:pt x="83" y="93"/>
                  </a:lnTo>
                  <a:lnTo>
                    <a:pt x="79" y="110"/>
                  </a:lnTo>
                  <a:lnTo>
                    <a:pt x="77" y="131"/>
                  </a:lnTo>
                  <a:lnTo>
                    <a:pt x="79" y="152"/>
                  </a:lnTo>
                  <a:lnTo>
                    <a:pt x="83" y="169"/>
                  </a:lnTo>
                  <a:lnTo>
                    <a:pt x="90" y="181"/>
                  </a:lnTo>
                  <a:lnTo>
                    <a:pt x="99" y="191"/>
                  </a:lnTo>
                  <a:lnTo>
                    <a:pt x="108" y="196"/>
                  </a:lnTo>
                  <a:lnTo>
                    <a:pt x="118" y="199"/>
                  </a:lnTo>
                  <a:lnTo>
                    <a:pt x="126" y="200"/>
                  </a:lnTo>
                  <a:lnTo>
                    <a:pt x="135" y="199"/>
                  </a:lnTo>
                  <a:lnTo>
                    <a:pt x="145" y="196"/>
                  </a:lnTo>
                  <a:lnTo>
                    <a:pt x="154" y="191"/>
                  </a:lnTo>
                  <a:lnTo>
                    <a:pt x="162" y="181"/>
                  </a:lnTo>
                  <a:lnTo>
                    <a:pt x="170" y="169"/>
                  </a:lnTo>
                  <a:lnTo>
                    <a:pt x="175" y="152"/>
                  </a:lnTo>
                  <a:lnTo>
                    <a:pt x="176" y="131"/>
                  </a:lnTo>
                  <a:lnTo>
                    <a:pt x="175" y="110"/>
                  </a:lnTo>
                  <a:lnTo>
                    <a:pt x="170" y="93"/>
                  </a:lnTo>
                  <a:lnTo>
                    <a:pt x="162" y="80"/>
                  </a:lnTo>
                  <a:lnTo>
                    <a:pt x="154" y="71"/>
                  </a:lnTo>
                  <a:lnTo>
                    <a:pt x="145" y="66"/>
                  </a:lnTo>
                  <a:lnTo>
                    <a:pt x="135" y="64"/>
                  </a:lnTo>
                  <a:lnTo>
                    <a:pt x="126" y="63"/>
                  </a:lnTo>
                  <a:close/>
                  <a:moveTo>
                    <a:pt x="126" y="0"/>
                  </a:moveTo>
                  <a:lnTo>
                    <a:pt x="157" y="3"/>
                  </a:lnTo>
                  <a:lnTo>
                    <a:pt x="185" y="13"/>
                  </a:lnTo>
                  <a:lnTo>
                    <a:pt x="208" y="28"/>
                  </a:lnTo>
                  <a:lnTo>
                    <a:pt x="227" y="48"/>
                  </a:lnTo>
                  <a:lnTo>
                    <a:pt x="241" y="71"/>
                  </a:lnTo>
                  <a:lnTo>
                    <a:pt x="251" y="100"/>
                  </a:lnTo>
                  <a:lnTo>
                    <a:pt x="253" y="131"/>
                  </a:lnTo>
                  <a:lnTo>
                    <a:pt x="251" y="162"/>
                  </a:lnTo>
                  <a:lnTo>
                    <a:pt x="241" y="191"/>
                  </a:lnTo>
                  <a:lnTo>
                    <a:pt x="227" y="215"/>
                  </a:lnTo>
                  <a:lnTo>
                    <a:pt x="208" y="235"/>
                  </a:lnTo>
                  <a:lnTo>
                    <a:pt x="185" y="250"/>
                  </a:lnTo>
                  <a:lnTo>
                    <a:pt x="157" y="260"/>
                  </a:lnTo>
                  <a:lnTo>
                    <a:pt x="126" y="262"/>
                  </a:lnTo>
                  <a:lnTo>
                    <a:pt x="95" y="260"/>
                  </a:lnTo>
                  <a:lnTo>
                    <a:pt x="68" y="250"/>
                  </a:lnTo>
                  <a:lnTo>
                    <a:pt x="44" y="235"/>
                  </a:lnTo>
                  <a:lnTo>
                    <a:pt x="26" y="215"/>
                  </a:lnTo>
                  <a:lnTo>
                    <a:pt x="12" y="191"/>
                  </a:lnTo>
                  <a:lnTo>
                    <a:pt x="3" y="162"/>
                  </a:lnTo>
                  <a:lnTo>
                    <a:pt x="0" y="131"/>
                  </a:lnTo>
                  <a:lnTo>
                    <a:pt x="3" y="100"/>
                  </a:lnTo>
                  <a:lnTo>
                    <a:pt x="12" y="71"/>
                  </a:lnTo>
                  <a:lnTo>
                    <a:pt x="26" y="48"/>
                  </a:lnTo>
                  <a:lnTo>
                    <a:pt x="44" y="28"/>
                  </a:lnTo>
                  <a:lnTo>
                    <a:pt x="68" y="13"/>
                  </a:lnTo>
                  <a:lnTo>
                    <a:pt x="95" y="3"/>
                  </a:lnTo>
                  <a:lnTo>
                    <a:pt x="1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8196263" y="5645150"/>
              <a:ext cx="101600" cy="100013"/>
            </a:xfrm>
            <a:custGeom>
              <a:avLst/>
              <a:gdLst>
                <a:gd name="T0" fmla="*/ 0 w 256"/>
                <a:gd name="T1" fmla="*/ 0 h 249"/>
                <a:gd name="T2" fmla="*/ 77 w 256"/>
                <a:gd name="T3" fmla="*/ 0 h 249"/>
                <a:gd name="T4" fmla="*/ 77 w 256"/>
                <a:gd name="T5" fmla="*/ 86 h 249"/>
                <a:gd name="T6" fmla="*/ 79 w 256"/>
                <a:gd name="T7" fmla="*/ 86 h 249"/>
                <a:gd name="T8" fmla="*/ 147 w 256"/>
                <a:gd name="T9" fmla="*/ 0 h 249"/>
                <a:gd name="T10" fmla="*/ 241 w 256"/>
                <a:gd name="T11" fmla="*/ 0 h 249"/>
                <a:gd name="T12" fmla="*/ 151 w 256"/>
                <a:gd name="T13" fmla="*/ 97 h 249"/>
                <a:gd name="T14" fmla="*/ 256 w 256"/>
                <a:gd name="T15" fmla="*/ 249 h 249"/>
                <a:gd name="T16" fmla="*/ 161 w 256"/>
                <a:gd name="T17" fmla="*/ 249 h 249"/>
                <a:gd name="T18" fmla="*/ 100 w 256"/>
                <a:gd name="T19" fmla="*/ 152 h 249"/>
                <a:gd name="T20" fmla="*/ 77 w 256"/>
                <a:gd name="T21" fmla="*/ 175 h 249"/>
                <a:gd name="T22" fmla="*/ 77 w 256"/>
                <a:gd name="T23" fmla="*/ 249 h 249"/>
                <a:gd name="T24" fmla="*/ 0 w 256"/>
                <a:gd name="T25" fmla="*/ 249 h 249"/>
                <a:gd name="T26" fmla="*/ 0 w 256"/>
                <a:gd name="T2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249">
                  <a:moveTo>
                    <a:pt x="0" y="0"/>
                  </a:moveTo>
                  <a:lnTo>
                    <a:pt x="77" y="0"/>
                  </a:lnTo>
                  <a:lnTo>
                    <a:pt x="77" y="86"/>
                  </a:lnTo>
                  <a:lnTo>
                    <a:pt x="79" y="86"/>
                  </a:lnTo>
                  <a:lnTo>
                    <a:pt x="147" y="0"/>
                  </a:lnTo>
                  <a:lnTo>
                    <a:pt x="241" y="0"/>
                  </a:lnTo>
                  <a:lnTo>
                    <a:pt x="151" y="97"/>
                  </a:lnTo>
                  <a:lnTo>
                    <a:pt x="256" y="249"/>
                  </a:lnTo>
                  <a:lnTo>
                    <a:pt x="161" y="249"/>
                  </a:lnTo>
                  <a:lnTo>
                    <a:pt x="100" y="152"/>
                  </a:lnTo>
                  <a:lnTo>
                    <a:pt x="77" y="175"/>
                  </a:lnTo>
                  <a:lnTo>
                    <a:pt x="77"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8299450" y="5645150"/>
              <a:ext cx="90488" cy="100013"/>
            </a:xfrm>
            <a:custGeom>
              <a:avLst/>
              <a:gdLst>
                <a:gd name="T0" fmla="*/ 0 w 225"/>
                <a:gd name="T1" fmla="*/ 0 h 249"/>
                <a:gd name="T2" fmla="*/ 79 w 225"/>
                <a:gd name="T3" fmla="*/ 0 h 249"/>
                <a:gd name="T4" fmla="*/ 152 w 225"/>
                <a:gd name="T5" fmla="*/ 133 h 249"/>
                <a:gd name="T6" fmla="*/ 153 w 225"/>
                <a:gd name="T7" fmla="*/ 133 h 249"/>
                <a:gd name="T8" fmla="*/ 153 w 225"/>
                <a:gd name="T9" fmla="*/ 0 h 249"/>
                <a:gd name="T10" fmla="*/ 225 w 225"/>
                <a:gd name="T11" fmla="*/ 0 h 249"/>
                <a:gd name="T12" fmla="*/ 225 w 225"/>
                <a:gd name="T13" fmla="*/ 249 h 249"/>
                <a:gd name="T14" fmla="*/ 150 w 225"/>
                <a:gd name="T15" fmla="*/ 249 h 249"/>
                <a:gd name="T16" fmla="*/ 73 w 225"/>
                <a:gd name="T17" fmla="*/ 113 h 249"/>
                <a:gd name="T18" fmla="*/ 73 w 225"/>
                <a:gd name="T19" fmla="*/ 113 h 249"/>
                <a:gd name="T20" fmla="*/ 73 w 225"/>
                <a:gd name="T21" fmla="*/ 249 h 249"/>
                <a:gd name="T22" fmla="*/ 0 w 225"/>
                <a:gd name="T23" fmla="*/ 249 h 249"/>
                <a:gd name="T24" fmla="*/ 0 w 225"/>
                <a:gd name="T2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49">
                  <a:moveTo>
                    <a:pt x="0" y="0"/>
                  </a:moveTo>
                  <a:lnTo>
                    <a:pt x="79" y="0"/>
                  </a:lnTo>
                  <a:lnTo>
                    <a:pt x="152" y="133"/>
                  </a:lnTo>
                  <a:lnTo>
                    <a:pt x="153" y="133"/>
                  </a:lnTo>
                  <a:lnTo>
                    <a:pt x="153" y="0"/>
                  </a:lnTo>
                  <a:lnTo>
                    <a:pt x="225" y="0"/>
                  </a:lnTo>
                  <a:lnTo>
                    <a:pt x="225" y="249"/>
                  </a:lnTo>
                  <a:lnTo>
                    <a:pt x="150" y="249"/>
                  </a:lnTo>
                  <a:lnTo>
                    <a:pt x="73" y="113"/>
                  </a:lnTo>
                  <a:lnTo>
                    <a:pt x="73" y="113"/>
                  </a:lnTo>
                  <a:lnTo>
                    <a:pt x="73" y="249"/>
                  </a:lnTo>
                  <a:lnTo>
                    <a:pt x="0"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noEditPoints="1"/>
            </p:cNvSpPr>
            <p:nvPr userDrawn="1"/>
          </p:nvSpPr>
          <p:spPr bwMode="auto">
            <a:xfrm>
              <a:off x="8394700" y="5643563"/>
              <a:ext cx="100013" cy="103188"/>
            </a:xfrm>
            <a:custGeom>
              <a:avLst/>
              <a:gdLst>
                <a:gd name="T0" fmla="*/ 127 w 254"/>
                <a:gd name="T1" fmla="*/ 63 h 262"/>
                <a:gd name="T2" fmla="*/ 119 w 254"/>
                <a:gd name="T3" fmla="*/ 64 h 262"/>
                <a:gd name="T4" fmla="*/ 109 w 254"/>
                <a:gd name="T5" fmla="*/ 66 h 262"/>
                <a:gd name="T6" fmla="*/ 99 w 254"/>
                <a:gd name="T7" fmla="*/ 71 h 262"/>
                <a:gd name="T8" fmla="*/ 91 w 254"/>
                <a:gd name="T9" fmla="*/ 80 h 262"/>
                <a:gd name="T10" fmla="*/ 84 w 254"/>
                <a:gd name="T11" fmla="*/ 93 h 262"/>
                <a:gd name="T12" fmla="*/ 79 w 254"/>
                <a:gd name="T13" fmla="*/ 110 h 262"/>
                <a:gd name="T14" fmla="*/ 78 w 254"/>
                <a:gd name="T15" fmla="*/ 131 h 262"/>
                <a:gd name="T16" fmla="*/ 79 w 254"/>
                <a:gd name="T17" fmla="*/ 152 h 262"/>
                <a:gd name="T18" fmla="*/ 84 w 254"/>
                <a:gd name="T19" fmla="*/ 169 h 262"/>
                <a:gd name="T20" fmla="*/ 91 w 254"/>
                <a:gd name="T21" fmla="*/ 181 h 262"/>
                <a:gd name="T22" fmla="*/ 99 w 254"/>
                <a:gd name="T23" fmla="*/ 191 h 262"/>
                <a:gd name="T24" fmla="*/ 109 w 254"/>
                <a:gd name="T25" fmla="*/ 196 h 262"/>
                <a:gd name="T26" fmla="*/ 119 w 254"/>
                <a:gd name="T27" fmla="*/ 199 h 262"/>
                <a:gd name="T28" fmla="*/ 127 w 254"/>
                <a:gd name="T29" fmla="*/ 200 h 262"/>
                <a:gd name="T30" fmla="*/ 136 w 254"/>
                <a:gd name="T31" fmla="*/ 199 h 262"/>
                <a:gd name="T32" fmla="*/ 146 w 254"/>
                <a:gd name="T33" fmla="*/ 196 h 262"/>
                <a:gd name="T34" fmla="*/ 155 w 254"/>
                <a:gd name="T35" fmla="*/ 191 h 262"/>
                <a:gd name="T36" fmla="*/ 163 w 254"/>
                <a:gd name="T37" fmla="*/ 181 h 262"/>
                <a:gd name="T38" fmla="*/ 171 w 254"/>
                <a:gd name="T39" fmla="*/ 169 h 262"/>
                <a:gd name="T40" fmla="*/ 175 w 254"/>
                <a:gd name="T41" fmla="*/ 152 h 262"/>
                <a:gd name="T42" fmla="*/ 177 w 254"/>
                <a:gd name="T43" fmla="*/ 131 h 262"/>
                <a:gd name="T44" fmla="*/ 175 w 254"/>
                <a:gd name="T45" fmla="*/ 110 h 262"/>
                <a:gd name="T46" fmla="*/ 171 w 254"/>
                <a:gd name="T47" fmla="*/ 93 h 262"/>
                <a:gd name="T48" fmla="*/ 163 w 254"/>
                <a:gd name="T49" fmla="*/ 80 h 262"/>
                <a:gd name="T50" fmla="*/ 155 w 254"/>
                <a:gd name="T51" fmla="*/ 71 h 262"/>
                <a:gd name="T52" fmla="*/ 146 w 254"/>
                <a:gd name="T53" fmla="*/ 66 h 262"/>
                <a:gd name="T54" fmla="*/ 136 w 254"/>
                <a:gd name="T55" fmla="*/ 64 h 262"/>
                <a:gd name="T56" fmla="*/ 127 w 254"/>
                <a:gd name="T57" fmla="*/ 63 h 262"/>
                <a:gd name="T58" fmla="*/ 127 w 254"/>
                <a:gd name="T59" fmla="*/ 0 h 262"/>
                <a:gd name="T60" fmla="*/ 158 w 254"/>
                <a:gd name="T61" fmla="*/ 3 h 262"/>
                <a:gd name="T62" fmla="*/ 186 w 254"/>
                <a:gd name="T63" fmla="*/ 13 h 262"/>
                <a:gd name="T64" fmla="*/ 208 w 254"/>
                <a:gd name="T65" fmla="*/ 28 h 262"/>
                <a:gd name="T66" fmla="*/ 228 w 254"/>
                <a:gd name="T67" fmla="*/ 48 h 262"/>
                <a:gd name="T68" fmla="*/ 242 w 254"/>
                <a:gd name="T69" fmla="*/ 71 h 262"/>
                <a:gd name="T70" fmla="*/ 250 w 254"/>
                <a:gd name="T71" fmla="*/ 100 h 262"/>
                <a:gd name="T72" fmla="*/ 254 w 254"/>
                <a:gd name="T73" fmla="*/ 131 h 262"/>
                <a:gd name="T74" fmla="*/ 250 w 254"/>
                <a:gd name="T75" fmla="*/ 162 h 262"/>
                <a:gd name="T76" fmla="*/ 242 w 254"/>
                <a:gd name="T77" fmla="*/ 191 h 262"/>
                <a:gd name="T78" fmla="*/ 228 w 254"/>
                <a:gd name="T79" fmla="*/ 215 h 262"/>
                <a:gd name="T80" fmla="*/ 208 w 254"/>
                <a:gd name="T81" fmla="*/ 235 h 262"/>
                <a:gd name="T82" fmla="*/ 186 w 254"/>
                <a:gd name="T83" fmla="*/ 250 h 262"/>
                <a:gd name="T84" fmla="*/ 158 w 254"/>
                <a:gd name="T85" fmla="*/ 260 h 262"/>
                <a:gd name="T86" fmla="*/ 127 w 254"/>
                <a:gd name="T87" fmla="*/ 262 h 262"/>
                <a:gd name="T88" fmla="*/ 96 w 254"/>
                <a:gd name="T89" fmla="*/ 260 h 262"/>
                <a:gd name="T90" fmla="*/ 69 w 254"/>
                <a:gd name="T91" fmla="*/ 250 h 262"/>
                <a:gd name="T92" fmla="*/ 45 w 254"/>
                <a:gd name="T93" fmla="*/ 235 h 262"/>
                <a:gd name="T94" fmla="*/ 27 w 254"/>
                <a:gd name="T95" fmla="*/ 215 h 262"/>
                <a:gd name="T96" fmla="*/ 12 w 254"/>
                <a:gd name="T97" fmla="*/ 191 h 262"/>
                <a:gd name="T98" fmla="*/ 3 w 254"/>
                <a:gd name="T99" fmla="*/ 162 h 262"/>
                <a:gd name="T100" fmla="*/ 0 w 254"/>
                <a:gd name="T101" fmla="*/ 131 h 262"/>
                <a:gd name="T102" fmla="*/ 3 w 254"/>
                <a:gd name="T103" fmla="*/ 100 h 262"/>
                <a:gd name="T104" fmla="*/ 12 w 254"/>
                <a:gd name="T105" fmla="*/ 71 h 262"/>
                <a:gd name="T106" fmla="*/ 27 w 254"/>
                <a:gd name="T107" fmla="*/ 48 h 262"/>
                <a:gd name="T108" fmla="*/ 45 w 254"/>
                <a:gd name="T109" fmla="*/ 28 h 262"/>
                <a:gd name="T110" fmla="*/ 69 w 254"/>
                <a:gd name="T111" fmla="*/ 13 h 262"/>
                <a:gd name="T112" fmla="*/ 96 w 254"/>
                <a:gd name="T113" fmla="*/ 3 h 262"/>
                <a:gd name="T114" fmla="*/ 127 w 254"/>
                <a:gd name="T11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62">
                  <a:moveTo>
                    <a:pt x="127" y="63"/>
                  </a:moveTo>
                  <a:lnTo>
                    <a:pt x="119" y="64"/>
                  </a:lnTo>
                  <a:lnTo>
                    <a:pt x="109" y="66"/>
                  </a:lnTo>
                  <a:lnTo>
                    <a:pt x="99" y="71"/>
                  </a:lnTo>
                  <a:lnTo>
                    <a:pt x="91" y="80"/>
                  </a:lnTo>
                  <a:lnTo>
                    <a:pt x="84" y="93"/>
                  </a:lnTo>
                  <a:lnTo>
                    <a:pt x="79" y="110"/>
                  </a:lnTo>
                  <a:lnTo>
                    <a:pt x="78" y="131"/>
                  </a:lnTo>
                  <a:lnTo>
                    <a:pt x="79" y="152"/>
                  </a:lnTo>
                  <a:lnTo>
                    <a:pt x="84" y="169"/>
                  </a:lnTo>
                  <a:lnTo>
                    <a:pt x="91" y="181"/>
                  </a:lnTo>
                  <a:lnTo>
                    <a:pt x="99" y="191"/>
                  </a:lnTo>
                  <a:lnTo>
                    <a:pt x="109" y="196"/>
                  </a:lnTo>
                  <a:lnTo>
                    <a:pt x="119" y="199"/>
                  </a:lnTo>
                  <a:lnTo>
                    <a:pt x="127" y="200"/>
                  </a:lnTo>
                  <a:lnTo>
                    <a:pt x="136" y="199"/>
                  </a:lnTo>
                  <a:lnTo>
                    <a:pt x="146" y="196"/>
                  </a:lnTo>
                  <a:lnTo>
                    <a:pt x="155" y="191"/>
                  </a:lnTo>
                  <a:lnTo>
                    <a:pt x="163" y="181"/>
                  </a:lnTo>
                  <a:lnTo>
                    <a:pt x="171" y="169"/>
                  </a:lnTo>
                  <a:lnTo>
                    <a:pt x="175" y="152"/>
                  </a:lnTo>
                  <a:lnTo>
                    <a:pt x="177" y="131"/>
                  </a:lnTo>
                  <a:lnTo>
                    <a:pt x="175" y="110"/>
                  </a:lnTo>
                  <a:lnTo>
                    <a:pt x="171" y="93"/>
                  </a:lnTo>
                  <a:lnTo>
                    <a:pt x="163" y="80"/>
                  </a:lnTo>
                  <a:lnTo>
                    <a:pt x="155" y="71"/>
                  </a:lnTo>
                  <a:lnTo>
                    <a:pt x="146" y="66"/>
                  </a:lnTo>
                  <a:lnTo>
                    <a:pt x="136" y="64"/>
                  </a:lnTo>
                  <a:lnTo>
                    <a:pt x="127" y="63"/>
                  </a:lnTo>
                  <a:close/>
                  <a:moveTo>
                    <a:pt x="127" y="0"/>
                  </a:moveTo>
                  <a:lnTo>
                    <a:pt x="158" y="3"/>
                  </a:lnTo>
                  <a:lnTo>
                    <a:pt x="186" y="13"/>
                  </a:lnTo>
                  <a:lnTo>
                    <a:pt x="208" y="28"/>
                  </a:lnTo>
                  <a:lnTo>
                    <a:pt x="228" y="48"/>
                  </a:lnTo>
                  <a:lnTo>
                    <a:pt x="242" y="71"/>
                  </a:lnTo>
                  <a:lnTo>
                    <a:pt x="250" y="100"/>
                  </a:lnTo>
                  <a:lnTo>
                    <a:pt x="254" y="131"/>
                  </a:lnTo>
                  <a:lnTo>
                    <a:pt x="250" y="162"/>
                  </a:lnTo>
                  <a:lnTo>
                    <a:pt x="242" y="191"/>
                  </a:lnTo>
                  <a:lnTo>
                    <a:pt x="228" y="215"/>
                  </a:lnTo>
                  <a:lnTo>
                    <a:pt x="208" y="235"/>
                  </a:lnTo>
                  <a:lnTo>
                    <a:pt x="186" y="250"/>
                  </a:lnTo>
                  <a:lnTo>
                    <a:pt x="158" y="260"/>
                  </a:lnTo>
                  <a:lnTo>
                    <a:pt x="127" y="262"/>
                  </a:lnTo>
                  <a:lnTo>
                    <a:pt x="96" y="260"/>
                  </a:lnTo>
                  <a:lnTo>
                    <a:pt x="69" y="250"/>
                  </a:lnTo>
                  <a:lnTo>
                    <a:pt x="45" y="235"/>
                  </a:lnTo>
                  <a:lnTo>
                    <a:pt x="27" y="215"/>
                  </a:lnTo>
                  <a:lnTo>
                    <a:pt x="12" y="191"/>
                  </a:lnTo>
                  <a:lnTo>
                    <a:pt x="3" y="162"/>
                  </a:lnTo>
                  <a:lnTo>
                    <a:pt x="0" y="131"/>
                  </a:lnTo>
                  <a:lnTo>
                    <a:pt x="3" y="100"/>
                  </a:lnTo>
                  <a:lnTo>
                    <a:pt x="12" y="71"/>
                  </a:lnTo>
                  <a:lnTo>
                    <a:pt x="27" y="48"/>
                  </a:lnTo>
                  <a:lnTo>
                    <a:pt x="45" y="28"/>
                  </a:lnTo>
                  <a:lnTo>
                    <a:pt x="69" y="13"/>
                  </a:lnTo>
                  <a:lnTo>
                    <a:pt x="96" y="3"/>
                  </a:lnTo>
                  <a:lnTo>
                    <a:pt x="1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8489950" y="5645150"/>
              <a:ext cx="136525" cy="100013"/>
            </a:xfrm>
            <a:custGeom>
              <a:avLst/>
              <a:gdLst>
                <a:gd name="T0" fmla="*/ 0 w 342"/>
                <a:gd name="T1" fmla="*/ 0 h 249"/>
                <a:gd name="T2" fmla="*/ 76 w 342"/>
                <a:gd name="T3" fmla="*/ 0 h 249"/>
                <a:gd name="T4" fmla="*/ 106 w 342"/>
                <a:gd name="T5" fmla="*/ 154 h 249"/>
                <a:gd name="T6" fmla="*/ 107 w 342"/>
                <a:gd name="T7" fmla="*/ 154 h 249"/>
                <a:gd name="T8" fmla="*/ 137 w 342"/>
                <a:gd name="T9" fmla="*/ 0 h 249"/>
                <a:gd name="T10" fmla="*/ 205 w 342"/>
                <a:gd name="T11" fmla="*/ 0 h 249"/>
                <a:gd name="T12" fmla="*/ 234 w 342"/>
                <a:gd name="T13" fmla="*/ 155 h 249"/>
                <a:gd name="T14" fmla="*/ 235 w 342"/>
                <a:gd name="T15" fmla="*/ 155 h 249"/>
                <a:gd name="T16" fmla="*/ 266 w 342"/>
                <a:gd name="T17" fmla="*/ 0 h 249"/>
                <a:gd name="T18" fmla="*/ 342 w 342"/>
                <a:gd name="T19" fmla="*/ 0 h 249"/>
                <a:gd name="T20" fmla="*/ 272 w 342"/>
                <a:gd name="T21" fmla="*/ 249 h 249"/>
                <a:gd name="T22" fmla="*/ 196 w 342"/>
                <a:gd name="T23" fmla="*/ 249 h 249"/>
                <a:gd name="T24" fmla="*/ 170 w 342"/>
                <a:gd name="T25" fmla="*/ 97 h 249"/>
                <a:gd name="T26" fmla="*/ 169 w 342"/>
                <a:gd name="T27" fmla="*/ 97 h 249"/>
                <a:gd name="T28" fmla="*/ 143 w 342"/>
                <a:gd name="T29" fmla="*/ 249 h 249"/>
                <a:gd name="T30" fmla="*/ 67 w 342"/>
                <a:gd name="T31" fmla="*/ 249 h 249"/>
                <a:gd name="T32" fmla="*/ 0 w 342"/>
                <a:gd name="T3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249">
                  <a:moveTo>
                    <a:pt x="0" y="0"/>
                  </a:moveTo>
                  <a:lnTo>
                    <a:pt x="76" y="0"/>
                  </a:lnTo>
                  <a:lnTo>
                    <a:pt x="106" y="154"/>
                  </a:lnTo>
                  <a:lnTo>
                    <a:pt x="107" y="154"/>
                  </a:lnTo>
                  <a:lnTo>
                    <a:pt x="137" y="0"/>
                  </a:lnTo>
                  <a:lnTo>
                    <a:pt x="205" y="0"/>
                  </a:lnTo>
                  <a:lnTo>
                    <a:pt x="234" y="155"/>
                  </a:lnTo>
                  <a:lnTo>
                    <a:pt x="235" y="155"/>
                  </a:lnTo>
                  <a:lnTo>
                    <a:pt x="266" y="0"/>
                  </a:lnTo>
                  <a:lnTo>
                    <a:pt x="342" y="0"/>
                  </a:lnTo>
                  <a:lnTo>
                    <a:pt x="272" y="249"/>
                  </a:lnTo>
                  <a:lnTo>
                    <a:pt x="196" y="249"/>
                  </a:lnTo>
                  <a:lnTo>
                    <a:pt x="170" y="97"/>
                  </a:lnTo>
                  <a:lnTo>
                    <a:pt x="169" y="97"/>
                  </a:lnTo>
                  <a:lnTo>
                    <a:pt x="143" y="249"/>
                  </a:lnTo>
                  <a:lnTo>
                    <a:pt x="67" y="24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userDrawn="1"/>
          </p:nvSpPr>
          <p:spPr bwMode="auto">
            <a:xfrm>
              <a:off x="7543800" y="4959350"/>
              <a:ext cx="341313" cy="452438"/>
            </a:xfrm>
            <a:custGeom>
              <a:avLst/>
              <a:gdLst>
                <a:gd name="T0" fmla="*/ 486 w 859"/>
                <a:gd name="T1" fmla="*/ 4 h 1142"/>
                <a:gd name="T2" fmla="*/ 603 w 859"/>
                <a:gd name="T3" fmla="*/ 30 h 1142"/>
                <a:gd name="T4" fmla="*/ 700 w 859"/>
                <a:gd name="T5" fmla="*/ 83 h 1142"/>
                <a:gd name="T6" fmla="*/ 771 w 859"/>
                <a:gd name="T7" fmla="*/ 167 h 1142"/>
                <a:gd name="T8" fmla="*/ 809 w 859"/>
                <a:gd name="T9" fmla="*/ 292 h 1142"/>
                <a:gd name="T10" fmla="*/ 641 w 859"/>
                <a:gd name="T11" fmla="*/ 307 h 1142"/>
                <a:gd name="T12" fmla="*/ 599 w 859"/>
                <a:gd name="T13" fmla="*/ 226 h 1142"/>
                <a:gd name="T14" fmla="*/ 528 w 859"/>
                <a:gd name="T15" fmla="*/ 179 h 1142"/>
                <a:gd name="T16" fmla="*/ 442 w 859"/>
                <a:gd name="T17" fmla="*/ 160 h 1142"/>
                <a:gd name="T18" fmla="*/ 358 w 859"/>
                <a:gd name="T19" fmla="*/ 162 h 1142"/>
                <a:gd name="T20" fmla="*/ 279 w 859"/>
                <a:gd name="T21" fmla="*/ 181 h 1142"/>
                <a:gd name="T22" fmla="*/ 220 w 859"/>
                <a:gd name="T23" fmla="*/ 225 h 1142"/>
                <a:gd name="T24" fmla="*/ 197 w 859"/>
                <a:gd name="T25" fmla="*/ 298 h 1142"/>
                <a:gd name="T26" fmla="*/ 220 w 859"/>
                <a:gd name="T27" fmla="*/ 367 h 1142"/>
                <a:gd name="T28" fmla="*/ 278 w 859"/>
                <a:gd name="T29" fmla="*/ 414 h 1142"/>
                <a:gd name="T30" fmla="*/ 363 w 859"/>
                <a:gd name="T31" fmla="*/ 446 h 1142"/>
                <a:gd name="T32" fmla="*/ 461 w 859"/>
                <a:gd name="T33" fmla="*/ 471 h 1142"/>
                <a:gd name="T34" fmla="*/ 564 w 859"/>
                <a:gd name="T35" fmla="*/ 496 h 1142"/>
                <a:gd name="T36" fmla="*/ 666 w 859"/>
                <a:gd name="T37" fmla="*/ 530 h 1142"/>
                <a:gd name="T38" fmla="*/ 756 w 859"/>
                <a:gd name="T39" fmla="*/ 578 h 1142"/>
                <a:gd name="T40" fmla="*/ 823 w 859"/>
                <a:gd name="T41" fmla="*/ 651 h 1142"/>
                <a:gd name="T42" fmla="*/ 856 w 859"/>
                <a:gd name="T43" fmla="*/ 754 h 1142"/>
                <a:gd name="T44" fmla="*/ 849 w 859"/>
                <a:gd name="T45" fmla="*/ 887 h 1142"/>
                <a:gd name="T46" fmla="*/ 801 w 859"/>
                <a:gd name="T47" fmla="*/ 992 h 1142"/>
                <a:gd name="T48" fmla="*/ 721 w 859"/>
                <a:gd name="T49" fmla="*/ 1067 h 1142"/>
                <a:gd name="T50" fmla="*/ 619 w 859"/>
                <a:gd name="T51" fmla="*/ 1114 h 1142"/>
                <a:gd name="T52" fmla="*/ 506 w 859"/>
                <a:gd name="T53" fmla="*/ 1138 h 1142"/>
                <a:gd name="T54" fmla="*/ 384 w 859"/>
                <a:gd name="T55" fmla="*/ 1140 h 1142"/>
                <a:gd name="T56" fmla="*/ 257 w 859"/>
                <a:gd name="T57" fmla="*/ 1119 h 1142"/>
                <a:gd name="T58" fmla="*/ 149 w 859"/>
                <a:gd name="T59" fmla="*/ 1069 h 1142"/>
                <a:gd name="T60" fmla="*/ 64 w 859"/>
                <a:gd name="T61" fmla="*/ 988 h 1142"/>
                <a:gd name="T62" fmla="*/ 13 w 859"/>
                <a:gd name="T63" fmla="*/ 871 h 1142"/>
                <a:gd name="T64" fmla="*/ 166 w 859"/>
                <a:gd name="T65" fmla="*/ 773 h 1142"/>
                <a:gd name="T66" fmla="*/ 191 w 859"/>
                <a:gd name="T67" fmla="*/ 872 h 1142"/>
                <a:gd name="T68" fmla="*/ 253 w 859"/>
                <a:gd name="T69" fmla="*/ 939 h 1142"/>
                <a:gd name="T70" fmla="*/ 339 w 859"/>
                <a:gd name="T71" fmla="*/ 973 h 1142"/>
                <a:gd name="T72" fmla="*/ 439 w 859"/>
                <a:gd name="T73" fmla="*/ 983 h 1142"/>
                <a:gd name="T74" fmla="*/ 513 w 859"/>
                <a:gd name="T75" fmla="*/ 978 h 1142"/>
                <a:gd name="T76" fmla="*/ 588 w 859"/>
                <a:gd name="T77" fmla="*/ 958 h 1142"/>
                <a:gd name="T78" fmla="*/ 648 w 859"/>
                <a:gd name="T79" fmla="*/ 919 h 1142"/>
                <a:gd name="T80" fmla="*/ 680 w 859"/>
                <a:gd name="T81" fmla="*/ 850 h 1142"/>
                <a:gd name="T82" fmla="*/ 671 w 859"/>
                <a:gd name="T83" fmla="*/ 764 h 1142"/>
                <a:gd name="T84" fmla="*/ 619 w 859"/>
                <a:gd name="T85" fmla="*/ 704 h 1142"/>
                <a:gd name="T86" fmla="*/ 534 w 859"/>
                <a:gd name="T87" fmla="*/ 664 h 1142"/>
                <a:gd name="T88" fmla="*/ 427 w 859"/>
                <a:gd name="T89" fmla="*/ 636 h 1142"/>
                <a:gd name="T90" fmla="*/ 317 w 859"/>
                <a:gd name="T91" fmla="*/ 610 h 1142"/>
                <a:gd name="T92" fmla="*/ 215 w 859"/>
                <a:gd name="T93" fmla="*/ 576 h 1142"/>
                <a:gd name="T94" fmla="*/ 125 w 859"/>
                <a:gd name="T95" fmla="*/ 527 h 1142"/>
                <a:gd name="T96" fmla="*/ 58 w 859"/>
                <a:gd name="T97" fmla="*/ 456 h 1142"/>
                <a:gd name="T98" fmla="*/ 23 w 859"/>
                <a:gd name="T99" fmla="*/ 353 h 1142"/>
                <a:gd name="T100" fmla="*/ 31 w 859"/>
                <a:gd name="T101" fmla="*/ 230 h 1142"/>
                <a:gd name="T102" fmla="*/ 80 w 859"/>
                <a:gd name="T103" fmla="*/ 132 h 1142"/>
                <a:gd name="T104" fmla="*/ 159 w 859"/>
                <a:gd name="T105" fmla="*/ 64 h 1142"/>
                <a:gd name="T106" fmla="*/ 257 w 859"/>
                <a:gd name="T107" fmla="*/ 20 h 1142"/>
                <a:gd name="T108" fmla="*/ 364 w 859"/>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9" h="1142">
                  <a:moveTo>
                    <a:pt x="399" y="0"/>
                  </a:moveTo>
                  <a:lnTo>
                    <a:pt x="442" y="2"/>
                  </a:lnTo>
                  <a:lnTo>
                    <a:pt x="486" y="4"/>
                  </a:lnTo>
                  <a:lnTo>
                    <a:pt x="527" y="10"/>
                  </a:lnTo>
                  <a:lnTo>
                    <a:pt x="565" y="19"/>
                  </a:lnTo>
                  <a:lnTo>
                    <a:pt x="603" y="30"/>
                  </a:lnTo>
                  <a:lnTo>
                    <a:pt x="638" y="44"/>
                  </a:lnTo>
                  <a:lnTo>
                    <a:pt x="670" y="61"/>
                  </a:lnTo>
                  <a:lnTo>
                    <a:pt x="700" y="83"/>
                  </a:lnTo>
                  <a:lnTo>
                    <a:pt x="726" y="108"/>
                  </a:lnTo>
                  <a:lnTo>
                    <a:pt x="750" y="135"/>
                  </a:lnTo>
                  <a:lnTo>
                    <a:pt x="771" y="167"/>
                  </a:lnTo>
                  <a:lnTo>
                    <a:pt x="787" y="205"/>
                  </a:lnTo>
                  <a:lnTo>
                    <a:pt x="801" y="246"/>
                  </a:lnTo>
                  <a:lnTo>
                    <a:pt x="809" y="292"/>
                  </a:lnTo>
                  <a:lnTo>
                    <a:pt x="814" y="342"/>
                  </a:lnTo>
                  <a:lnTo>
                    <a:pt x="648" y="342"/>
                  </a:lnTo>
                  <a:lnTo>
                    <a:pt x="641" y="307"/>
                  </a:lnTo>
                  <a:lnTo>
                    <a:pt x="631" y="276"/>
                  </a:lnTo>
                  <a:lnTo>
                    <a:pt x="618" y="248"/>
                  </a:lnTo>
                  <a:lnTo>
                    <a:pt x="599" y="226"/>
                  </a:lnTo>
                  <a:lnTo>
                    <a:pt x="578" y="206"/>
                  </a:lnTo>
                  <a:lnTo>
                    <a:pt x="554" y="191"/>
                  </a:lnTo>
                  <a:lnTo>
                    <a:pt x="528" y="179"/>
                  </a:lnTo>
                  <a:lnTo>
                    <a:pt x="501" y="170"/>
                  </a:lnTo>
                  <a:lnTo>
                    <a:pt x="472" y="164"/>
                  </a:lnTo>
                  <a:lnTo>
                    <a:pt x="442" y="160"/>
                  </a:lnTo>
                  <a:lnTo>
                    <a:pt x="412" y="159"/>
                  </a:lnTo>
                  <a:lnTo>
                    <a:pt x="385" y="160"/>
                  </a:lnTo>
                  <a:lnTo>
                    <a:pt x="358" y="162"/>
                  </a:lnTo>
                  <a:lnTo>
                    <a:pt x="330" y="166"/>
                  </a:lnTo>
                  <a:lnTo>
                    <a:pt x="304" y="172"/>
                  </a:lnTo>
                  <a:lnTo>
                    <a:pt x="279" y="181"/>
                  </a:lnTo>
                  <a:lnTo>
                    <a:pt x="257" y="193"/>
                  </a:lnTo>
                  <a:lnTo>
                    <a:pt x="237" y="207"/>
                  </a:lnTo>
                  <a:lnTo>
                    <a:pt x="220" y="225"/>
                  </a:lnTo>
                  <a:lnTo>
                    <a:pt x="207" y="246"/>
                  </a:lnTo>
                  <a:lnTo>
                    <a:pt x="200" y="269"/>
                  </a:lnTo>
                  <a:lnTo>
                    <a:pt x="197" y="298"/>
                  </a:lnTo>
                  <a:lnTo>
                    <a:pt x="200" y="324"/>
                  </a:lnTo>
                  <a:lnTo>
                    <a:pt x="207" y="347"/>
                  </a:lnTo>
                  <a:lnTo>
                    <a:pt x="220" y="367"/>
                  </a:lnTo>
                  <a:lnTo>
                    <a:pt x="236" y="384"/>
                  </a:lnTo>
                  <a:lnTo>
                    <a:pt x="256" y="400"/>
                  </a:lnTo>
                  <a:lnTo>
                    <a:pt x="278" y="414"/>
                  </a:lnTo>
                  <a:lnTo>
                    <a:pt x="304" y="426"/>
                  </a:lnTo>
                  <a:lnTo>
                    <a:pt x="333" y="436"/>
                  </a:lnTo>
                  <a:lnTo>
                    <a:pt x="363" y="446"/>
                  </a:lnTo>
                  <a:lnTo>
                    <a:pt x="395" y="455"/>
                  </a:lnTo>
                  <a:lnTo>
                    <a:pt x="427" y="464"/>
                  </a:lnTo>
                  <a:lnTo>
                    <a:pt x="461" y="471"/>
                  </a:lnTo>
                  <a:lnTo>
                    <a:pt x="495" y="479"/>
                  </a:lnTo>
                  <a:lnTo>
                    <a:pt x="528" y="488"/>
                  </a:lnTo>
                  <a:lnTo>
                    <a:pt x="564" y="496"/>
                  </a:lnTo>
                  <a:lnTo>
                    <a:pt x="599" y="506"/>
                  </a:lnTo>
                  <a:lnTo>
                    <a:pt x="634" y="517"/>
                  </a:lnTo>
                  <a:lnTo>
                    <a:pt x="666" y="530"/>
                  </a:lnTo>
                  <a:lnTo>
                    <a:pt x="699" y="544"/>
                  </a:lnTo>
                  <a:lnTo>
                    <a:pt x="728" y="560"/>
                  </a:lnTo>
                  <a:lnTo>
                    <a:pt x="756" y="578"/>
                  </a:lnTo>
                  <a:lnTo>
                    <a:pt x="781" y="600"/>
                  </a:lnTo>
                  <a:lnTo>
                    <a:pt x="803" y="623"/>
                  </a:lnTo>
                  <a:lnTo>
                    <a:pt x="823" y="651"/>
                  </a:lnTo>
                  <a:lnTo>
                    <a:pt x="838" y="682"/>
                  </a:lnTo>
                  <a:lnTo>
                    <a:pt x="849" y="717"/>
                  </a:lnTo>
                  <a:lnTo>
                    <a:pt x="856" y="754"/>
                  </a:lnTo>
                  <a:lnTo>
                    <a:pt x="859" y="798"/>
                  </a:lnTo>
                  <a:lnTo>
                    <a:pt x="856" y="844"/>
                  </a:lnTo>
                  <a:lnTo>
                    <a:pt x="849" y="887"/>
                  </a:lnTo>
                  <a:lnTo>
                    <a:pt x="837" y="926"/>
                  </a:lnTo>
                  <a:lnTo>
                    <a:pt x="820" y="961"/>
                  </a:lnTo>
                  <a:lnTo>
                    <a:pt x="801" y="992"/>
                  </a:lnTo>
                  <a:lnTo>
                    <a:pt x="777" y="1021"/>
                  </a:lnTo>
                  <a:lnTo>
                    <a:pt x="751" y="1046"/>
                  </a:lnTo>
                  <a:lnTo>
                    <a:pt x="721" y="1067"/>
                  </a:lnTo>
                  <a:lnTo>
                    <a:pt x="689" y="1086"/>
                  </a:lnTo>
                  <a:lnTo>
                    <a:pt x="655" y="1100"/>
                  </a:lnTo>
                  <a:lnTo>
                    <a:pt x="619" y="1114"/>
                  </a:lnTo>
                  <a:lnTo>
                    <a:pt x="583" y="1124"/>
                  </a:lnTo>
                  <a:lnTo>
                    <a:pt x="544" y="1132"/>
                  </a:lnTo>
                  <a:lnTo>
                    <a:pt x="506" y="1138"/>
                  </a:lnTo>
                  <a:lnTo>
                    <a:pt x="467" y="1140"/>
                  </a:lnTo>
                  <a:lnTo>
                    <a:pt x="429" y="1142"/>
                  </a:lnTo>
                  <a:lnTo>
                    <a:pt x="384" y="1140"/>
                  </a:lnTo>
                  <a:lnTo>
                    <a:pt x="339" y="1137"/>
                  </a:lnTo>
                  <a:lnTo>
                    <a:pt x="297" y="1129"/>
                  </a:lnTo>
                  <a:lnTo>
                    <a:pt x="257" y="1119"/>
                  </a:lnTo>
                  <a:lnTo>
                    <a:pt x="218" y="1105"/>
                  </a:lnTo>
                  <a:lnTo>
                    <a:pt x="182" y="1089"/>
                  </a:lnTo>
                  <a:lnTo>
                    <a:pt x="149" y="1069"/>
                  </a:lnTo>
                  <a:lnTo>
                    <a:pt x="118" y="1046"/>
                  </a:lnTo>
                  <a:lnTo>
                    <a:pt x="89" y="1020"/>
                  </a:lnTo>
                  <a:lnTo>
                    <a:pt x="64" y="988"/>
                  </a:lnTo>
                  <a:lnTo>
                    <a:pt x="43" y="953"/>
                  </a:lnTo>
                  <a:lnTo>
                    <a:pt x="26" y="915"/>
                  </a:lnTo>
                  <a:lnTo>
                    <a:pt x="13" y="871"/>
                  </a:lnTo>
                  <a:lnTo>
                    <a:pt x="3" y="824"/>
                  </a:lnTo>
                  <a:lnTo>
                    <a:pt x="0" y="773"/>
                  </a:lnTo>
                  <a:lnTo>
                    <a:pt x="166" y="773"/>
                  </a:lnTo>
                  <a:lnTo>
                    <a:pt x="170" y="810"/>
                  </a:lnTo>
                  <a:lnTo>
                    <a:pt x="179" y="844"/>
                  </a:lnTo>
                  <a:lnTo>
                    <a:pt x="191" y="872"/>
                  </a:lnTo>
                  <a:lnTo>
                    <a:pt x="209" y="899"/>
                  </a:lnTo>
                  <a:lnTo>
                    <a:pt x="230" y="920"/>
                  </a:lnTo>
                  <a:lnTo>
                    <a:pt x="253" y="939"/>
                  </a:lnTo>
                  <a:lnTo>
                    <a:pt x="279" y="952"/>
                  </a:lnTo>
                  <a:lnTo>
                    <a:pt x="308" y="965"/>
                  </a:lnTo>
                  <a:lnTo>
                    <a:pt x="339" y="973"/>
                  </a:lnTo>
                  <a:lnTo>
                    <a:pt x="370" y="978"/>
                  </a:lnTo>
                  <a:lnTo>
                    <a:pt x="404" y="982"/>
                  </a:lnTo>
                  <a:lnTo>
                    <a:pt x="439" y="983"/>
                  </a:lnTo>
                  <a:lnTo>
                    <a:pt x="462" y="983"/>
                  </a:lnTo>
                  <a:lnTo>
                    <a:pt x="488" y="981"/>
                  </a:lnTo>
                  <a:lnTo>
                    <a:pt x="513" y="978"/>
                  </a:lnTo>
                  <a:lnTo>
                    <a:pt x="539" y="973"/>
                  </a:lnTo>
                  <a:lnTo>
                    <a:pt x="564" y="967"/>
                  </a:lnTo>
                  <a:lnTo>
                    <a:pt x="588" y="958"/>
                  </a:lnTo>
                  <a:lnTo>
                    <a:pt x="610" y="947"/>
                  </a:lnTo>
                  <a:lnTo>
                    <a:pt x="630" y="935"/>
                  </a:lnTo>
                  <a:lnTo>
                    <a:pt x="648" y="919"/>
                  </a:lnTo>
                  <a:lnTo>
                    <a:pt x="662" y="899"/>
                  </a:lnTo>
                  <a:lnTo>
                    <a:pt x="674" y="876"/>
                  </a:lnTo>
                  <a:lnTo>
                    <a:pt x="680" y="850"/>
                  </a:lnTo>
                  <a:lnTo>
                    <a:pt x="682" y="821"/>
                  </a:lnTo>
                  <a:lnTo>
                    <a:pt x="680" y="790"/>
                  </a:lnTo>
                  <a:lnTo>
                    <a:pt x="671" y="764"/>
                  </a:lnTo>
                  <a:lnTo>
                    <a:pt x="659" y="742"/>
                  </a:lnTo>
                  <a:lnTo>
                    <a:pt x="641" y="722"/>
                  </a:lnTo>
                  <a:lnTo>
                    <a:pt x="619" y="704"/>
                  </a:lnTo>
                  <a:lnTo>
                    <a:pt x="594" y="689"/>
                  </a:lnTo>
                  <a:lnTo>
                    <a:pt x="565" y="676"/>
                  </a:lnTo>
                  <a:lnTo>
                    <a:pt x="534" y="664"/>
                  </a:lnTo>
                  <a:lnTo>
                    <a:pt x="501" y="654"/>
                  </a:lnTo>
                  <a:lnTo>
                    <a:pt x="465" y="644"/>
                  </a:lnTo>
                  <a:lnTo>
                    <a:pt x="427" y="636"/>
                  </a:lnTo>
                  <a:lnTo>
                    <a:pt x="390" y="627"/>
                  </a:lnTo>
                  <a:lnTo>
                    <a:pt x="352" y="618"/>
                  </a:lnTo>
                  <a:lnTo>
                    <a:pt x="317" y="610"/>
                  </a:lnTo>
                  <a:lnTo>
                    <a:pt x="282" y="600"/>
                  </a:lnTo>
                  <a:lnTo>
                    <a:pt x="247" y="588"/>
                  </a:lnTo>
                  <a:lnTo>
                    <a:pt x="215" y="576"/>
                  </a:lnTo>
                  <a:lnTo>
                    <a:pt x="182" y="562"/>
                  </a:lnTo>
                  <a:lnTo>
                    <a:pt x="153" y="546"/>
                  </a:lnTo>
                  <a:lnTo>
                    <a:pt x="125" y="527"/>
                  </a:lnTo>
                  <a:lnTo>
                    <a:pt x="99" y="506"/>
                  </a:lnTo>
                  <a:lnTo>
                    <a:pt x="77" y="483"/>
                  </a:lnTo>
                  <a:lnTo>
                    <a:pt x="58" y="456"/>
                  </a:lnTo>
                  <a:lnTo>
                    <a:pt x="42" y="425"/>
                  </a:lnTo>
                  <a:lnTo>
                    <a:pt x="31" y="392"/>
                  </a:lnTo>
                  <a:lnTo>
                    <a:pt x="23" y="353"/>
                  </a:lnTo>
                  <a:lnTo>
                    <a:pt x="21" y="311"/>
                  </a:lnTo>
                  <a:lnTo>
                    <a:pt x="23" y="268"/>
                  </a:lnTo>
                  <a:lnTo>
                    <a:pt x="31" y="230"/>
                  </a:lnTo>
                  <a:lnTo>
                    <a:pt x="43" y="193"/>
                  </a:lnTo>
                  <a:lnTo>
                    <a:pt x="59" y="161"/>
                  </a:lnTo>
                  <a:lnTo>
                    <a:pt x="80" y="132"/>
                  </a:lnTo>
                  <a:lnTo>
                    <a:pt x="103" y="106"/>
                  </a:lnTo>
                  <a:lnTo>
                    <a:pt x="130" y="84"/>
                  </a:lnTo>
                  <a:lnTo>
                    <a:pt x="159" y="64"/>
                  </a:lnTo>
                  <a:lnTo>
                    <a:pt x="190" y="46"/>
                  </a:lnTo>
                  <a:lnTo>
                    <a:pt x="222" y="32"/>
                  </a:lnTo>
                  <a:lnTo>
                    <a:pt x="257" y="20"/>
                  </a:lnTo>
                  <a:lnTo>
                    <a:pt x="292" y="12"/>
                  </a:lnTo>
                  <a:lnTo>
                    <a:pt x="328" y="5"/>
                  </a:lnTo>
                  <a:lnTo>
                    <a:pt x="364"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noEditPoints="1"/>
            </p:cNvSpPr>
            <p:nvPr userDrawn="1"/>
          </p:nvSpPr>
          <p:spPr bwMode="auto">
            <a:xfrm>
              <a:off x="7897813" y="4959350"/>
              <a:ext cx="377825" cy="452438"/>
            </a:xfrm>
            <a:custGeom>
              <a:avLst/>
              <a:gdLst>
                <a:gd name="T0" fmla="*/ 631 w 951"/>
                <a:gd name="T1" fmla="*/ 580 h 1142"/>
                <a:gd name="T2" fmla="*/ 531 w 951"/>
                <a:gd name="T3" fmla="*/ 605 h 1142"/>
                <a:gd name="T4" fmla="*/ 418 w 951"/>
                <a:gd name="T5" fmla="*/ 621 h 1142"/>
                <a:gd name="T6" fmla="*/ 322 w 951"/>
                <a:gd name="T7" fmla="*/ 641 h 1142"/>
                <a:gd name="T8" fmla="*/ 248 w 951"/>
                <a:gd name="T9" fmla="*/ 676 h 1142"/>
                <a:gd name="T10" fmla="*/ 197 w 951"/>
                <a:gd name="T11" fmla="*/ 733 h 1142"/>
                <a:gd name="T12" fmla="*/ 177 w 951"/>
                <a:gd name="T13" fmla="*/ 823 h 1142"/>
                <a:gd name="T14" fmla="*/ 195 w 951"/>
                <a:gd name="T15" fmla="*/ 904 h 1142"/>
                <a:gd name="T16" fmla="*/ 246 w 951"/>
                <a:gd name="T17" fmla="*/ 953 h 1142"/>
                <a:gd name="T18" fmla="*/ 318 w 951"/>
                <a:gd name="T19" fmla="*/ 978 h 1142"/>
                <a:gd name="T20" fmla="*/ 420 w 951"/>
                <a:gd name="T21" fmla="*/ 981 h 1142"/>
                <a:gd name="T22" fmla="*/ 540 w 951"/>
                <a:gd name="T23" fmla="*/ 947 h 1142"/>
                <a:gd name="T24" fmla="*/ 621 w 951"/>
                <a:gd name="T25" fmla="*/ 885 h 1142"/>
                <a:gd name="T26" fmla="*/ 667 w 951"/>
                <a:gd name="T27" fmla="*/ 810 h 1142"/>
                <a:gd name="T28" fmla="*/ 682 w 951"/>
                <a:gd name="T29" fmla="*/ 737 h 1142"/>
                <a:gd name="T30" fmla="*/ 502 w 951"/>
                <a:gd name="T31" fmla="*/ 0 h 1142"/>
                <a:gd name="T32" fmla="*/ 604 w 951"/>
                <a:gd name="T33" fmla="*/ 12 h 1142"/>
                <a:gd name="T34" fmla="*/ 699 w 951"/>
                <a:gd name="T35" fmla="*/ 40 h 1142"/>
                <a:gd name="T36" fmla="*/ 776 w 951"/>
                <a:gd name="T37" fmla="*/ 93 h 1142"/>
                <a:gd name="T38" fmla="*/ 828 w 951"/>
                <a:gd name="T39" fmla="*/ 177 h 1142"/>
                <a:gd name="T40" fmla="*/ 848 w 951"/>
                <a:gd name="T41" fmla="*/ 299 h 1142"/>
                <a:gd name="T42" fmla="*/ 849 w 951"/>
                <a:gd name="T43" fmla="*/ 916 h 1142"/>
                <a:gd name="T44" fmla="*/ 861 w 951"/>
                <a:gd name="T45" fmla="*/ 967 h 1142"/>
                <a:gd name="T46" fmla="*/ 900 w 951"/>
                <a:gd name="T47" fmla="*/ 983 h 1142"/>
                <a:gd name="T48" fmla="*/ 951 w 951"/>
                <a:gd name="T49" fmla="*/ 972 h 1142"/>
                <a:gd name="T50" fmla="*/ 900 w 951"/>
                <a:gd name="T51" fmla="*/ 1134 h 1142"/>
                <a:gd name="T52" fmla="*/ 805 w 951"/>
                <a:gd name="T53" fmla="*/ 1139 h 1142"/>
                <a:gd name="T54" fmla="*/ 739 w 951"/>
                <a:gd name="T55" fmla="*/ 1110 h 1142"/>
                <a:gd name="T56" fmla="*/ 699 w 951"/>
                <a:gd name="T57" fmla="*/ 1042 h 1142"/>
                <a:gd name="T58" fmla="*/ 655 w 951"/>
                <a:gd name="T59" fmla="*/ 1013 h 1142"/>
                <a:gd name="T60" fmla="*/ 531 w 951"/>
                <a:gd name="T61" fmla="*/ 1100 h 1142"/>
                <a:gd name="T62" fmla="*/ 387 w 951"/>
                <a:gd name="T63" fmla="*/ 1139 h 1142"/>
                <a:gd name="T64" fmla="*/ 253 w 951"/>
                <a:gd name="T65" fmla="*/ 1135 h 1142"/>
                <a:gd name="T66" fmla="*/ 144 w 951"/>
                <a:gd name="T67" fmla="*/ 1100 h 1142"/>
                <a:gd name="T68" fmla="*/ 61 w 951"/>
                <a:gd name="T69" fmla="*/ 1032 h 1142"/>
                <a:gd name="T70" fmla="*/ 11 w 951"/>
                <a:gd name="T71" fmla="*/ 927 h 1142"/>
                <a:gd name="T72" fmla="*/ 3 w 951"/>
                <a:gd name="T73" fmla="*/ 789 h 1142"/>
                <a:gd name="T74" fmla="*/ 34 w 951"/>
                <a:gd name="T75" fmla="*/ 676 h 1142"/>
                <a:gd name="T76" fmla="*/ 95 w 951"/>
                <a:gd name="T77" fmla="*/ 598 h 1142"/>
                <a:gd name="T78" fmla="*/ 178 w 951"/>
                <a:gd name="T79" fmla="*/ 549 h 1142"/>
                <a:gd name="T80" fmla="*/ 275 w 951"/>
                <a:gd name="T81" fmla="*/ 516 h 1142"/>
                <a:gd name="T82" fmla="*/ 382 w 951"/>
                <a:gd name="T83" fmla="*/ 493 h 1142"/>
                <a:gd name="T84" fmla="*/ 491 w 951"/>
                <a:gd name="T85" fmla="*/ 475 h 1142"/>
                <a:gd name="T86" fmla="*/ 582 w 951"/>
                <a:gd name="T87" fmla="*/ 456 h 1142"/>
                <a:gd name="T88" fmla="*/ 648 w 951"/>
                <a:gd name="T89" fmla="*/ 424 h 1142"/>
                <a:gd name="T90" fmla="*/ 682 w 951"/>
                <a:gd name="T91" fmla="*/ 367 h 1142"/>
                <a:gd name="T92" fmla="*/ 675 w 951"/>
                <a:gd name="T93" fmla="*/ 277 h 1142"/>
                <a:gd name="T94" fmla="*/ 638 w 951"/>
                <a:gd name="T95" fmla="*/ 212 h 1142"/>
                <a:gd name="T96" fmla="*/ 580 w 951"/>
                <a:gd name="T97" fmla="*/ 176 h 1142"/>
                <a:gd name="T98" fmla="*/ 507 w 951"/>
                <a:gd name="T99" fmla="*/ 161 h 1142"/>
                <a:gd name="T100" fmla="*/ 424 w 951"/>
                <a:gd name="T101" fmla="*/ 160 h 1142"/>
                <a:gd name="T102" fmla="*/ 332 w 951"/>
                <a:gd name="T103" fmla="*/ 176 h 1142"/>
                <a:gd name="T104" fmla="*/ 261 w 951"/>
                <a:gd name="T105" fmla="*/ 220 h 1142"/>
                <a:gd name="T106" fmla="*/ 218 w 951"/>
                <a:gd name="T107" fmla="*/ 294 h 1142"/>
                <a:gd name="T108" fmla="*/ 40 w 951"/>
                <a:gd name="T109" fmla="*/ 365 h 1142"/>
                <a:gd name="T110" fmla="*/ 66 w 951"/>
                <a:gd name="T111" fmla="*/ 223 h 1142"/>
                <a:gd name="T112" fmla="*/ 129 w 951"/>
                <a:gd name="T113" fmla="*/ 120 h 1142"/>
                <a:gd name="T114" fmla="*/ 223 w 951"/>
                <a:gd name="T115" fmla="*/ 51 h 1142"/>
                <a:gd name="T116" fmla="*/ 338 w 951"/>
                <a:gd name="T117" fmla="*/ 13 h 1142"/>
                <a:gd name="T118" fmla="*/ 469 w 951"/>
                <a:gd name="T11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1" h="1142">
                  <a:moveTo>
                    <a:pt x="682" y="554"/>
                  </a:moveTo>
                  <a:lnTo>
                    <a:pt x="658" y="569"/>
                  </a:lnTo>
                  <a:lnTo>
                    <a:pt x="631" y="580"/>
                  </a:lnTo>
                  <a:lnTo>
                    <a:pt x="599" y="590"/>
                  </a:lnTo>
                  <a:lnTo>
                    <a:pt x="566" y="597"/>
                  </a:lnTo>
                  <a:lnTo>
                    <a:pt x="531" y="605"/>
                  </a:lnTo>
                  <a:lnTo>
                    <a:pt x="494" y="610"/>
                  </a:lnTo>
                  <a:lnTo>
                    <a:pt x="455" y="615"/>
                  </a:lnTo>
                  <a:lnTo>
                    <a:pt x="418" y="621"/>
                  </a:lnTo>
                  <a:lnTo>
                    <a:pt x="381" y="627"/>
                  </a:lnTo>
                  <a:lnTo>
                    <a:pt x="351" y="633"/>
                  </a:lnTo>
                  <a:lnTo>
                    <a:pt x="322" y="641"/>
                  </a:lnTo>
                  <a:lnTo>
                    <a:pt x="296" y="651"/>
                  </a:lnTo>
                  <a:lnTo>
                    <a:pt x="271" y="662"/>
                  </a:lnTo>
                  <a:lnTo>
                    <a:pt x="248" y="676"/>
                  </a:lnTo>
                  <a:lnTo>
                    <a:pt x="228" y="692"/>
                  </a:lnTo>
                  <a:lnTo>
                    <a:pt x="210" y="711"/>
                  </a:lnTo>
                  <a:lnTo>
                    <a:pt x="197" y="733"/>
                  </a:lnTo>
                  <a:lnTo>
                    <a:pt x="185" y="759"/>
                  </a:lnTo>
                  <a:lnTo>
                    <a:pt x="179" y="789"/>
                  </a:lnTo>
                  <a:lnTo>
                    <a:pt x="177" y="823"/>
                  </a:lnTo>
                  <a:lnTo>
                    <a:pt x="179" y="854"/>
                  </a:lnTo>
                  <a:lnTo>
                    <a:pt x="185" y="880"/>
                  </a:lnTo>
                  <a:lnTo>
                    <a:pt x="195" y="904"/>
                  </a:lnTo>
                  <a:lnTo>
                    <a:pt x="210" y="924"/>
                  </a:lnTo>
                  <a:lnTo>
                    <a:pt x="226" y="940"/>
                  </a:lnTo>
                  <a:lnTo>
                    <a:pt x="246" y="953"/>
                  </a:lnTo>
                  <a:lnTo>
                    <a:pt x="269" y="965"/>
                  </a:lnTo>
                  <a:lnTo>
                    <a:pt x="292" y="973"/>
                  </a:lnTo>
                  <a:lnTo>
                    <a:pt x="318" y="978"/>
                  </a:lnTo>
                  <a:lnTo>
                    <a:pt x="345" y="982"/>
                  </a:lnTo>
                  <a:lnTo>
                    <a:pt x="372" y="983"/>
                  </a:lnTo>
                  <a:lnTo>
                    <a:pt x="420" y="981"/>
                  </a:lnTo>
                  <a:lnTo>
                    <a:pt x="464" y="973"/>
                  </a:lnTo>
                  <a:lnTo>
                    <a:pt x="504" y="962"/>
                  </a:lnTo>
                  <a:lnTo>
                    <a:pt x="540" y="947"/>
                  </a:lnTo>
                  <a:lnTo>
                    <a:pt x="570" y="929"/>
                  </a:lnTo>
                  <a:lnTo>
                    <a:pt x="597" y="909"/>
                  </a:lnTo>
                  <a:lnTo>
                    <a:pt x="621" y="885"/>
                  </a:lnTo>
                  <a:lnTo>
                    <a:pt x="639" y="861"/>
                  </a:lnTo>
                  <a:lnTo>
                    <a:pt x="655" y="836"/>
                  </a:lnTo>
                  <a:lnTo>
                    <a:pt x="667" y="810"/>
                  </a:lnTo>
                  <a:lnTo>
                    <a:pt x="675" y="785"/>
                  </a:lnTo>
                  <a:lnTo>
                    <a:pt x="680" y="760"/>
                  </a:lnTo>
                  <a:lnTo>
                    <a:pt x="682" y="737"/>
                  </a:lnTo>
                  <a:lnTo>
                    <a:pt x="682" y="554"/>
                  </a:lnTo>
                  <a:close/>
                  <a:moveTo>
                    <a:pt x="469" y="0"/>
                  </a:moveTo>
                  <a:lnTo>
                    <a:pt x="502" y="0"/>
                  </a:lnTo>
                  <a:lnTo>
                    <a:pt x="537" y="3"/>
                  </a:lnTo>
                  <a:lnTo>
                    <a:pt x="571" y="7"/>
                  </a:lnTo>
                  <a:lnTo>
                    <a:pt x="604" y="12"/>
                  </a:lnTo>
                  <a:lnTo>
                    <a:pt x="637" y="18"/>
                  </a:lnTo>
                  <a:lnTo>
                    <a:pt x="669" y="28"/>
                  </a:lnTo>
                  <a:lnTo>
                    <a:pt x="699" y="40"/>
                  </a:lnTo>
                  <a:lnTo>
                    <a:pt x="726" y="54"/>
                  </a:lnTo>
                  <a:lnTo>
                    <a:pt x="752" y="73"/>
                  </a:lnTo>
                  <a:lnTo>
                    <a:pt x="776" y="93"/>
                  </a:lnTo>
                  <a:lnTo>
                    <a:pt x="797" y="117"/>
                  </a:lnTo>
                  <a:lnTo>
                    <a:pt x="815" y="145"/>
                  </a:lnTo>
                  <a:lnTo>
                    <a:pt x="828" y="177"/>
                  </a:lnTo>
                  <a:lnTo>
                    <a:pt x="840" y="213"/>
                  </a:lnTo>
                  <a:lnTo>
                    <a:pt x="846" y="255"/>
                  </a:lnTo>
                  <a:lnTo>
                    <a:pt x="848" y="299"/>
                  </a:lnTo>
                  <a:lnTo>
                    <a:pt x="848" y="861"/>
                  </a:lnTo>
                  <a:lnTo>
                    <a:pt x="848" y="890"/>
                  </a:lnTo>
                  <a:lnTo>
                    <a:pt x="849" y="916"/>
                  </a:lnTo>
                  <a:lnTo>
                    <a:pt x="851" y="937"/>
                  </a:lnTo>
                  <a:lnTo>
                    <a:pt x="854" y="953"/>
                  </a:lnTo>
                  <a:lnTo>
                    <a:pt x="861" y="967"/>
                  </a:lnTo>
                  <a:lnTo>
                    <a:pt x="871" y="976"/>
                  </a:lnTo>
                  <a:lnTo>
                    <a:pt x="883" y="981"/>
                  </a:lnTo>
                  <a:lnTo>
                    <a:pt x="900" y="983"/>
                  </a:lnTo>
                  <a:lnTo>
                    <a:pt x="915" y="982"/>
                  </a:lnTo>
                  <a:lnTo>
                    <a:pt x="933" y="980"/>
                  </a:lnTo>
                  <a:lnTo>
                    <a:pt x="951" y="972"/>
                  </a:lnTo>
                  <a:lnTo>
                    <a:pt x="951" y="1112"/>
                  </a:lnTo>
                  <a:lnTo>
                    <a:pt x="928" y="1124"/>
                  </a:lnTo>
                  <a:lnTo>
                    <a:pt x="900" y="1134"/>
                  </a:lnTo>
                  <a:lnTo>
                    <a:pt x="869" y="1139"/>
                  </a:lnTo>
                  <a:lnTo>
                    <a:pt x="832" y="1142"/>
                  </a:lnTo>
                  <a:lnTo>
                    <a:pt x="805" y="1139"/>
                  </a:lnTo>
                  <a:lnTo>
                    <a:pt x="780" y="1134"/>
                  </a:lnTo>
                  <a:lnTo>
                    <a:pt x="757" y="1124"/>
                  </a:lnTo>
                  <a:lnTo>
                    <a:pt x="739" y="1110"/>
                  </a:lnTo>
                  <a:lnTo>
                    <a:pt x="721" y="1092"/>
                  </a:lnTo>
                  <a:lnTo>
                    <a:pt x="709" y="1069"/>
                  </a:lnTo>
                  <a:lnTo>
                    <a:pt x="699" y="1042"/>
                  </a:lnTo>
                  <a:lnTo>
                    <a:pt x="694" y="1010"/>
                  </a:lnTo>
                  <a:lnTo>
                    <a:pt x="692" y="972"/>
                  </a:lnTo>
                  <a:lnTo>
                    <a:pt x="655" y="1013"/>
                  </a:lnTo>
                  <a:lnTo>
                    <a:pt x="617" y="1048"/>
                  </a:lnTo>
                  <a:lnTo>
                    <a:pt x="576" y="1077"/>
                  </a:lnTo>
                  <a:lnTo>
                    <a:pt x="531" y="1100"/>
                  </a:lnTo>
                  <a:lnTo>
                    <a:pt x="485" y="1119"/>
                  </a:lnTo>
                  <a:lnTo>
                    <a:pt x="438" y="1132"/>
                  </a:lnTo>
                  <a:lnTo>
                    <a:pt x="387" y="1139"/>
                  </a:lnTo>
                  <a:lnTo>
                    <a:pt x="336" y="1142"/>
                  </a:lnTo>
                  <a:lnTo>
                    <a:pt x="294" y="1140"/>
                  </a:lnTo>
                  <a:lnTo>
                    <a:pt x="253" y="1135"/>
                  </a:lnTo>
                  <a:lnTo>
                    <a:pt x="214" y="1127"/>
                  </a:lnTo>
                  <a:lnTo>
                    <a:pt x="178" y="1115"/>
                  </a:lnTo>
                  <a:lnTo>
                    <a:pt x="144" y="1100"/>
                  </a:lnTo>
                  <a:lnTo>
                    <a:pt x="113" y="1081"/>
                  </a:lnTo>
                  <a:lnTo>
                    <a:pt x="85" y="1058"/>
                  </a:lnTo>
                  <a:lnTo>
                    <a:pt x="61" y="1032"/>
                  </a:lnTo>
                  <a:lnTo>
                    <a:pt x="40" y="1001"/>
                  </a:lnTo>
                  <a:lnTo>
                    <a:pt x="22" y="966"/>
                  </a:lnTo>
                  <a:lnTo>
                    <a:pt x="11" y="927"/>
                  </a:lnTo>
                  <a:lnTo>
                    <a:pt x="3" y="884"/>
                  </a:lnTo>
                  <a:lnTo>
                    <a:pt x="0" y="835"/>
                  </a:lnTo>
                  <a:lnTo>
                    <a:pt x="3" y="789"/>
                  </a:lnTo>
                  <a:lnTo>
                    <a:pt x="9" y="747"/>
                  </a:lnTo>
                  <a:lnTo>
                    <a:pt x="20" y="709"/>
                  </a:lnTo>
                  <a:lnTo>
                    <a:pt x="34" y="676"/>
                  </a:lnTo>
                  <a:lnTo>
                    <a:pt x="51" y="647"/>
                  </a:lnTo>
                  <a:lnTo>
                    <a:pt x="71" y="621"/>
                  </a:lnTo>
                  <a:lnTo>
                    <a:pt x="95" y="598"/>
                  </a:lnTo>
                  <a:lnTo>
                    <a:pt x="121" y="580"/>
                  </a:lnTo>
                  <a:lnTo>
                    <a:pt x="148" y="562"/>
                  </a:lnTo>
                  <a:lnTo>
                    <a:pt x="178" y="549"/>
                  </a:lnTo>
                  <a:lnTo>
                    <a:pt x="209" y="536"/>
                  </a:lnTo>
                  <a:lnTo>
                    <a:pt x="241" y="525"/>
                  </a:lnTo>
                  <a:lnTo>
                    <a:pt x="275" y="516"/>
                  </a:lnTo>
                  <a:lnTo>
                    <a:pt x="308" y="507"/>
                  </a:lnTo>
                  <a:lnTo>
                    <a:pt x="343" y="500"/>
                  </a:lnTo>
                  <a:lnTo>
                    <a:pt x="382" y="493"/>
                  </a:lnTo>
                  <a:lnTo>
                    <a:pt x="420" y="486"/>
                  </a:lnTo>
                  <a:lnTo>
                    <a:pt x="456" y="481"/>
                  </a:lnTo>
                  <a:lnTo>
                    <a:pt x="491" y="475"/>
                  </a:lnTo>
                  <a:lnTo>
                    <a:pt x="524" y="470"/>
                  </a:lnTo>
                  <a:lnTo>
                    <a:pt x="555" y="464"/>
                  </a:lnTo>
                  <a:lnTo>
                    <a:pt x="582" y="456"/>
                  </a:lnTo>
                  <a:lnTo>
                    <a:pt x="607" y="448"/>
                  </a:lnTo>
                  <a:lnTo>
                    <a:pt x="629" y="438"/>
                  </a:lnTo>
                  <a:lnTo>
                    <a:pt x="648" y="424"/>
                  </a:lnTo>
                  <a:lnTo>
                    <a:pt x="663" y="408"/>
                  </a:lnTo>
                  <a:lnTo>
                    <a:pt x="674" y="389"/>
                  </a:lnTo>
                  <a:lnTo>
                    <a:pt x="682" y="367"/>
                  </a:lnTo>
                  <a:lnTo>
                    <a:pt x="684" y="341"/>
                  </a:lnTo>
                  <a:lnTo>
                    <a:pt x="682" y="307"/>
                  </a:lnTo>
                  <a:lnTo>
                    <a:pt x="675" y="277"/>
                  </a:lnTo>
                  <a:lnTo>
                    <a:pt x="667" y="252"/>
                  </a:lnTo>
                  <a:lnTo>
                    <a:pt x="654" y="230"/>
                  </a:lnTo>
                  <a:lnTo>
                    <a:pt x="638" y="212"/>
                  </a:lnTo>
                  <a:lnTo>
                    <a:pt x="621" y="197"/>
                  </a:lnTo>
                  <a:lnTo>
                    <a:pt x="601" y="185"/>
                  </a:lnTo>
                  <a:lnTo>
                    <a:pt x="580" y="176"/>
                  </a:lnTo>
                  <a:lnTo>
                    <a:pt x="556" y="169"/>
                  </a:lnTo>
                  <a:lnTo>
                    <a:pt x="532" y="164"/>
                  </a:lnTo>
                  <a:lnTo>
                    <a:pt x="507" y="161"/>
                  </a:lnTo>
                  <a:lnTo>
                    <a:pt x="483" y="159"/>
                  </a:lnTo>
                  <a:lnTo>
                    <a:pt x="459" y="159"/>
                  </a:lnTo>
                  <a:lnTo>
                    <a:pt x="424" y="160"/>
                  </a:lnTo>
                  <a:lnTo>
                    <a:pt x="392" y="162"/>
                  </a:lnTo>
                  <a:lnTo>
                    <a:pt x="361" y="169"/>
                  </a:lnTo>
                  <a:lnTo>
                    <a:pt x="332" y="176"/>
                  </a:lnTo>
                  <a:lnTo>
                    <a:pt x="306" y="187"/>
                  </a:lnTo>
                  <a:lnTo>
                    <a:pt x="282" y="202"/>
                  </a:lnTo>
                  <a:lnTo>
                    <a:pt x="261" y="220"/>
                  </a:lnTo>
                  <a:lnTo>
                    <a:pt x="244" y="241"/>
                  </a:lnTo>
                  <a:lnTo>
                    <a:pt x="229" y="266"/>
                  </a:lnTo>
                  <a:lnTo>
                    <a:pt x="218" y="294"/>
                  </a:lnTo>
                  <a:lnTo>
                    <a:pt x="210" y="328"/>
                  </a:lnTo>
                  <a:lnTo>
                    <a:pt x="206" y="365"/>
                  </a:lnTo>
                  <a:lnTo>
                    <a:pt x="40" y="365"/>
                  </a:lnTo>
                  <a:lnTo>
                    <a:pt x="44" y="313"/>
                  </a:lnTo>
                  <a:lnTo>
                    <a:pt x="52" y="267"/>
                  </a:lnTo>
                  <a:lnTo>
                    <a:pt x="66" y="223"/>
                  </a:lnTo>
                  <a:lnTo>
                    <a:pt x="83" y="185"/>
                  </a:lnTo>
                  <a:lnTo>
                    <a:pt x="105" y="151"/>
                  </a:lnTo>
                  <a:lnTo>
                    <a:pt x="129" y="120"/>
                  </a:lnTo>
                  <a:lnTo>
                    <a:pt x="158" y="94"/>
                  </a:lnTo>
                  <a:lnTo>
                    <a:pt x="189" y="70"/>
                  </a:lnTo>
                  <a:lnTo>
                    <a:pt x="223" y="51"/>
                  </a:lnTo>
                  <a:lnTo>
                    <a:pt x="259" y="35"/>
                  </a:lnTo>
                  <a:lnTo>
                    <a:pt x="297" y="22"/>
                  </a:lnTo>
                  <a:lnTo>
                    <a:pt x="338" y="13"/>
                  </a:lnTo>
                  <a:lnTo>
                    <a:pt x="381" y="5"/>
                  </a:lnTo>
                  <a:lnTo>
                    <a:pt x="424" y="2"/>
                  </a:lnTo>
                  <a:lnTo>
                    <a:pt x="4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8270875" y="4959350"/>
              <a:ext cx="341313" cy="452438"/>
            </a:xfrm>
            <a:custGeom>
              <a:avLst/>
              <a:gdLst>
                <a:gd name="T0" fmla="*/ 487 w 860"/>
                <a:gd name="T1" fmla="*/ 4 h 1142"/>
                <a:gd name="T2" fmla="*/ 603 w 860"/>
                <a:gd name="T3" fmla="*/ 30 h 1142"/>
                <a:gd name="T4" fmla="*/ 700 w 860"/>
                <a:gd name="T5" fmla="*/ 83 h 1142"/>
                <a:gd name="T6" fmla="*/ 771 w 860"/>
                <a:gd name="T7" fmla="*/ 167 h 1142"/>
                <a:gd name="T8" fmla="*/ 810 w 860"/>
                <a:gd name="T9" fmla="*/ 292 h 1142"/>
                <a:gd name="T10" fmla="*/ 642 w 860"/>
                <a:gd name="T11" fmla="*/ 307 h 1142"/>
                <a:gd name="T12" fmla="*/ 600 w 860"/>
                <a:gd name="T13" fmla="*/ 226 h 1142"/>
                <a:gd name="T14" fmla="*/ 529 w 860"/>
                <a:gd name="T15" fmla="*/ 179 h 1142"/>
                <a:gd name="T16" fmla="*/ 443 w 860"/>
                <a:gd name="T17" fmla="*/ 160 h 1142"/>
                <a:gd name="T18" fmla="*/ 358 w 860"/>
                <a:gd name="T19" fmla="*/ 162 h 1142"/>
                <a:gd name="T20" fmla="*/ 280 w 860"/>
                <a:gd name="T21" fmla="*/ 181 h 1142"/>
                <a:gd name="T22" fmla="*/ 220 w 860"/>
                <a:gd name="T23" fmla="*/ 225 h 1142"/>
                <a:gd name="T24" fmla="*/ 198 w 860"/>
                <a:gd name="T25" fmla="*/ 298 h 1142"/>
                <a:gd name="T26" fmla="*/ 220 w 860"/>
                <a:gd name="T27" fmla="*/ 367 h 1142"/>
                <a:gd name="T28" fmla="*/ 279 w 860"/>
                <a:gd name="T29" fmla="*/ 414 h 1142"/>
                <a:gd name="T30" fmla="*/ 363 w 860"/>
                <a:gd name="T31" fmla="*/ 446 h 1142"/>
                <a:gd name="T32" fmla="*/ 462 w 860"/>
                <a:gd name="T33" fmla="*/ 471 h 1142"/>
                <a:gd name="T34" fmla="*/ 564 w 860"/>
                <a:gd name="T35" fmla="*/ 496 h 1142"/>
                <a:gd name="T36" fmla="*/ 667 w 860"/>
                <a:gd name="T37" fmla="*/ 530 h 1142"/>
                <a:gd name="T38" fmla="*/ 756 w 860"/>
                <a:gd name="T39" fmla="*/ 578 h 1142"/>
                <a:gd name="T40" fmla="*/ 824 w 860"/>
                <a:gd name="T41" fmla="*/ 651 h 1142"/>
                <a:gd name="T42" fmla="*/ 857 w 860"/>
                <a:gd name="T43" fmla="*/ 754 h 1142"/>
                <a:gd name="T44" fmla="*/ 850 w 860"/>
                <a:gd name="T45" fmla="*/ 887 h 1142"/>
                <a:gd name="T46" fmla="*/ 801 w 860"/>
                <a:gd name="T47" fmla="*/ 992 h 1142"/>
                <a:gd name="T48" fmla="*/ 722 w 860"/>
                <a:gd name="T49" fmla="*/ 1067 h 1142"/>
                <a:gd name="T50" fmla="*/ 620 w 860"/>
                <a:gd name="T51" fmla="*/ 1114 h 1142"/>
                <a:gd name="T52" fmla="*/ 506 w 860"/>
                <a:gd name="T53" fmla="*/ 1138 h 1142"/>
                <a:gd name="T54" fmla="*/ 383 w 860"/>
                <a:gd name="T55" fmla="*/ 1140 h 1142"/>
                <a:gd name="T56" fmla="*/ 258 w 860"/>
                <a:gd name="T57" fmla="*/ 1119 h 1142"/>
                <a:gd name="T58" fmla="*/ 148 w 860"/>
                <a:gd name="T59" fmla="*/ 1069 h 1142"/>
                <a:gd name="T60" fmla="*/ 65 w 860"/>
                <a:gd name="T61" fmla="*/ 988 h 1142"/>
                <a:gd name="T62" fmla="*/ 13 w 860"/>
                <a:gd name="T63" fmla="*/ 871 h 1142"/>
                <a:gd name="T64" fmla="*/ 167 w 860"/>
                <a:gd name="T65" fmla="*/ 773 h 1142"/>
                <a:gd name="T66" fmla="*/ 192 w 860"/>
                <a:gd name="T67" fmla="*/ 872 h 1142"/>
                <a:gd name="T68" fmla="*/ 253 w 860"/>
                <a:gd name="T69" fmla="*/ 939 h 1142"/>
                <a:gd name="T70" fmla="*/ 339 w 860"/>
                <a:gd name="T71" fmla="*/ 973 h 1142"/>
                <a:gd name="T72" fmla="*/ 438 w 860"/>
                <a:gd name="T73" fmla="*/ 983 h 1142"/>
                <a:gd name="T74" fmla="*/ 514 w 860"/>
                <a:gd name="T75" fmla="*/ 978 h 1142"/>
                <a:gd name="T76" fmla="*/ 588 w 860"/>
                <a:gd name="T77" fmla="*/ 958 h 1142"/>
                <a:gd name="T78" fmla="*/ 648 w 860"/>
                <a:gd name="T79" fmla="*/ 919 h 1142"/>
                <a:gd name="T80" fmla="*/ 681 w 860"/>
                <a:gd name="T81" fmla="*/ 850 h 1142"/>
                <a:gd name="T82" fmla="*/ 672 w 860"/>
                <a:gd name="T83" fmla="*/ 764 h 1142"/>
                <a:gd name="T84" fmla="*/ 620 w 860"/>
                <a:gd name="T85" fmla="*/ 704 h 1142"/>
                <a:gd name="T86" fmla="*/ 534 w 860"/>
                <a:gd name="T87" fmla="*/ 664 h 1142"/>
                <a:gd name="T88" fmla="*/ 428 w 860"/>
                <a:gd name="T89" fmla="*/ 636 h 1142"/>
                <a:gd name="T90" fmla="*/ 317 w 860"/>
                <a:gd name="T91" fmla="*/ 610 h 1142"/>
                <a:gd name="T92" fmla="*/ 215 w 860"/>
                <a:gd name="T93" fmla="*/ 576 h 1142"/>
                <a:gd name="T94" fmla="*/ 126 w 860"/>
                <a:gd name="T95" fmla="*/ 527 h 1142"/>
                <a:gd name="T96" fmla="*/ 59 w 860"/>
                <a:gd name="T97" fmla="*/ 456 h 1142"/>
                <a:gd name="T98" fmla="*/ 24 w 860"/>
                <a:gd name="T99" fmla="*/ 353 h 1142"/>
                <a:gd name="T100" fmla="*/ 31 w 860"/>
                <a:gd name="T101" fmla="*/ 230 h 1142"/>
                <a:gd name="T102" fmla="*/ 80 w 860"/>
                <a:gd name="T103" fmla="*/ 132 h 1142"/>
                <a:gd name="T104" fmla="*/ 159 w 860"/>
                <a:gd name="T105" fmla="*/ 64 h 1142"/>
                <a:gd name="T106" fmla="*/ 258 w 860"/>
                <a:gd name="T107" fmla="*/ 20 h 1142"/>
                <a:gd name="T108" fmla="*/ 363 w 860"/>
                <a:gd name="T109" fmla="*/ 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1142">
                  <a:moveTo>
                    <a:pt x="399" y="0"/>
                  </a:moveTo>
                  <a:lnTo>
                    <a:pt x="443" y="2"/>
                  </a:lnTo>
                  <a:lnTo>
                    <a:pt x="487" y="4"/>
                  </a:lnTo>
                  <a:lnTo>
                    <a:pt x="528" y="10"/>
                  </a:lnTo>
                  <a:lnTo>
                    <a:pt x="566" y="19"/>
                  </a:lnTo>
                  <a:lnTo>
                    <a:pt x="603" y="30"/>
                  </a:lnTo>
                  <a:lnTo>
                    <a:pt x="638" y="44"/>
                  </a:lnTo>
                  <a:lnTo>
                    <a:pt x="671" y="61"/>
                  </a:lnTo>
                  <a:lnTo>
                    <a:pt x="700" y="83"/>
                  </a:lnTo>
                  <a:lnTo>
                    <a:pt x="727" y="108"/>
                  </a:lnTo>
                  <a:lnTo>
                    <a:pt x="750" y="135"/>
                  </a:lnTo>
                  <a:lnTo>
                    <a:pt x="771" y="167"/>
                  </a:lnTo>
                  <a:lnTo>
                    <a:pt x="787" y="205"/>
                  </a:lnTo>
                  <a:lnTo>
                    <a:pt x="800" y="246"/>
                  </a:lnTo>
                  <a:lnTo>
                    <a:pt x="810" y="292"/>
                  </a:lnTo>
                  <a:lnTo>
                    <a:pt x="815" y="342"/>
                  </a:lnTo>
                  <a:lnTo>
                    <a:pt x="648" y="342"/>
                  </a:lnTo>
                  <a:lnTo>
                    <a:pt x="642" y="307"/>
                  </a:lnTo>
                  <a:lnTo>
                    <a:pt x="632" y="276"/>
                  </a:lnTo>
                  <a:lnTo>
                    <a:pt x="618" y="248"/>
                  </a:lnTo>
                  <a:lnTo>
                    <a:pt x="600" y="226"/>
                  </a:lnTo>
                  <a:lnTo>
                    <a:pt x="579" y="206"/>
                  </a:lnTo>
                  <a:lnTo>
                    <a:pt x="555" y="191"/>
                  </a:lnTo>
                  <a:lnTo>
                    <a:pt x="529" y="179"/>
                  </a:lnTo>
                  <a:lnTo>
                    <a:pt x="501" y="170"/>
                  </a:lnTo>
                  <a:lnTo>
                    <a:pt x="473" y="164"/>
                  </a:lnTo>
                  <a:lnTo>
                    <a:pt x="443" y="160"/>
                  </a:lnTo>
                  <a:lnTo>
                    <a:pt x="413" y="159"/>
                  </a:lnTo>
                  <a:lnTo>
                    <a:pt x="386" y="160"/>
                  </a:lnTo>
                  <a:lnTo>
                    <a:pt x="358" y="162"/>
                  </a:lnTo>
                  <a:lnTo>
                    <a:pt x="331" y="166"/>
                  </a:lnTo>
                  <a:lnTo>
                    <a:pt x="304" y="172"/>
                  </a:lnTo>
                  <a:lnTo>
                    <a:pt x="280" y="181"/>
                  </a:lnTo>
                  <a:lnTo>
                    <a:pt x="256" y="193"/>
                  </a:lnTo>
                  <a:lnTo>
                    <a:pt x="238" y="207"/>
                  </a:lnTo>
                  <a:lnTo>
                    <a:pt x="220" y="225"/>
                  </a:lnTo>
                  <a:lnTo>
                    <a:pt x="208" y="246"/>
                  </a:lnTo>
                  <a:lnTo>
                    <a:pt x="200" y="269"/>
                  </a:lnTo>
                  <a:lnTo>
                    <a:pt x="198" y="298"/>
                  </a:lnTo>
                  <a:lnTo>
                    <a:pt x="200" y="324"/>
                  </a:lnTo>
                  <a:lnTo>
                    <a:pt x="208" y="347"/>
                  </a:lnTo>
                  <a:lnTo>
                    <a:pt x="220" y="367"/>
                  </a:lnTo>
                  <a:lnTo>
                    <a:pt x="237" y="384"/>
                  </a:lnTo>
                  <a:lnTo>
                    <a:pt x="256" y="400"/>
                  </a:lnTo>
                  <a:lnTo>
                    <a:pt x="279" y="414"/>
                  </a:lnTo>
                  <a:lnTo>
                    <a:pt x="305" y="426"/>
                  </a:lnTo>
                  <a:lnTo>
                    <a:pt x="334" y="436"/>
                  </a:lnTo>
                  <a:lnTo>
                    <a:pt x="363" y="446"/>
                  </a:lnTo>
                  <a:lnTo>
                    <a:pt x="396" y="455"/>
                  </a:lnTo>
                  <a:lnTo>
                    <a:pt x="428" y="464"/>
                  </a:lnTo>
                  <a:lnTo>
                    <a:pt x="462" y="471"/>
                  </a:lnTo>
                  <a:lnTo>
                    <a:pt x="495" y="479"/>
                  </a:lnTo>
                  <a:lnTo>
                    <a:pt x="529" y="488"/>
                  </a:lnTo>
                  <a:lnTo>
                    <a:pt x="564" y="496"/>
                  </a:lnTo>
                  <a:lnTo>
                    <a:pt x="600" y="506"/>
                  </a:lnTo>
                  <a:lnTo>
                    <a:pt x="633" y="517"/>
                  </a:lnTo>
                  <a:lnTo>
                    <a:pt x="667" y="530"/>
                  </a:lnTo>
                  <a:lnTo>
                    <a:pt x="699" y="544"/>
                  </a:lnTo>
                  <a:lnTo>
                    <a:pt x="729" y="560"/>
                  </a:lnTo>
                  <a:lnTo>
                    <a:pt x="756" y="578"/>
                  </a:lnTo>
                  <a:lnTo>
                    <a:pt x="781" y="600"/>
                  </a:lnTo>
                  <a:lnTo>
                    <a:pt x="804" y="623"/>
                  </a:lnTo>
                  <a:lnTo>
                    <a:pt x="824" y="651"/>
                  </a:lnTo>
                  <a:lnTo>
                    <a:pt x="838" y="682"/>
                  </a:lnTo>
                  <a:lnTo>
                    <a:pt x="850" y="717"/>
                  </a:lnTo>
                  <a:lnTo>
                    <a:pt x="857" y="754"/>
                  </a:lnTo>
                  <a:lnTo>
                    <a:pt x="860" y="798"/>
                  </a:lnTo>
                  <a:lnTo>
                    <a:pt x="857" y="844"/>
                  </a:lnTo>
                  <a:lnTo>
                    <a:pt x="850" y="887"/>
                  </a:lnTo>
                  <a:lnTo>
                    <a:pt x="837" y="926"/>
                  </a:lnTo>
                  <a:lnTo>
                    <a:pt x="821" y="961"/>
                  </a:lnTo>
                  <a:lnTo>
                    <a:pt x="801" y="992"/>
                  </a:lnTo>
                  <a:lnTo>
                    <a:pt x="778" y="1021"/>
                  </a:lnTo>
                  <a:lnTo>
                    <a:pt x="750" y="1046"/>
                  </a:lnTo>
                  <a:lnTo>
                    <a:pt x="722" y="1067"/>
                  </a:lnTo>
                  <a:lnTo>
                    <a:pt x="689" y="1086"/>
                  </a:lnTo>
                  <a:lnTo>
                    <a:pt x="656" y="1100"/>
                  </a:lnTo>
                  <a:lnTo>
                    <a:pt x="620" y="1114"/>
                  </a:lnTo>
                  <a:lnTo>
                    <a:pt x="582" y="1124"/>
                  </a:lnTo>
                  <a:lnTo>
                    <a:pt x="545" y="1132"/>
                  </a:lnTo>
                  <a:lnTo>
                    <a:pt x="506" y="1138"/>
                  </a:lnTo>
                  <a:lnTo>
                    <a:pt x="468" y="1140"/>
                  </a:lnTo>
                  <a:lnTo>
                    <a:pt x="429" y="1142"/>
                  </a:lnTo>
                  <a:lnTo>
                    <a:pt x="383" y="1140"/>
                  </a:lnTo>
                  <a:lnTo>
                    <a:pt x="340" y="1137"/>
                  </a:lnTo>
                  <a:lnTo>
                    <a:pt x="297" y="1129"/>
                  </a:lnTo>
                  <a:lnTo>
                    <a:pt x="258" y="1119"/>
                  </a:lnTo>
                  <a:lnTo>
                    <a:pt x="219" y="1105"/>
                  </a:lnTo>
                  <a:lnTo>
                    <a:pt x="183" y="1089"/>
                  </a:lnTo>
                  <a:lnTo>
                    <a:pt x="148" y="1069"/>
                  </a:lnTo>
                  <a:lnTo>
                    <a:pt x="117" y="1046"/>
                  </a:lnTo>
                  <a:lnTo>
                    <a:pt x="90" y="1020"/>
                  </a:lnTo>
                  <a:lnTo>
                    <a:pt x="65" y="988"/>
                  </a:lnTo>
                  <a:lnTo>
                    <a:pt x="44" y="953"/>
                  </a:lnTo>
                  <a:lnTo>
                    <a:pt x="26" y="915"/>
                  </a:lnTo>
                  <a:lnTo>
                    <a:pt x="13" y="871"/>
                  </a:lnTo>
                  <a:lnTo>
                    <a:pt x="4" y="824"/>
                  </a:lnTo>
                  <a:lnTo>
                    <a:pt x="0" y="773"/>
                  </a:lnTo>
                  <a:lnTo>
                    <a:pt x="167" y="773"/>
                  </a:lnTo>
                  <a:lnTo>
                    <a:pt x="171" y="810"/>
                  </a:lnTo>
                  <a:lnTo>
                    <a:pt x="179" y="844"/>
                  </a:lnTo>
                  <a:lnTo>
                    <a:pt x="192" y="872"/>
                  </a:lnTo>
                  <a:lnTo>
                    <a:pt x="209" y="899"/>
                  </a:lnTo>
                  <a:lnTo>
                    <a:pt x="229" y="920"/>
                  </a:lnTo>
                  <a:lnTo>
                    <a:pt x="253" y="939"/>
                  </a:lnTo>
                  <a:lnTo>
                    <a:pt x="280" y="952"/>
                  </a:lnTo>
                  <a:lnTo>
                    <a:pt x="309" y="965"/>
                  </a:lnTo>
                  <a:lnTo>
                    <a:pt x="339" y="973"/>
                  </a:lnTo>
                  <a:lnTo>
                    <a:pt x="371" y="978"/>
                  </a:lnTo>
                  <a:lnTo>
                    <a:pt x="404" y="982"/>
                  </a:lnTo>
                  <a:lnTo>
                    <a:pt x="438" y="983"/>
                  </a:lnTo>
                  <a:lnTo>
                    <a:pt x="463" y="983"/>
                  </a:lnTo>
                  <a:lnTo>
                    <a:pt x="489" y="981"/>
                  </a:lnTo>
                  <a:lnTo>
                    <a:pt x="514" y="978"/>
                  </a:lnTo>
                  <a:lnTo>
                    <a:pt x="540" y="973"/>
                  </a:lnTo>
                  <a:lnTo>
                    <a:pt x="565" y="967"/>
                  </a:lnTo>
                  <a:lnTo>
                    <a:pt x="588" y="958"/>
                  </a:lnTo>
                  <a:lnTo>
                    <a:pt x="611" y="947"/>
                  </a:lnTo>
                  <a:lnTo>
                    <a:pt x="631" y="935"/>
                  </a:lnTo>
                  <a:lnTo>
                    <a:pt x="648" y="919"/>
                  </a:lnTo>
                  <a:lnTo>
                    <a:pt x="663" y="899"/>
                  </a:lnTo>
                  <a:lnTo>
                    <a:pt x="674" y="876"/>
                  </a:lnTo>
                  <a:lnTo>
                    <a:pt x="681" y="850"/>
                  </a:lnTo>
                  <a:lnTo>
                    <a:pt x="683" y="821"/>
                  </a:lnTo>
                  <a:lnTo>
                    <a:pt x="681" y="790"/>
                  </a:lnTo>
                  <a:lnTo>
                    <a:pt x="672" y="764"/>
                  </a:lnTo>
                  <a:lnTo>
                    <a:pt x="659" y="742"/>
                  </a:lnTo>
                  <a:lnTo>
                    <a:pt x="641" y="722"/>
                  </a:lnTo>
                  <a:lnTo>
                    <a:pt x="620" y="704"/>
                  </a:lnTo>
                  <a:lnTo>
                    <a:pt x="595" y="689"/>
                  </a:lnTo>
                  <a:lnTo>
                    <a:pt x="566" y="676"/>
                  </a:lnTo>
                  <a:lnTo>
                    <a:pt x="534" y="664"/>
                  </a:lnTo>
                  <a:lnTo>
                    <a:pt x="500" y="654"/>
                  </a:lnTo>
                  <a:lnTo>
                    <a:pt x="465" y="644"/>
                  </a:lnTo>
                  <a:lnTo>
                    <a:pt x="428" y="636"/>
                  </a:lnTo>
                  <a:lnTo>
                    <a:pt x="391" y="627"/>
                  </a:lnTo>
                  <a:lnTo>
                    <a:pt x="352" y="618"/>
                  </a:lnTo>
                  <a:lnTo>
                    <a:pt x="317" y="610"/>
                  </a:lnTo>
                  <a:lnTo>
                    <a:pt x="283" y="600"/>
                  </a:lnTo>
                  <a:lnTo>
                    <a:pt x="248" y="588"/>
                  </a:lnTo>
                  <a:lnTo>
                    <a:pt x="215" y="576"/>
                  </a:lnTo>
                  <a:lnTo>
                    <a:pt x="183" y="562"/>
                  </a:lnTo>
                  <a:lnTo>
                    <a:pt x="153" y="546"/>
                  </a:lnTo>
                  <a:lnTo>
                    <a:pt x="126" y="527"/>
                  </a:lnTo>
                  <a:lnTo>
                    <a:pt x="100" y="506"/>
                  </a:lnTo>
                  <a:lnTo>
                    <a:pt x="77" y="483"/>
                  </a:lnTo>
                  <a:lnTo>
                    <a:pt x="59" y="456"/>
                  </a:lnTo>
                  <a:lnTo>
                    <a:pt x="43" y="425"/>
                  </a:lnTo>
                  <a:lnTo>
                    <a:pt x="31" y="392"/>
                  </a:lnTo>
                  <a:lnTo>
                    <a:pt x="24" y="353"/>
                  </a:lnTo>
                  <a:lnTo>
                    <a:pt x="21" y="311"/>
                  </a:lnTo>
                  <a:lnTo>
                    <a:pt x="24" y="268"/>
                  </a:lnTo>
                  <a:lnTo>
                    <a:pt x="31" y="230"/>
                  </a:lnTo>
                  <a:lnTo>
                    <a:pt x="44" y="193"/>
                  </a:lnTo>
                  <a:lnTo>
                    <a:pt x="60" y="161"/>
                  </a:lnTo>
                  <a:lnTo>
                    <a:pt x="80" y="132"/>
                  </a:lnTo>
                  <a:lnTo>
                    <a:pt x="103" y="106"/>
                  </a:lnTo>
                  <a:lnTo>
                    <a:pt x="130" y="84"/>
                  </a:lnTo>
                  <a:lnTo>
                    <a:pt x="159" y="64"/>
                  </a:lnTo>
                  <a:lnTo>
                    <a:pt x="191" y="46"/>
                  </a:lnTo>
                  <a:lnTo>
                    <a:pt x="223" y="32"/>
                  </a:lnTo>
                  <a:lnTo>
                    <a:pt x="258" y="20"/>
                  </a:lnTo>
                  <a:lnTo>
                    <a:pt x="292" y="12"/>
                  </a:lnTo>
                  <a:lnTo>
                    <a:pt x="329" y="5"/>
                  </a:lnTo>
                  <a:lnTo>
                    <a:pt x="363" y="2"/>
                  </a:lnTo>
                  <a:lnTo>
                    <a:pt x="3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userDrawn="1"/>
          </p:nvSpPr>
          <p:spPr bwMode="auto">
            <a:xfrm>
              <a:off x="7050088" y="5060950"/>
              <a:ext cx="434975" cy="482600"/>
            </a:xfrm>
            <a:custGeom>
              <a:avLst/>
              <a:gdLst>
                <a:gd name="T0" fmla="*/ 622 w 1095"/>
                <a:gd name="T1" fmla="*/ 0 h 1217"/>
                <a:gd name="T2" fmla="*/ 664 w 1095"/>
                <a:gd name="T3" fmla="*/ 17 h 1217"/>
                <a:gd name="T4" fmla="*/ 710 w 1095"/>
                <a:gd name="T5" fmla="*/ 68 h 1217"/>
                <a:gd name="T6" fmla="*/ 947 w 1095"/>
                <a:gd name="T7" fmla="*/ 356 h 1217"/>
                <a:gd name="T8" fmla="*/ 1027 w 1095"/>
                <a:gd name="T9" fmla="*/ 472 h 1217"/>
                <a:gd name="T10" fmla="*/ 1075 w 1095"/>
                <a:gd name="T11" fmla="*/ 584 h 1217"/>
                <a:gd name="T12" fmla="*/ 1095 w 1095"/>
                <a:gd name="T13" fmla="*/ 691 h 1217"/>
                <a:gd name="T14" fmla="*/ 1090 w 1095"/>
                <a:gd name="T15" fmla="*/ 791 h 1217"/>
                <a:gd name="T16" fmla="*/ 1064 w 1095"/>
                <a:gd name="T17" fmla="*/ 884 h 1217"/>
                <a:gd name="T18" fmla="*/ 1020 w 1095"/>
                <a:gd name="T19" fmla="*/ 967 h 1217"/>
                <a:gd name="T20" fmla="*/ 961 w 1095"/>
                <a:gd name="T21" fmla="*/ 1040 h 1217"/>
                <a:gd name="T22" fmla="*/ 893 w 1095"/>
                <a:gd name="T23" fmla="*/ 1101 h 1217"/>
                <a:gd name="T24" fmla="*/ 817 w 1095"/>
                <a:gd name="T25" fmla="*/ 1151 h 1217"/>
                <a:gd name="T26" fmla="*/ 737 w 1095"/>
                <a:gd name="T27" fmla="*/ 1186 h 1217"/>
                <a:gd name="T28" fmla="*/ 629 w 1095"/>
                <a:gd name="T29" fmla="*/ 1211 h 1217"/>
                <a:gd name="T30" fmla="*/ 497 w 1095"/>
                <a:gd name="T31" fmla="*/ 1217 h 1217"/>
                <a:gd name="T32" fmla="*/ 374 w 1095"/>
                <a:gd name="T33" fmla="*/ 1196 h 1217"/>
                <a:gd name="T34" fmla="*/ 261 w 1095"/>
                <a:gd name="T35" fmla="*/ 1152 h 1217"/>
                <a:gd name="T36" fmla="*/ 163 w 1095"/>
                <a:gd name="T37" fmla="*/ 1087 h 1217"/>
                <a:gd name="T38" fmla="*/ 82 w 1095"/>
                <a:gd name="T39" fmla="*/ 1005 h 1217"/>
                <a:gd name="T40" fmla="*/ 22 w 1095"/>
                <a:gd name="T41" fmla="*/ 908 h 1217"/>
                <a:gd name="T42" fmla="*/ 25 w 1095"/>
                <a:gd name="T43" fmla="*/ 889 h 1217"/>
                <a:gd name="T44" fmla="*/ 89 w 1095"/>
                <a:gd name="T45" fmla="*/ 947 h 1217"/>
                <a:gd name="T46" fmla="*/ 169 w 1095"/>
                <a:gd name="T47" fmla="*/ 989 h 1217"/>
                <a:gd name="T48" fmla="*/ 258 w 1095"/>
                <a:gd name="T49" fmla="*/ 1016 h 1217"/>
                <a:gd name="T50" fmla="*/ 353 w 1095"/>
                <a:gd name="T51" fmla="*/ 1026 h 1217"/>
                <a:gd name="T52" fmla="*/ 446 w 1095"/>
                <a:gd name="T53" fmla="*/ 1023 h 1217"/>
                <a:gd name="T54" fmla="*/ 534 w 1095"/>
                <a:gd name="T55" fmla="*/ 1001 h 1217"/>
                <a:gd name="T56" fmla="*/ 612 w 1095"/>
                <a:gd name="T57" fmla="*/ 965 h 1217"/>
                <a:gd name="T58" fmla="*/ 695 w 1095"/>
                <a:gd name="T59" fmla="*/ 901 h 1217"/>
                <a:gd name="T60" fmla="*/ 757 w 1095"/>
                <a:gd name="T61" fmla="*/ 826 h 1217"/>
                <a:gd name="T62" fmla="*/ 796 w 1095"/>
                <a:gd name="T63" fmla="*/ 744 h 1217"/>
                <a:gd name="T64" fmla="*/ 811 w 1095"/>
                <a:gd name="T65" fmla="*/ 656 h 1217"/>
                <a:gd name="T66" fmla="*/ 799 w 1095"/>
                <a:gd name="T67" fmla="*/ 568 h 1217"/>
                <a:gd name="T68" fmla="*/ 761 w 1095"/>
                <a:gd name="T69" fmla="*/ 481 h 1217"/>
                <a:gd name="T70" fmla="*/ 729 w 1095"/>
                <a:gd name="T71" fmla="*/ 436 h 1217"/>
                <a:gd name="T72" fmla="*/ 714 w 1095"/>
                <a:gd name="T73" fmla="*/ 418 h 1217"/>
                <a:gd name="T74" fmla="*/ 686 w 1095"/>
                <a:gd name="T75" fmla="*/ 386 h 1217"/>
                <a:gd name="T76" fmla="*/ 651 w 1095"/>
                <a:gd name="T77" fmla="*/ 342 h 1217"/>
                <a:gd name="T78" fmla="*/ 610 w 1095"/>
                <a:gd name="T79" fmla="*/ 293 h 1217"/>
                <a:gd name="T80" fmla="*/ 567 w 1095"/>
                <a:gd name="T81" fmla="*/ 240 h 1217"/>
                <a:gd name="T82" fmla="*/ 525 w 1095"/>
                <a:gd name="T83" fmla="*/ 189 h 1217"/>
                <a:gd name="T84" fmla="*/ 521 w 1095"/>
                <a:gd name="T85" fmla="*/ 185 h 1217"/>
                <a:gd name="T86" fmla="*/ 515 w 1095"/>
                <a:gd name="T87" fmla="*/ 178 h 1217"/>
                <a:gd name="T88" fmla="*/ 512 w 1095"/>
                <a:gd name="T89" fmla="*/ 175 h 1217"/>
                <a:gd name="T90" fmla="*/ 492 w 1095"/>
                <a:gd name="T91" fmla="*/ 132 h 1217"/>
                <a:gd name="T92" fmla="*/ 495 w 1095"/>
                <a:gd name="T93" fmla="*/ 87 h 1217"/>
                <a:gd name="T94" fmla="*/ 517 w 1095"/>
                <a:gd name="T95" fmla="*/ 45 h 1217"/>
                <a:gd name="T96" fmla="*/ 556 w 1095"/>
                <a:gd name="T97" fmla="*/ 13 h 1217"/>
                <a:gd name="T98" fmla="*/ 599 w 1095"/>
                <a:gd name="T9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17">
                  <a:moveTo>
                    <a:pt x="599" y="0"/>
                  </a:moveTo>
                  <a:lnTo>
                    <a:pt x="622" y="0"/>
                  </a:lnTo>
                  <a:lnTo>
                    <a:pt x="644" y="6"/>
                  </a:lnTo>
                  <a:lnTo>
                    <a:pt x="664" y="17"/>
                  </a:lnTo>
                  <a:lnTo>
                    <a:pt x="681" y="35"/>
                  </a:lnTo>
                  <a:lnTo>
                    <a:pt x="710" y="68"/>
                  </a:lnTo>
                  <a:lnTo>
                    <a:pt x="694" y="50"/>
                  </a:lnTo>
                  <a:lnTo>
                    <a:pt x="947" y="356"/>
                  </a:lnTo>
                  <a:lnTo>
                    <a:pt x="991" y="415"/>
                  </a:lnTo>
                  <a:lnTo>
                    <a:pt x="1027" y="472"/>
                  </a:lnTo>
                  <a:lnTo>
                    <a:pt x="1054" y="529"/>
                  </a:lnTo>
                  <a:lnTo>
                    <a:pt x="1075" y="584"/>
                  </a:lnTo>
                  <a:lnTo>
                    <a:pt x="1088" y="639"/>
                  </a:lnTo>
                  <a:lnTo>
                    <a:pt x="1095" y="691"/>
                  </a:lnTo>
                  <a:lnTo>
                    <a:pt x="1095" y="742"/>
                  </a:lnTo>
                  <a:lnTo>
                    <a:pt x="1090" y="791"/>
                  </a:lnTo>
                  <a:lnTo>
                    <a:pt x="1079" y="838"/>
                  </a:lnTo>
                  <a:lnTo>
                    <a:pt x="1064" y="884"/>
                  </a:lnTo>
                  <a:lnTo>
                    <a:pt x="1043" y="927"/>
                  </a:lnTo>
                  <a:lnTo>
                    <a:pt x="1020" y="967"/>
                  </a:lnTo>
                  <a:lnTo>
                    <a:pt x="992" y="1005"/>
                  </a:lnTo>
                  <a:lnTo>
                    <a:pt x="961" y="1040"/>
                  </a:lnTo>
                  <a:lnTo>
                    <a:pt x="929" y="1072"/>
                  </a:lnTo>
                  <a:lnTo>
                    <a:pt x="893" y="1101"/>
                  </a:lnTo>
                  <a:lnTo>
                    <a:pt x="855" y="1127"/>
                  </a:lnTo>
                  <a:lnTo>
                    <a:pt x="817" y="1151"/>
                  </a:lnTo>
                  <a:lnTo>
                    <a:pt x="777" y="1170"/>
                  </a:lnTo>
                  <a:lnTo>
                    <a:pt x="737" y="1186"/>
                  </a:lnTo>
                  <a:lnTo>
                    <a:pt x="697" y="1197"/>
                  </a:lnTo>
                  <a:lnTo>
                    <a:pt x="629" y="1211"/>
                  </a:lnTo>
                  <a:lnTo>
                    <a:pt x="563" y="1217"/>
                  </a:lnTo>
                  <a:lnTo>
                    <a:pt x="497" y="1217"/>
                  </a:lnTo>
                  <a:lnTo>
                    <a:pt x="434" y="1210"/>
                  </a:lnTo>
                  <a:lnTo>
                    <a:pt x="374" y="1196"/>
                  </a:lnTo>
                  <a:lnTo>
                    <a:pt x="316" y="1177"/>
                  </a:lnTo>
                  <a:lnTo>
                    <a:pt x="261" y="1152"/>
                  </a:lnTo>
                  <a:lnTo>
                    <a:pt x="210" y="1122"/>
                  </a:lnTo>
                  <a:lnTo>
                    <a:pt x="163" y="1087"/>
                  </a:lnTo>
                  <a:lnTo>
                    <a:pt x="120" y="1049"/>
                  </a:lnTo>
                  <a:lnTo>
                    <a:pt x="82" y="1005"/>
                  </a:lnTo>
                  <a:lnTo>
                    <a:pt x="49" y="959"/>
                  </a:lnTo>
                  <a:lnTo>
                    <a:pt x="22" y="908"/>
                  </a:lnTo>
                  <a:lnTo>
                    <a:pt x="0" y="854"/>
                  </a:lnTo>
                  <a:lnTo>
                    <a:pt x="25" y="889"/>
                  </a:lnTo>
                  <a:lnTo>
                    <a:pt x="56" y="920"/>
                  </a:lnTo>
                  <a:lnTo>
                    <a:pt x="89" y="947"/>
                  </a:lnTo>
                  <a:lnTo>
                    <a:pt x="128" y="970"/>
                  </a:lnTo>
                  <a:lnTo>
                    <a:pt x="169" y="989"/>
                  </a:lnTo>
                  <a:lnTo>
                    <a:pt x="212" y="1004"/>
                  </a:lnTo>
                  <a:lnTo>
                    <a:pt x="258" y="1016"/>
                  </a:lnTo>
                  <a:lnTo>
                    <a:pt x="306" y="1024"/>
                  </a:lnTo>
                  <a:lnTo>
                    <a:pt x="353" y="1026"/>
                  </a:lnTo>
                  <a:lnTo>
                    <a:pt x="400" y="1026"/>
                  </a:lnTo>
                  <a:lnTo>
                    <a:pt x="446" y="1023"/>
                  </a:lnTo>
                  <a:lnTo>
                    <a:pt x="491" y="1014"/>
                  </a:lnTo>
                  <a:lnTo>
                    <a:pt x="534" y="1001"/>
                  </a:lnTo>
                  <a:lnTo>
                    <a:pt x="576" y="985"/>
                  </a:lnTo>
                  <a:lnTo>
                    <a:pt x="612" y="965"/>
                  </a:lnTo>
                  <a:lnTo>
                    <a:pt x="656" y="934"/>
                  </a:lnTo>
                  <a:lnTo>
                    <a:pt x="695" y="901"/>
                  </a:lnTo>
                  <a:lnTo>
                    <a:pt x="729" y="864"/>
                  </a:lnTo>
                  <a:lnTo>
                    <a:pt x="757" y="826"/>
                  </a:lnTo>
                  <a:lnTo>
                    <a:pt x="779" y="786"/>
                  </a:lnTo>
                  <a:lnTo>
                    <a:pt x="796" y="744"/>
                  </a:lnTo>
                  <a:lnTo>
                    <a:pt x="807" y="700"/>
                  </a:lnTo>
                  <a:lnTo>
                    <a:pt x="811" y="656"/>
                  </a:lnTo>
                  <a:lnTo>
                    <a:pt x="809" y="613"/>
                  </a:lnTo>
                  <a:lnTo>
                    <a:pt x="799" y="568"/>
                  </a:lnTo>
                  <a:lnTo>
                    <a:pt x="784" y="524"/>
                  </a:lnTo>
                  <a:lnTo>
                    <a:pt x="761" y="481"/>
                  </a:lnTo>
                  <a:lnTo>
                    <a:pt x="731" y="438"/>
                  </a:lnTo>
                  <a:lnTo>
                    <a:pt x="729" y="436"/>
                  </a:lnTo>
                  <a:lnTo>
                    <a:pt x="724" y="430"/>
                  </a:lnTo>
                  <a:lnTo>
                    <a:pt x="714" y="418"/>
                  </a:lnTo>
                  <a:lnTo>
                    <a:pt x="701" y="403"/>
                  </a:lnTo>
                  <a:lnTo>
                    <a:pt x="686" y="386"/>
                  </a:lnTo>
                  <a:lnTo>
                    <a:pt x="670" y="365"/>
                  </a:lnTo>
                  <a:lnTo>
                    <a:pt x="651" y="342"/>
                  </a:lnTo>
                  <a:lnTo>
                    <a:pt x="631" y="319"/>
                  </a:lnTo>
                  <a:lnTo>
                    <a:pt x="610" y="293"/>
                  </a:lnTo>
                  <a:lnTo>
                    <a:pt x="588" y="266"/>
                  </a:lnTo>
                  <a:lnTo>
                    <a:pt x="567" y="240"/>
                  </a:lnTo>
                  <a:lnTo>
                    <a:pt x="544" y="215"/>
                  </a:lnTo>
                  <a:lnTo>
                    <a:pt x="525" y="189"/>
                  </a:lnTo>
                  <a:lnTo>
                    <a:pt x="525" y="190"/>
                  </a:lnTo>
                  <a:lnTo>
                    <a:pt x="521" y="185"/>
                  </a:lnTo>
                  <a:lnTo>
                    <a:pt x="517" y="182"/>
                  </a:lnTo>
                  <a:lnTo>
                    <a:pt x="515" y="178"/>
                  </a:lnTo>
                  <a:lnTo>
                    <a:pt x="513" y="177"/>
                  </a:lnTo>
                  <a:lnTo>
                    <a:pt x="512" y="175"/>
                  </a:lnTo>
                  <a:lnTo>
                    <a:pt x="500" y="154"/>
                  </a:lnTo>
                  <a:lnTo>
                    <a:pt x="492" y="132"/>
                  </a:lnTo>
                  <a:lnTo>
                    <a:pt x="491" y="109"/>
                  </a:lnTo>
                  <a:lnTo>
                    <a:pt x="495" y="87"/>
                  </a:lnTo>
                  <a:lnTo>
                    <a:pt x="503" y="65"/>
                  </a:lnTo>
                  <a:lnTo>
                    <a:pt x="517" y="45"/>
                  </a:lnTo>
                  <a:lnTo>
                    <a:pt x="534" y="27"/>
                  </a:lnTo>
                  <a:lnTo>
                    <a:pt x="556" y="13"/>
                  </a:lnTo>
                  <a:lnTo>
                    <a:pt x="577" y="4"/>
                  </a:lnTo>
                  <a:lnTo>
                    <a:pt x="5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userDrawn="1"/>
          </p:nvSpPr>
          <p:spPr bwMode="auto">
            <a:xfrm>
              <a:off x="7048500" y="4889500"/>
              <a:ext cx="434975" cy="481013"/>
            </a:xfrm>
            <a:custGeom>
              <a:avLst/>
              <a:gdLst>
                <a:gd name="T0" fmla="*/ 598 w 1096"/>
                <a:gd name="T1" fmla="*/ 0 h 1212"/>
                <a:gd name="T2" fmla="*/ 723 w 1096"/>
                <a:gd name="T3" fmla="*/ 21 h 1212"/>
                <a:gd name="T4" fmla="*/ 834 w 1096"/>
                <a:gd name="T5" fmla="*/ 65 h 1212"/>
                <a:gd name="T6" fmla="*/ 933 w 1096"/>
                <a:gd name="T7" fmla="*/ 130 h 1212"/>
                <a:gd name="T8" fmla="*/ 1014 w 1096"/>
                <a:gd name="T9" fmla="*/ 212 h 1212"/>
                <a:gd name="T10" fmla="*/ 1075 w 1096"/>
                <a:gd name="T11" fmla="*/ 309 h 1212"/>
                <a:gd name="T12" fmla="*/ 1071 w 1096"/>
                <a:gd name="T13" fmla="*/ 328 h 1212"/>
                <a:gd name="T14" fmla="*/ 1006 w 1096"/>
                <a:gd name="T15" fmla="*/ 271 h 1212"/>
                <a:gd name="T16" fmla="*/ 927 w 1096"/>
                <a:gd name="T17" fmla="*/ 228 h 1212"/>
                <a:gd name="T18" fmla="*/ 837 w 1096"/>
                <a:gd name="T19" fmla="*/ 201 h 1212"/>
                <a:gd name="T20" fmla="*/ 744 w 1096"/>
                <a:gd name="T21" fmla="*/ 190 h 1212"/>
                <a:gd name="T22" fmla="*/ 649 w 1096"/>
                <a:gd name="T23" fmla="*/ 195 h 1212"/>
                <a:gd name="T24" fmla="*/ 561 w 1096"/>
                <a:gd name="T25" fmla="*/ 215 h 1212"/>
                <a:gd name="T26" fmla="*/ 484 w 1096"/>
                <a:gd name="T27" fmla="*/ 252 h 1212"/>
                <a:gd name="T28" fmla="*/ 402 w 1096"/>
                <a:gd name="T29" fmla="*/ 315 h 1212"/>
                <a:gd name="T30" fmla="*/ 340 w 1096"/>
                <a:gd name="T31" fmla="*/ 390 h 1212"/>
                <a:gd name="T32" fmla="*/ 300 w 1096"/>
                <a:gd name="T33" fmla="*/ 474 h 1212"/>
                <a:gd name="T34" fmla="*/ 285 w 1096"/>
                <a:gd name="T35" fmla="*/ 561 h 1212"/>
                <a:gd name="T36" fmla="*/ 296 w 1096"/>
                <a:gd name="T37" fmla="*/ 649 h 1212"/>
                <a:gd name="T38" fmla="*/ 335 w 1096"/>
                <a:gd name="T39" fmla="*/ 737 h 1212"/>
                <a:gd name="T40" fmla="*/ 367 w 1096"/>
                <a:gd name="T41" fmla="*/ 781 h 1212"/>
                <a:gd name="T42" fmla="*/ 383 w 1096"/>
                <a:gd name="T43" fmla="*/ 800 h 1212"/>
                <a:gd name="T44" fmla="*/ 410 w 1096"/>
                <a:gd name="T45" fmla="*/ 834 h 1212"/>
                <a:gd name="T46" fmla="*/ 448 w 1096"/>
                <a:gd name="T47" fmla="*/ 877 h 1212"/>
                <a:gd name="T48" fmla="*/ 490 w 1096"/>
                <a:gd name="T49" fmla="*/ 928 h 1212"/>
                <a:gd name="T50" fmla="*/ 534 w 1096"/>
                <a:gd name="T51" fmla="*/ 982 h 1212"/>
                <a:gd name="T52" fmla="*/ 524 w 1096"/>
                <a:gd name="T53" fmla="*/ 970 h 1212"/>
                <a:gd name="T54" fmla="*/ 552 w 1096"/>
                <a:gd name="T55" fmla="*/ 1004 h 1212"/>
                <a:gd name="T56" fmla="*/ 571 w 1096"/>
                <a:gd name="T57" fmla="*/ 1028 h 1212"/>
                <a:gd name="T58" fmla="*/ 578 w 1096"/>
                <a:gd name="T59" fmla="*/ 1037 h 1212"/>
                <a:gd name="T60" fmla="*/ 599 w 1096"/>
                <a:gd name="T61" fmla="*/ 1079 h 1212"/>
                <a:gd name="T62" fmla="*/ 597 w 1096"/>
                <a:gd name="T63" fmla="*/ 1125 h 1212"/>
                <a:gd name="T64" fmla="*/ 575 w 1096"/>
                <a:gd name="T65" fmla="*/ 1166 h 1212"/>
                <a:gd name="T66" fmla="*/ 536 w 1096"/>
                <a:gd name="T67" fmla="*/ 1199 h 1212"/>
                <a:gd name="T68" fmla="*/ 491 w 1096"/>
                <a:gd name="T69" fmla="*/ 1212 h 1212"/>
                <a:gd name="T70" fmla="*/ 446 w 1096"/>
                <a:gd name="T71" fmla="*/ 1205 h 1212"/>
                <a:gd name="T72" fmla="*/ 409 w 1096"/>
                <a:gd name="T73" fmla="*/ 1178 h 1212"/>
                <a:gd name="T74" fmla="*/ 391 w 1096"/>
                <a:gd name="T75" fmla="*/ 1153 h 1212"/>
                <a:gd name="T76" fmla="*/ 104 w 1096"/>
                <a:gd name="T77" fmla="*/ 803 h 1212"/>
                <a:gd name="T78" fmla="*/ 41 w 1096"/>
                <a:gd name="T79" fmla="*/ 688 h 1212"/>
                <a:gd name="T80" fmla="*/ 7 w 1096"/>
                <a:gd name="T81" fmla="*/ 578 h 1212"/>
                <a:gd name="T82" fmla="*/ 0 w 1096"/>
                <a:gd name="T83" fmla="*/ 475 h 1212"/>
                <a:gd name="T84" fmla="*/ 16 w 1096"/>
                <a:gd name="T85" fmla="*/ 378 h 1212"/>
                <a:gd name="T86" fmla="*/ 52 w 1096"/>
                <a:gd name="T87" fmla="*/ 291 h 1212"/>
                <a:gd name="T88" fmla="*/ 103 w 1096"/>
                <a:gd name="T89" fmla="*/ 212 h 1212"/>
                <a:gd name="T90" fmla="*/ 168 w 1096"/>
                <a:gd name="T91" fmla="*/ 145 h 1212"/>
                <a:gd name="T92" fmla="*/ 240 w 1096"/>
                <a:gd name="T93" fmla="*/ 89 h 1212"/>
                <a:gd name="T94" fmla="*/ 318 w 1096"/>
                <a:gd name="T95" fmla="*/ 48 h 1212"/>
                <a:gd name="T96" fmla="*/ 398 w 1096"/>
                <a:gd name="T97" fmla="*/ 19 h 1212"/>
                <a:gd name="T98" fmla="*/ 534 w 1096"/>
                <a:gd name="T99" fmla="*/ 0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12">
                  <a:moveTo>
                    <a:pt x="534" y="0"/>
                  </a:moveTo>
                  <a:lnTo>
                    <a:pt x="598" y="0"/>
                  </a:lnTo>
                  <a:lnTo>
                    <a:pt x="662" y="8"/>
                  </a:lnTo>
                  <a:lnTo>
                    <a:pt x="723" y="21"/>
                  </a:lnTo>
                  <a:lnTo>
                    <a:pt x="780" y="40"/>
                  </a:lnTo>
                  <a:lnTo>
                    <a:pt x="834" y="65"/>
                  </a:lnTo>
                  <a:lnTo>
                    <a:pt x="885" y="95"/>
                  </a:lnTo>
                  <a:lnTo>
                    <a:pt x="933" y="130"/>
                  </a:lnTo>
                  <a:lnTo>
                    <a:pt x="976" y="168"/>
                  </a:lnTo>
                  <a:lnTo>
                    <a:pt x="1014" y="212"/>
                  </a:lnTo>
                  <a:lnTo>
                    <a:pt x="1047" y="258"/>
                  </a:lnTo>
                  <a:lnTo>
                    <a:pt x="1075" y="309"/>
                  </a:lnTo>
                  <a:lnTo>
                    <a:pt x="1096" y="363"/>
                  </a:lnTo>
                  <a:lnTo>
                    <a:pt x="1071" y="328"/>
                  </a:lnTo>
                  <a:lnTo>
                    <a:pt x="1041" y="297"/>
                  </a:lnTo>
                  <a:lnTo>
                    <a:pt x="1006" y="271"/>
                  </a:lnTo>
                  <a:lnTo>
                    <a:pt x="968" y="247"/>
                  </a:lnTo>
                  <a:lnTo>
                    <a:pt x="927" y="228"/>
                  </a:lnTo>
                  <a:lnTo>
                    <a:pt x="883" y="212"/>
                  </a:lnTo>
                  <a:lnTo>
                    <a:pt x="837" y="201"/>
                  </a:lnTo>
                  <a:lnTo>
                    <a:pt x="791" y="193"/>
                  </a:lnTo>
                  <a:lnTo>
                    <a:pt x="744" y="190"/>
                  </a:lnTo>
                  <a:lnTo>
                    <a:pt x="696" y="190"/>
                  </a:lnTo>
                  <a:lnTo>
                    <a:pt x="649" y="195"/>
                  </a:lnTo>
                  <a:lnTo>
                    <a:pt x="604" y="203"/>
                  </a:lnTo>
                  <a:lnTo>
                    <a:pt x="561" y="215"/>
                  </a:lnTo>
                  <a:lnTo>
                    <a:pt x="521" y="231"/>
                  </a:lnTo>
                  <a:lnTo>
                    <a:pt x="484" y="252"/>
                  </a:lnTo>
                  <a:lnTo>
                    <a:pt x="440" y="282"/>
                  </a:lnTo>
                  <a:lnTo>
                    <a:pt x="402" y="315"/>
                  </a:lnTo>
                  <a:lnTo>
                    <a:pt x="368" y="352"/>
                  </a:lnTo>
                  <a:lnTo>
                    <a:pt x="340" y="390"/>
                  </a:lnTo>
                  <a:lnTo>
                    <a:pt x="317" y="431"/>
                  </a:lnTo>
                  <a:lnTo>
                    <a:pt x="300" y="474"/>
                  </a:lnTo>
                  <a:lnTo>
                    <a:pt x="290" y="516"/>
                  </a:lnTo>
                  <a:lnTo>
                    <a:pt x="285" y="561"/>
                  </a:lnTo>
                  <a:lnTo>
                    <a:pt x="287" y="604"/>
                  </a:lnTo>
                  <a:lnTo>
                    <a:pt x="296" y="649"/>
                  </a:lnTo>
                  <a:lnTo>
                    <a:pt x="312" y="693"/>
                  </a:lnTo>
                  <a:lnTo>
                    <a:pt x="335" y="737"/>
                  </a:lnTo>
                  <a:lnTo>
                    <a:pt x="366" y="779"/>
                  </a:lnTo>
                  <a:lnTo>
                    <a:pt x="367" y="781"/>
                  </a:lnTo>
                  <a:lnTo>
                    <a:pt x="373" y="788"/>
                  </a:lnTo>
                  <a:lnTo>
                    <a:pt x="383" y="800"/>
                  </a:lnTo>
                  <a:lnTo>
                    <a:pt x="395" y="815"/>
                  </a:lnTo>
                  <a:lnTo>
                    <a:pt x="410" y="834"/>
                  </a:lnTo>
                  <a:lnTo>
                    <a:pt x="428" y="855"/>
                  </a:lnTo>
                  <a:lnTo>
                    <a:pt x="448" y="877"/>
                  </a:lnTo>
                  <a:lnTo>
                    <a:pt x="468" y="902"/>
                  </a:lnTo>
                  <a:lnTo>
                    <a:pt x="490" y="928"/>
                  </a:lnTo>
                  <a:lnTo>
                    <a:pt x="511" y="955"/>
                  </a:lnTo>
                  <a:lnTo>
                    <a:pt x="534" y="982"/>
                  </a:lnTo>
                  <a:lnTo>
                    <a:pt x="556" y="1008"/>
                  </a:lnTo>
                  <a:lnTo>
                    <a:pt x="524" y="970"/>
                  </a:lnTo>
                  <a:lnTo>
                    <a:pt x="538" y="988"/>
                  </a:lnTo>
                  <a:lnTo>
                    <a:pt x="552" y="1004"/>
                  </a:lnTo>
                  <a:lnTo>
                    <a:pt x="563" y="1018"/>
                  </a:lnTo>
                  <a:lnTo>
                    <a:pt x="571" y="1028"/>
                  </a:lnTo>
                  <a:lnTo>
                    <a:pt x="576" y="1034"/>
                  </a:lnTo>
                  <a:lnTo>
                    <a:pt x="578" y="1037"/>
                  </a:lnTo>
                  <a:lnTo>
                    <a:pt x="592" y="1057"/>
                  </a:lnTo>
                  <a:lnTo>
                    <a:pt x="599" y="1079"/>
                  </a:lnTo>
                  <a:lnTo>
                    <a:pt x="601" y="1102"/>
                  </a:lnTo>
                  <a:lnTo>
                    <a:pt x="597" y="1125"/>
                  </a:lnTo>
                  <a:lnTo>
                    <a:pt x="588" y="1146"/>
                  </a:lnTo>
                  <a:lnTo>
                    <a:pt x="575" y="1166"/>
                  </a:lnTo>
                  <a:lnTo>
                    <a:pt x="556" y="1185"/>
                  </a:lnTo>
                  <a:lnTo>
                    <a:pt x="536" y="1199"/>
                  </a:lnTo>
                  <a:lnTo>
                    <a:pt x="514" y="1207"/>
                  </a:lnTo>
                  <a:lnTo>
                    <a:pt x="491" y="1212"/>
                  </a:lnTo>
                  <a:lnTo>
                    <a:pt x="469" y="1211"/>
                  </a:lnTo>
                  <a:lnTo>
                    <a:pt x="446" y="1205"/>
                  </a:lnTo>
                  <a:lnTo>
                    <a:pt x="427" y="1194"/>
                  </a:lnTo>
                  <a:lnTo>
                    <a:pt x="409" y="1178"/>
                  </a:lnTo>
                  <a:lnTo>
                    <a:pt x="352" y="1108"/>
                  </a:lnTo>
                  <a:lnTo>
                    <a:pt x="391" y="1153"/>
                  </a:lnTo>
                  <a:lnTo>
                    <a:pt x="149" y="861"/>
                  </a:lnTo>
                  <a:lnTo>
                    <a:pt x="104" y="803"/>
                  </a:lnTo>
                  <a:lnTo>
                    <a:pt x="68" y="744"/>
                  </a:lnTo>
                  <a:lnTo>
                    <a:pt x="41" y="688"/>
                  </a:lnTo>
                  <a:lnTo>
                    <a:pt x="21" y="632"/>
                  </a:lnTo>
                  <a:lnTo>
                    <a:pt x="7" y="578"/>
                  </a:lnTo>
                  <a:lnTo>
                    <a:pt x="1" y="526"/>
                  </a:lnTo>
                  <a:lnTo>
                    <a:pt x="0" y="475"/>
                  </a:lnTo>
                  <a:lnTo>
                    <a:pt x="6" y="425"/>
                  </a:lnTo>
                  <a:lnTo>
                    <a:pt x="16" y="378"/>
                  </a:lnTo>
                  <a:lnTo>
                    <a:pt x="32" y="333"/>
                  </a:lnTo>
                  <a:lnTo>
                    <a:pt x="52" y="291"/>
                  </a:lnTo>
                  <a:lnTo>
                    <a:pt x="76" y="249"/>
                  </a:lnTo>
                  <a:lnTo>
                    <a:pt x="103" y="212"/>
                  </a:lnTo>
                  <a:lnTo>
                    <a:pt x="134" y="177"/>
                  </a:lnTo>
                  <a:lnTo>
                    <a:pt x="168" y="145"/>
                  </a:lnTo>
                  <a:lnTo>
                    <a:pt x="203" y="115"/>
                  </a:lnTo>
                  <a:lnTo>
                    <a:pt x="240" y="89"/>
                  </a:lnTo>
                  <a:lnTo>
                    <a:pt x="279" y="66"/>
                  </a:lnTo>
                  <a:lnTo>
                    <a:pt x="318" y="48"/>
                  </a:lnTo>
                  <a:lnTo>
                    <a:pt x="358" y="31"/>
                  </a:lnTo>
                  <a:lnTo>
                    <a:pt x="398" y="19"/>
                  </a:lnTo>
                  <a:lnTo>
                    <a:pt x="466" y="6"/>
                  </a:lnTo>
                  <a:lnTo>
                    <a:pt x="5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noEditPoints="1"/>
            </p:cNvSpPr>
            <p:nvPr userDrawn="1"/>
          </p:nvSpPr>
          <p:spPr bwMode="auto">
            <a:xfrm>
              <a:off x="8618538" y="5702300"/>
              <a:ext cx="52388" cy="50800"/>
            </a:xfrm>
            <a:custGeom>
              <a:avLst/>
              <a:gdLst>
                <a:gd name="T0" fmla="*/ 51 w 131"/>
                <a:gd name="T1" fmla="*/ 60 h 130"/>
                <a:gd name="T2" fmla="*/ 68 w 131"/>
                <a:gd name="T3" fmla="*/ 60 h 130"/>
                <a:gd name="T4" fmla="*/ 76 w 131"/>
                <a:gd name="T5" fmla="*/ 59 h 130"/>
                <a:gd name="T6" fmla="*/ 81 w 131"/>
                <a:gd name="T7" fmla="*/ 55 h 130"/>
                <a:gd name="T8" fmla="*/ 83 w 131"/>
                <a:gd name="T9" fmla="*/ 49 h 130"/>
                <a:gd name="T10" fmla="*/ 81 w 131"/>
                <a:gd name="T11" fmla="*/ 43 h 130"/>
                <a:gd name="T12" fmla="*/ 76 w 131"/>
                <a:gd name="T13" fmla="*/ 39 h 130"/>
                <a:gd name="T14" fmla="*/ 70 w 131"/>
                <a:gd name="T15" fmla="*/ 38 h 130"/>
                <a:gd name="T16" fmla="*/ 51 w 131"/>
                <a:gd name="T17" fmla="*/ 38 h 130"/>
                <a:gd name="T18" fmla="*/ 68 w 131"/>
                <a:gd name="T19" fmla="*/ 28 h 130"/>
                <a:gd name="T20" fmla="*/ 88 w 131"/>
                <a:gd name="T21" fmla="*/ 33 h 130"/>
                <a:gd name="T22" fmla="*/ 95 w 131"/>
                <a:gd name="T23" fmla="*/ 49 h 130"/>
                <a:gd name="T24" fmla="*/ 90 w 131"/>
                <a:gd name="T25" fmla="*/ 64 h 130"/>
                <a:gd name="T26" fmla="*/ 76 w 131"/>
                <a:gd name="T27" fmla="*/ 69 h 130"/>
                <a:gd name="T28" fmla="*/ 83 w 131"/>
                <a:gd name="T29" fmla="*/ 103 h 130"/>
                <a:gd name="T30" fmla="*/ 51 w 131"/>
                <a:gd name="T31" fmla="*/ 70 h 130"/>
                <a:gd name="T32" fmla="*/ 40 w 131"/>
                <a:gd name="T33" fmla="*/ 103 h 130"/>
                <a:gd name="T34" fmla="*/ 65 w 131"/>
                <a:gd name="T35" fmla="*/ 12 h 130"/>
                <a:gd name="T36" fmla="*/ 34 w 131"/>
                <a:gd name="T37" fmla="*/ 22 h 130"/>
                <a:gd name="T38" fmla="*/ 15 w 131"/>
                <a:gd name="T39" fmla="*/ 48 h 130"/>
                <a:gd name="T40" fmla="*/ 15 w 131"/>
                <a:gd name="T41" fmla="*/ 83 h 130"/>
                <a:gd name="T42" fmla="*/ 34 w 131"/>
                <a:gd name="T43" fmla="*/ 109 h 130"/>
                <a:gd name="T44" fmla="*/ 65 w 131"/>
                <a:gd name="T45" fmla="*/ 119 h 130"/>
                <a:gd name="T46" fmla="*/ 96 w 131"/>
                <a:gd name="T47" fmla="*/ 109 h 130"/>
                <a:gd name="T48" fmla="*/ 114 w 131"/>
                <a:gd name="T49" fmla="*/ 83 h 130"/>
                <a:gd name="T50" fmla="*/ 114 w 131"/>
                <a:gd name="T51" fmla="*/ 48 h 130"/>
                <a:gd name="T52" fmla="*/ 96 w 131"/>
                <a:gd name="T53" fmla="*/ 22 h 130"/>
                <a:gd name="T54" fmla="*/ 65 w 131"/>
                <a:gd name="T55" fmla="*/ 12 h 130"/>
                <a:gd name="T56" fmla="*/ 86 w 131"/>
                <a:gd name="T57" fmla="*/ 4 h 130"/>
                <a:gd name="T58" fmla="*/ 117 w 131"/>
                <a:gd name="T59" fmla="*/ 27 h 130"/>
                <a:gd name="T60" fmla="*/ 131 w 131"/>
                <a:gd name="T61" fmla="*/ 65 h 130"/>
                <a:gd name="T62" fmla="*/ 117 w 131"/>
                <a:gd name="T63" fmla="*/ 104 h 130"/>
                <a:gd name="T64" fmla="*/ 86 w 131"/>
                <a:gd name="T65" fmla="*/ 126 h 130"/>
                <a:gd name="T66" fmla="*/ 45 w 131"/>
                <a:gd name="T67" fmla="*/ 126 h 130"/>
                <a:gd name="T68" fmla="*/ 12 w 131"/>
                <a:gd name="T69" fmla="*/ 104 h 130"/>
                <a:gd name="T70" fmla="*/ 0 w 131"/>
                <a:gd name="T71" fmla="*/ 65 h 130"/>
                <a:gd name="T72" fmla="*/ 12 w 131"/>
                <a:gd name="T73" fmla="*/ 27 h 130"/>
                <a:gd name="T74" fmla="*/ 45 w 131"/>
                <a:gd name="T75" fmla="*/ 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30">
                  <a:moveTo>
                    <a:pt x="51" y="38"/>
                  </a:moveTo>
                  <a:lnTo>
                    <a:pt x="51" y="60"/>
                  </a:lnTo>
                  <a:lnTo>
                    <a:pt x="65" y="60"/>
                  </a:lnTo>
                  <a:lnTo>
                    <a:pt x="68" y="60"/>
                  </a:lnTo>
                  <a:lnTo>
                    <a:pt x="72" y="60"/>
                  </a:lnTo>
                  <a:lnTo>
                    <a:pt x="76" y="59"/>
                  </a:lnTo>
                  <a:lnTo>
                    <a:pt x="78" y="58"/>
                  </a:lnTo>
                  <a:lnTo>
                    <a:pt x="81" y="55"/>
                  </a:lnTo>
                  <a:lnTo>
                    <a:pt x="82" y="53"/>
                  </a:lnTo>
                  <a:lnTo>
                    <a:pt x="83" y="49"/>
                  </a:lnTo>
                  <a:lnTo>
                    <a:pt x="82" y="45"/>
                  </a:lnTo>
                  <a:lnTo>
                    <a:pt x="81" y="43"/>
                  </a:lnTo>
                  <a:lnTo>
                    <a:pt x="78" y="40"/>
                  </a:lnTo>
                  <a:lnTo>
                    <a:pt x="76" y="39"/>
                  </a:lnTo>
                  <a:lnTo>
                    <a:pt x="73" y="38"/>
                  </a:lnTo>
                  <a:lnTo>
                    <a:pt x="70" y="38"/>
                  </a:lnTo>
                  <a:lnTo>
                    <a:pt x="67" y="38"/>
                  </a:lnTo>
                  <a:lnTo>
                    <a:pt x="51" y="38"/>
                  </a:lnTo>
                  <a:close/>
                  <a:moveTo>
                    <a:pt x="40" y="28"/>
                  </a:moveTo>
                  <a:lnTo>
                    <a:pt x="68" y="28"/>
                  </a:lnTo>
                  <a:lnTo>
                    <a:pt x="80" y="29"/>
                  </a:lnTo>
                  <a:lnTo>
                    <a:pt x="88" y="33"/>
                  </a:lnTo>
                  <a:lnTo>
                    <a:pt x="93" y="39"/>
                  </a:lnTo>
                  <a:lnTo>
                    <a:pt x="95" y="49"/>
                  </a:lnTo>
                  <a:lnTo>
                    <a:pt x="93" y="58"/>
                  </a:lnTo>
                  <a:lnTo>
                    <a:pt x="90" y="64"/>
                  </a:lnTo>
                  <a:lnTo>
                    <a:pt x="83" y="68"/>
                  </a:lnTo>
                  <a:lnTo>
                    <a:pt x="76" y="69"/>
                  </a:lnTo>
                  <a:lnTo>
                    <a:pt x="97" y="103"/>
                  </a:lnTo>
                  <a:lnTo>
                    <a:pt x="83" y="103"/>
                  </a:lnTo>
                  <a:lnTo>
                    <a:pt x="65" y="70"/>
                  </a:lnTo>
                  <a:lnTo>
                    <a:pt x="51" y="70"/>
                  </a:lnTo>
                  <a:lnTo>
                    <a:pt x="51" y="103"/>
                  </a:lnTo>
                  <a:lnTo>
                    <a:pt x="40" y="103"/>
                  </a:lnTo>
                  <a:lnTo>
                    <a:pt x="40" y="28"/>
                  </a:lnTo>
                  <a:close/>
                  <a:moveTo>
                    <a:pt x="65" y="12"/>
                  </a:moveTo>
                  <a:lnTo>
                    <a:pt x="49" y="14"/>
                  </a:lnTo>
                  <a:lnTo>
                    <a:pt x="34" y="22"/>
                  </a:lnTo>
                  <a:lnTo>
                    <a:pt x="22" y="33"/>
                  </a:lnTo>
                  <a:lnTo>
                    <a:pt x="15" y="48"/>
                  </a:lnTo>
                  <a:lnTo>
                    <a:pt x="12" y="65"/>
                  </a:lnTo>
                  <a:lnTo>
                    <a:pt x="15" y="83"/>
                  </a:lnTo>
                  <a:lnTo>
                    <a:pt x="22" y="98"/>
                  </a:lnTo>
                  <a:lnTo>
                    <a:pt x="34" y="109"/>
                  </a:lnTo>
                  <a:lnTo>
                    <a:pt x="49" y="116"/>
                  </a:lnTo>
                  <a:lnTo>
                    <a:pt x="65" y="119"/>
                  </a:lnTo>
                  <a:lnTo>
                    <a:pt x="82" y="116"/>
                  </a:lnTo>
                  <a:lnTo>
                    <a:pt x="96" y="109"/>
                  </a:lnTo>
                  <a:lnTo>
                    <a:pt x="107" y="98"/>
                  </a:lnTo>
                  <a:lnTo>
                    <a:pt x="114" y="83"/>
                  </a:lnTo>
                  <a:lnTo>
                    <a:pt x="117" y="65"/>
                  </a:lnTo>
                  <a:lnTo>
                    <a:pt x="114" y="48"/>
                  </a:lnTo>
                  <a:lnTo>
                    <a:pt x="107" y="33"/>
                  </a:lnTo>
                  <a:lnTo>
                    <a:pt x="96" y="22"/>
                  </a:lnTo>
                  <a:lnTo>
                    <a:pt x="82" y="14"/>
                  </a:lnTo>
                  <a:lnTo>
                    <a:pt x="65" y="12"/>
                  </a:lnTo>
                  <a:close/>
                  <a:moveTo>
                    <a:pt x="65" y="0"/>
                  </a:moveTo>
                  <a:lnTo>
                    <a:pt x="86" y="4"/>
                  </a:lnTo>
                  <a:lnTo>
                    <a:pt x="103" y="13"/>
                  </a:lnTo>
                  <a:lnTo>
                    <a:pt x="117" y="27"/>
                  </a:lnTo>
                  <a:lnTo>
                    <a:pt x="127" y="44"/>
                  </a:lnTo>
                  <a:lnTo>
                    <a:pt x="131" y="65"/>
                  </a:lnTo>
                  <a:lnTo>
                    <a:pt x="127" y="86"/>
                  </a:lnTo>
                  <a:lnTo>
                    <a:pt x="117" y="104"/>
                  </a:lnTo>
                  <a:lnTo>
                    <a:pt x="103" y="118"/>
                  </a:lnTo>
                  <a:lnTo>
                    <a:pt x="86" y="126"/>
                  </a:lnTo>
                  <a:lnTo>
                    <a:pt x="65" y="130"/>
                  </a:lnTo>
                  <a:lnTo>
                    <a:pt x="45" y="126"/>
                  </a:lnTo>
                  <a:lnTo>
                    <a:pt x="27" y="118"/>
                  </a:lnTo>
                  <a:lnTo>
                    <a:pt x="12" y="104"/>
                  </a:lnTo>
                  <a:lnTo>
                    <a:pt x="2" y="86"/>
                  </a:lnTo>
                  <a:lnTo>
                    <a:pt x="0" y="65"/>
                  </a:lnTo>
                  <a:lnTo>
                    <a:pt x="2" y="44"/>
                  </a:lnTo>
                  <a:lnTo>
                    <a:pt x="12" y="27"/>
                  </a:lnTo>
                  <a:lnTo>
                    <a:pt x="27" y="13"/>
                  </a:lnTo>
                  <a:lnTo>
                    <a:pt x="45" y="4"/>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noEditPoints="1"/>
            </p:cNvSpPr>
            <p:nvPr userDrawn="1"/>
          </p:nvSpPr>
          <p:spPr bwMode="auto">
            <a:xfrm>
              <a:off x="8578850" y="5375275"/>
              <a:ext cx="52388" cy="50800"/>
            </a:xfrm>
            <a:custGeom>
              <a:avLst/>
              <a:gdLst>
                <a:gd name="T0" fmla="*/ 52 w 130"/>
                <a:gd name="T1" fmla="*/ 60 h 129"/>
                <a:gd name="T2" fmla="*/ 69 w 130"/>
                <a:gd name="T3" fmla="*/ 60 h 129"/>
                <a:gd name="T4" fmla="*/ 77 w 130"/>
                <a:gd name="T5" fmla="*/ 59 h 129"/>
                <a:gd name="T6" fmla="*/ 82 w 130"/>
                <a:gd name="T7" fmla="*/ 55 h 129"/>
                <a:gd name="T8" fmla="*/ 83 w 130"/>
                <a:gd name="T9" fmla="*/ 48 h 129"/>
                <a:gd name="T10" fmla="*/ 82 w 130"/>
                <a:gd name="T11" fmla="*/ 42 h 129"/>
                <a:gd name="T12" fmla="*/ 77 w 130"/>
                <a:gd name="T13" fmla="*/ 38 h 129"/>
                <a:gd name="T14" fmla="*/ 70 w 130"/>
                <a:gd name="T15" fmla="*/ 37 h 129"/>
                <a:gd name="T16" fmla="*/ 52 w 130"/>
                <a:gd name="T17" fmla="*/ 37 h 129"/>
                <a:gd name="T18" fmla="*/ 69 w 130"/>
                <a:gd name="T19" fmla="*/ 28 h 129"/>
                <a:gd name="T20" fmla="*/ 89 w 130"/>
                <a:gd name="T21" fmla="*/ 33 h 129"/>
                <a:gd name="T22" fmla="*/ 95 w 130"/>
                <a:gd name="T23" fmla="*/ 49 h 129"/>
                <a:gd name="T24" fmla="*/ 89 w 130"/>
                <a:gd name="T25" fmla="*/ 63 h 129"/>
                <a:gd name="T26" fmla="*/ 75 w 130"/>
                <a:gd name="T27" fmla="*/ 69 h 129"/>
                <a:gd name="T28" fmla="*/ 84 w 130"/>
                <a:gd name="T29" fmla="*/ 101 h 129"/>
                <a:gd name="T30" fmla="*/ 52 w 130"/>
                <a:gd name="T31" fmla="*/ 69 h 129"/>
                <a:gd name="T32" fmla="*/ 41 w 130"/>
                <a:gd name="T33" fmla="*/ 101 h 129"/>
                <a:gd name="T34" fmla="*/ 65 w 130"/>
                <a:gd name="T35" fmla="*/ 10 h 129"/>
                <a:gd name="T36" fmla="*/ 34 w 130"/>
                <a:gd name="T37" fmla="*/ 20 h 129"/>
                <a:gd name="T38" fmla="*/ 16 w 130"/>
                <a:gd name="T39" fmla="*/ 47 h 129"/>
                <a:gd name="T40" fmla="*/ 16 w 130"/>
                <a:gd name="T41" fmla="*/ 81 h 129"/>
                <a:gd name="T42" fmla="*/ 34 w 130"/>
                <a:gd name="T43" fmla="*/ 108 h 129"/>
                <a:gd name="T44" fmla="*/ 65 w 130"/>
                <a:gd name="T45" fmla="*/ 119 h 129"/>
                <a:gd name="T46" fmla="*/ 97 w 130"/>
                <a:gd name="T47" fmla="*/ 108 h 129"/>
                <a:gd name="T48" fmla="*/ 115 w 130"/>
                <a:gd name="T49" fmla="*/ 81 h 129"/>
                <a:gd name="T50" fmla="*/ 115 w 130"/>
                <a:gd name="T51" fmla="*/ 47 h 129"/>
                <a:gd name="T52" fmla="*/ 97 w 130"/>
                <a:gd name="T53" fmla="*/ 20 h 129"/>
                <a:gd name="T54" fmla="*/ 65 w 130"/>
                <a:gd name="T55" fmla="*/ 10 h 129"/>
                <a:gd name="T56" fmla="*/ 85 w 130"/>
                <a:gd name="T57" fmla="*/ 3 h 129"/>
                <a:gd name="T58" fmla="*/ 118 w 130"/>
                <a:gd name="T59" fmla="*/ 25 h 129"/>
                <a:gd name="T60" fmla="*/ 130 w 130"/>
                <a:gd name="T61" fmla="*/ 64 h 129"/>
                <a:gd name="T62" fmla="*/ 118 w 130"/>
                <a:gd name="T63" fmla="*/ 103 h 129"/>
                <a:gd name="T64" fmla="*/ 85 w 130"/>
                <a:gd name="T65" fmla="*/ 126 h 129"/>
                <a:gd name="T66" fmla="*/ 46 w 130"/>
                <a:gd name="T67" fmla="*/ 126 h 129"/>
                <a:gd name="T68" fmla="*/ 13 w 130"/>
                <a:gd name="T69" fmla="*/ 103 h 129"/>
                <a:gd name="T70" fmla="*/ 0 w 130"/>
                <a:gd name="T71" fmla="*/ 64 h 129"/>
                <a:gd name="T72" fmla="*/ 13 w 130"/>
                <a:gd name="T73" fmla="*/ 25 h 129"/>
                <a:gd name="T74" fmla="*/ 46 w 130"/>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9">
                  <a:moveTo>
                    <a:pt x="52" y="37"/>
                  </a:moveTo>
                  <a:lnTo>
                    <a:pt x="52" y="60"/>
                  </a:lnTo>
                  <a:lnTo>
                    <a:pt x="65" y="60"/>
                  </a:lnTo>
                  <a:lnTo>
                    <a:pt x="69" y="60"/>
                  </a:lnTo>
                  <a:lnTo>
                    <a:pt x="73" y="59"/>
                  </a:lnTo>
                  <a:lnTo>
                    <a:pt x="77" y="59"/>
                  </a:lnTo>
                  <a:lnTo>
                    <a:pt x="79" y="58"/>
                  </a:lnTo>
                  <a:lnTo>
                    <a:pt x="82" y="55"/>
                  </a:lnTo>
                  <a:lnTo>
                    <a:pt x="83" y="51"/>
                  </a:lnTo>
                  <a:lnTo>
                    <a:pt x="83" y="48"/>
                  </a:lnTo>
                  <a:lnTo>
                    <a:pt x="83" y="44"/>
                  </a:lnTo>
                  <a:lnTo>
                    <a:pt x="82" y="42"/>
                  </a:lnTo>
                  <a:lnTo>
                    <a:pt x="79" y="39"/>
                  </a:lnTo>
                  <a:lnTo>
                    <a:pt x="77" y="38"/>
                  </a:lnTo>
                  <a:lnTo>
                    <a:pt x="74" y="38"/>
                  </a:lnTo>
                  <a:lnTo>
                    <a:pt x="70" y="37"/>
                  </a:lnTo>
                  <a:lnTo>
                    <a:pt x="67" y="37"/>
                  </a:lnTo>
                  <a:lnTo>
                    <a:pt x="52" y="37"/>
                  </a:lnTo>
                  <a:close/>
                  <a:moveTo>
                    <a:pt x="41" y="28"/>
                  </a:moveTo>
                  <a:lnTo>
                    <a:pt x="69" y="28"/>
                  </a:lnTo>
                  <a:lnTo>
                    <a:pt x="80" y="29"/>
                  </a:lnTo>
                  <a:lnTo>
                    <a:pt x="89" y="33"/>
                  </a:lnTo>
                  <a:lnTo>
                    <a:pt x="94" y="39"/>
                  </a:lnTo>
                  <a:lnTo>
                    <a:pt x="95" y="49"/>
                  </a:lnTo>
                  <a:lnTo>
                    <a:pt x="94" y="56"/>
                  </a:lnTo>
                  <a:lnTo>
                    <a:pt x="89" y="63"/>
                  </a:lnTo>
                  <a:lnTo>
                    <a:pt x="83" y="66"/>
                  </a:lnTo>
                  <a:lnTo>
                    <a:pt x="75" y="69"/>
                  </a:lnTo>
                  <a:lnTo>
                    <a:pt x="97" y="101"/>
                  </a:lnTo>
                  <a:lnTo>
                    <a:pt x="84" y="101"/>
                  </a:lnTo>
                  <a:lnTo>
                    <a:pt x="64" y="69"/>
                  </a:lnTo>
                  <a:lnTo>
                    <a:pt x="52" y="69"/>
                  </a:lnTo>
                  <a:lnTo>
                    <a:pt x="52" y="101"/>
                  </a:lnTo>
                  <a:lnTo>
                    <a:pt x="41" y="101"/>
                  </a:lnTo>
                  <a:lnTo>
                    <a:pt x="41" y="28"/>
                  </a:lnTo>
                  <a:close/>
                  <a:moveTo>
                    <a:pt x="65" y="10"/>
                  </a:moveTo>
                  <a:lnTo>
                    <a:pt x="48" y="13"/>
                  </a:lnTo>
                  <a:lnTo>
                    <a:pt x="34" y="20"/>
                  </a:lnTo>
                  <a:lnTo>
                    <a:pt x="23" y="33"/>
                  </a:lnTo>
                  <a:lnTo>
                    <a:pt x="16" y="47"/>
                  </a:lnTo>
                  <a:lnTo>
                    <a:pt x="13" y="64"/>
                  </a:lnTo>
                  <a:lnTo>
                    <a:pt x="16" y="81"/>
                  </a:lnTo>
                  <a:lnTo>
                    <a:pt x="23" y="96"/>
                  </a:lnTo>
                  <a:lnTo>
                    <a:pt x="34" y="108"/>
                  </a:lnTo>
                  <a:lnTo>
                    <a:pt x="48" y="115"/>
                  </a:lnTo>
                  <a:lnTo>
                    <a:pt x="65" y="119"/>
                  </a:lnTo>
                  <a:lnTo>
                    <a:pt x="82" y="115"/>
                  </a:lnTo>
                  <a:lnTo>
                    <a:pt x="97" y="108"/>
                  </a:lnTo>
                  <a:lnTo>
                    <a:pt x="108" y="96"/>
                  </a:lnTo>
                  <a:lnTo>
                    <a:pt x="115" y="81"/>
                  </a:lnTo>
                  <a:lnTo>
                    <a:pt x="118" y="64"/>
                  </a:lnTo>
                  <a:lnTo>
                    <a:pt x="115" y="47"/>
                  </a:lnTo>
                  <a:lnTo>
                    <a:pt x="108" y="33"/>
                  </a:lnTo>
                  <a:lnTo>
                    <a:pt x="97" y="20"/>
                  </a:lnTo>
                  <a:lnTo>
                    <a:pt x="82" y="13"/>
                  </a:lnTo>
                  <a:lnTo>
                    <a:pt x="65" y="10"/>
                  </a:lnTo>
                  <a:close/>
                  <a:moveTo>
                    <a:pt x="65" y="0"/>
                  </a:moveTo>
                  <a:lnTo>
                    <a:pt x="85" y="3"/>
                  </a:lnTo>
                  <a:lnTo>
                    <a:pt x="104" y="12"/>
                  </a:lnTo>
                  <a:lnTo>
                    <a:pt x="118" y="25"/>
                  </a:lnTo>
                  <a:lnTo>
                    <a:pt x="128" y="44"/>
                  </a:lnTo>
                  <a:lnTo>
                    <a:pt x="130" y="64"/>
                  </a:lnTo>
                  <a:lnTo>
                    <a:pt x="128" y="85"/>
                  </a:lnTo>
                  <a:lnTo>
                    <a:pt x="118" y="103"/>
                  </a:lnTo>
                  <a:lnTo>
                    <a:pt x="104" y="116"/>
                  </a:lnTo>
                  <a:lnTo>
                    <a:pt x="85" y="126"/>
                  </a:lnTo>
                  <a:lnTo>
                    <a:pt x="65" y="129"/>
                  </a:lnTo>
                  <a:lnTo>
                    <a:pt x="46" y="126"/>
                  </a:lnTo>
                  <a:lnTo>
                    <a:pt x="27" y="116"/>
                  </a:lnTo>
                  <a:lnTo>
                    <a:pt x="13" y="103"/>
                  </a:lnTo>
                  <a:lnTo>
                    <a:pt x="3" y="85"/>
                  </a:lnTo>
                  <a:lnTo>
                    <a:pt x="0" y="64"/>
                  </a:lnTo>
                  <a:lnTo>
                    <a:pt x="3" y="44"/>
                  </a:lnTo>
                  <a:lnTo>
                    <a:pt x="13" y="25"/>
                  </a:lnTo>
                  <a:lnTo>
                    <a:pt x="27" y="12"/>
                  </a:lnTo>
                  <a:lnTo>
                    <a:pt x="46" y="3"/>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noEditPoints="1"/>
            </p:cNvSpPr>
            <p:nvPr userDrawn="1"/>
          </p:nvSpPr>
          <p:spPr bwMode="auto">
            <a:xfrm>
              <a:off x="7494588" y="5375275"/>
              <a:ext cx="52388" cy="50800"/>
            </a:xfrm>
            <a:custGeom>
              <a:avLst/>
              <a:gdLst>
                <a:gd name="T0" fmla="*/ 52 w 131"/>
                <a:gd name="T1" fmla="*/ 60 h 129"/>
                <a:gd name="T2" fmla="*/ 70 w 131"/>
                <a:gd name="T3" fmla="*/ 60 h 129"/>
                <a:gd name="T4" fmla="*/ 76 w 131"/>
                <a:gd name="T5" fmla="*/ 59 h 129"/>
                <a:gd name="T6" fmla="*/ 81 w 131"/>
                <a:gd name="T7" fmla="*/ 55 h 129"/>
                <a:gd name="T8" fmla="*/ 84 w 131"/>
                <a:gd name="T9" fmla="*/ 48 h 129"/>
                <a:gd name="T10" fmla="*/ 81 w 131"/>
                <a:gd name="T11" fmla="*/ 42 h 129"/>
                <a:gd name="T12" fmla="*/ 77 w 131"/>
                <a:gd name="T13" fmla="*/ 38 h 129"/>
                <a:gd name="T14" fmla="*/ 71 w 131"/>
                <a:gd name="T15" fmla="*/ 37 h 129"/>
                <a:gd name="T16" fmla="*/ 52 w 131"/>
                <a:gd name="T17" fmla="*/ 37 h 129"/>
                <a:gd name="T18" fmla="*/ 69 w 131"/>
                <a:gd name="T19" fmla="*/ 28 h 129"/>
                <a:gd name="T20" fmla="*/ 89 w 131"/>
                <a:gd name="T21" fmla="*/ 33 h 129"/>
                <a:gd name="T22" fmla="*/ 95 w 131"/>
                <a:gd name="T23" fmla="*/ 49 h 129"/>
                <a:gd name="T24" fmla="*/ 90 w 131"/>
                <a:gd name="T25" fmla="*/ 63 h 129"/>
                <a:gd name="T26" fmla="*/ 76 w 131"/>
                <a:gd name="T27" fmla="*/ 69 h 129"/>
                <a:gd name="T28" fmla="*/ 85 w 131"/>
                <a:gd name="T29" fmla="*/ 101 h 129"/>
                <a:gd name="T30" fmla="*/ 52 w 131"/>
                <a:gd name="T31" fmla="*/ 69 h 129"/>
                <a:gd name="T32" fmla="*/ 41 w 131"/>
                <a:gd name="T33" fmla="*/ 101 h 129"/>
                <a:gd name="T34" fmla="*/ 66 w 131"/>
                <a:gd name="T35" fmla="*/ 10 h 129"/>
                <a:gd name="T36" fmla="*/ 34 w 131"/>
                <a:gd name="T37" fmla="*/ 20 h 129"/>
                <a:gd name="T38" fmla="*/ 15 w 131"/>
                <a:gd name="T39" fmla="*/ 47 h 129"/>
                <a:gd name="T40" fmla="*/ 15 w 131"/>
                <a:gd name="T41" fmla="*/ 81 h 129"/>
                <a:gd name="T42" fmla="*/ 34 w 131"/>
                <a:gd name="T43" fmla="*/ 108 h 129"/>
                <a:gd name="T44" fmla="*/ 66 w 131"/>
                <a:gd name="T45" fmla="*/ 119 h 129"/>
                <a:gd name="T46" fmla="*/ 96 w 131"/>
                <a:gd name="T47" fmla="*/ 108 h 129"/>
                <a:gd name="T48" fmla="*/ 115 w 131"/>
                <a:gd name="T49" fmla="*/ 81 h 129"/>
                <a:gd name="T50" fmla="*/ 115 w 131"/>
                <a:gd name="T51" fmla="*/ 47 h 129"/>
                <a:gd name="T52" fmla="*/ 96 w 131"/>
                <a:gd name="T53" fmla="*/ 20 h 129"/>
                <a:gd name="T54" fmla="*/ 66 w 131"/>
                <a:gd name="T55" fmla="*/ 10 h 129"/>
                <a:gd name="T56" fmla="*/ 86 w 131"/>
                <a:gd name="T57" fmla="*/ 3 h 129"/>
                <a:gd name="T58" fmla="*/ 118 w 131"/>
                <a:gd name="T59" fmla="*/ 25 h 129"/>
                <a:gd name="T60" fmla="*/ 131 w 131"/>
                <a:gd name="T61" fmla="*/ 64 h 129"/>
                <a:gd name="T62" fmla="*/ 118 w 131"/>
                <a:gd name="T63" fmla="*/ 103 h 129"/>
                <a:gd name="T64" fmla="*/ 86 w 131"/>
                <a:gd name="T65" fmla="*/ 126 h 129"/>
                <a:gd name="T66" fmla="*/ 45 w 131"/>
                <a:gd name="T67" fmla="*/ 126 h 129"/>
                <a:gd name="T68" fmla="*/ 13 w 131"/>
                <a:gd name="T69" fmla="*/ 103 h 129"/>
                <a:gd name="T70" fmla="*/ 0 w 131"/>
                <a:gd name="T71" fmla="*/ 64 h 129"/>
                <a:gd name="T72" fmla="*/ 13 w 131"/>
                <a:gd name="T73" fmla="*/ 25 h 129"/>
                <a:gd name="T74" fmla="*/ 45 w 131"/>
                <a:gd name="T7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29">
                  <a:moveTo>
                    <a:pt x="52" y="37"/>
                  </a:moveTo>
                  <a:lnTo>
                    <a:pt x="52" y="60"/>
                  </a:lnTo>
                  <a:lnTo>
                    <a:pt x="65" y="60"/>
                  </a:lnTo>
                  <a:lnTo>
                    <a:pt x="70" y="60"/>
                  </a:lnTo>
                  <a:lnTo>
                    <a:pt x="74" y="59"/>
                  </a:lnTo>
                  <a:lnTo>
                    <a:pt x="76" y="59"/>
                  </a:lnTo>
                  <a:lnTo>
                    <a:pt x="80" y="58"/>
                  </a:lnTo>
                  <a:lnTo>
                    <a:pt x="81" y="55"/>
                  </a:lnTo>
                  <a:lnTo>
                    <a:pt x="82" y="51"/>
                  </a:lnTo>
                  <a:lnTo>
                    <a:pt x="84" y="48"/>
                  </a:lnTo>
                  <a:lnTo>
                    <a:pt x="82" y="44"/>
                  </a:lnTo>
                  <a:lnTo>
                    <a:pt x="81" y="42"/>
                  </a:lnTo>
                  <a:lnTo>
                    <a:pt x="80" y="39"/>
                  </a:lnTo>
                  <a:lnTo>
                    <a:pt x="77" y="38"/>
                  </a:lnTo>
                  <a:lnTo>
                    <a:pt x="74" y="38"/>
                  </a:lnTo>
                  <a:lnTo>
                    <a:pt x="71" y="37"/>
                  </a:lnTo>
                  <a:lnTo>
                    <a:pt x="67" y="37"/>
                  </a:lnTo>
                  <a:lnTo>
                    <a:pt x="52" y="37"/>
                  </a:lnTo>
                  <a:close/>
                  <a:moveTo>
                    <a:pt x="41" y="28"/>
                  </a:moveTo>
                  <a:lnTo>
                    <a:pt x="69" y="28"/>
                  </a:lnTo>
                  <a:lnTo>
                    <a:pt x="80" y="29"/>
                  </a:lnTo>
                  <a:lnTo>
                    <a:pt x="89" y="33"/>
                  </a:lnTo>
                  <a:lnTo>
                    <a:pt x="94" y="39"/>
                  </a:lnTo>
                  <a:lnTo>
                    <a:pt x="95" y="49"/>
                  </a:lnTo>
                  <a:lnTo>
                    <a:pt x="94" y="56"/>
                  </a:lnTo>
                  <a:lnTo>
                    <a:pt x="90" y="63"/>
                  </a:lnTo>
                  <a:lnTo>
                    <a:pt x="84" y="66"/>
                  </a:lnTo>
                  <a:lnTo>
                    <a:pt x="76" y="69"/>
                  </a:lnTo>
                  <a:lnTo>
                    <a:pt x="97" y="101"/>
                  </a:lnTo>
                  <a:lnTo>
                    <a:pt x="85" y="101"/>
                  </a:lnTo>
                  <a:lnTo>
                    <a:pt x="65" y="69"/>
                  </a:lnTo>
                  <a:lnTo>
                    <a:pt x="52" y="69"/>
                  </a:lnTo>
                  <a:lnTo>
                    <a:pt x="52" y="101"/>
                  </a:lnTo>
                  <a:lnTo>
                    <a:pt x="41" y="101"/>
                  </a:lnTo>
                  <a:lnTo>
                    <a:pt x="41" y="28"/>
                  </a:lnTo>
                  <a:close/>
                  <a:moveTo>
                    <a:pt x="66" y="10"/>
                  </a:moveTo>
                  <a:lnTo>
                    <a:pt x="49" y="13"/>
                  </a:lnTo>
                  <a:lnTo>
                    <a:pt x="34" y="20"/>
                  </a:lnTo>
                  <a:lnTo>
                    <a:pt x="23" y="33"/>
                  </a:lnTo>
                  <a:lnTo>
                    <a:pt x="15" y="47"/>
                  </a:lnTo>
                  <a:lnTo>
                    <a:pt x="13" y="64"/>
                  </a:lnTo>
                  <a:lnTo>
                    <a:pt x="15" y="81"/>
                  </a:lnTo>
                  <a:lnTo>
                    <a:pt x="23" y="96"/>
                  </a:lnTo>
                  <a:lnTo>
                    <a:pt x="34" y="108"/>
                  </a:lnTo>
                  <a:lnTo>
                    <a:pt x="49" y="115"/>
                  </a:lnTo>
                  <a:lnTo>
                    <a:pt x="66" y="119"/>
                  </a:lnTo>
                  <a:lnTo>
                    <a:pt x="82" y="115"/>
                  </a:lnTo>
                  <a:lnTo>
                    <a:pt x="96" y="108"/>
                  </a:lnTo>
                  <a:lnTo>
                    <a:pt x="107" y="96"/>
                  </a:lnTo>
                  <a:lnTo>
                    <a:pt x="115" y="81"/>
                  </a:lnTo>
                  <a:lnTo>
                    <a:pt x="117" y="64"/>
                  </a:lnTo>
                  <a:lnTo>
                    <a:pt x="115" y="47"/>
                  </a:lnTo>
                  <a:lnTo>
                    <a:pt x="107" y="33"/>
                  </a:lnTo>
                  <a:lnTo>
                    <a:pt x="96" y="20"/>
                  </a:lnTo>
                  <a:lnTo>
                    <a:pt x="82" y="13"/>
                  </a:lnTo>
                  <a:lnTo>
                    <a:pt x="66" y="10"/>
                  </a:lnTo>
                  <a:close/>
                  <a:moveTo>
                    <a:pt x="66" y="0"/>
                  </a:moveTo>
                  <a:lnTo>
                    <a:pt x="86" y="3"/>
                  </a:lnTo>
                  <a:lnTo>
                    <a:pt x="103" y="12"/>
                  </a:lnTo>
                  <a:lnTo>
                    <a:pt x="118" y="25"/>
                  </a:lnTo>
                  <a:lnTo>
                    <a:pt x="127" y="44"/>
                  </a:lnTo>
                  <a:lnTo>
                    <a:pt x="131" y="64"/>
                  </a:lnTo>
                  <a:lnTo>
                    <a:pt x="127" y="85"/>
                  </a:lnTo>
                  <a:lnTo>
                    <a:pt x="118" y="103"/>
                  </a:lnTo>
                  <a:lnTo>
                    <a:pt x="103" y="116"/>
                  </a:lnTo>
                  <a:lnTo>
                    <a:pt x="86" y="126"/>
                  </a:lnTo>
                  <a:lnTo>
                    <a:pt x="66" y="129"/>
                  </a:lnTo>
                  <a:lnTo>
                    <a:pt x="45" y="126"/>
                  </a:lnTo>
                  <a:lnTo>
                    <a:pt x="28" y="116"/>
                  </a:lnTo>
                  <a:lnTo>
                    <a:pt x="13" y="103"/>
                  </a:lnTo>
                  <a:lnTo>
                    <a:pt x="4" y="85"/>
                  </a:lnTo>
                  <a:lnTo>
                    <a:pt x="0" y="64"/>
                  </a:lnTo>
                  <a:lnTo>
                    <a:pt x="4" y="44"/>
                  </a:lnTo>
                  <a:lnTo>
                    <a:pt x="13" y="25"/>
                  </a:lnTo>
                  <a:lnTo>
                    <a:pt x="28" y="12"/>
                  </a:lnTo>
                  <a:lnTo>
                    <a:pt x="45" y="3"/>
                  </a:lnTo>
                  <a:lnTo>
                    <a:pt x="6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Line 28"/>
            <p:cNvSpPr>
              <a:spLocks noChangeShapeType="1"/>
            </p:cNvSpPr>
            <p:nvPr userDrawn="1"/>
          </p:nvSpPr>
          <p:spPr bwMode="auto">
            <a:xfrm>
              <a:off x="7548563" y="5530850"/>
              <a:ext cx="1052513" cy="0"/>
            </a:xfrm>
            <a:prstGeom prst="line">
              <a:avLst/>
            </a:prstGeom>
            <a:noFill/>
            <a:ln w="63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5351856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AS - Image Only - White">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366403982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AS - Blue 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rPr>
              <a:t>Copyright © SAS Institute Inc. All rights reserved.</a:t>
            </a:r>
          </a:p>
        </p:txBody>
      </p:sp>
      <p:grpSp>
        <p:nvGrpSpPr>
          <p:cNvPr id="6" name="Group 5"/>
          <p:cNvGrpSpPr/>
          <p:nvPr userDrawn="1"/>
        </p:nvGrpSpPr>
        <p:grpSpPr>
          <a:xfrm>
            <a:off x="8427835" y="4765184"/>
            <a:ext cx="526892" cy="220528"/>
            <a:chOff x="6145213" y="4384676"/>
            <a:chExt cx="1582738" cy="649287"/>
          </a:xfrm>
          <a:solidFill>
            <a:schemeClr val="bg1"/>
          </a:solidFill>
        </p:grpSpPr>
        <p:sp>
          <p:nvSpPr>
            <p:cNvPr id="7"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1661933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AS - Black Background">
    <p:bg>
      <p:bgPr>
        <a:solidFill>
          <a:srgbClr val="000000"/>
        </a:solid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1"/>
          </p:nvPr>
        </p:nvSpPr>
        <p:spPr/>
        <p:txBody>
          <a:bodyPr/>
          <a:lstStyle>
            <a:lvl1pPr>
              <a:defRPr>
                <a:solidFill>
                  <a:schemeClr val="bg1">
                    <a:lumMod val="65000"/>
                  </a:schemeClr>
                </a:solidFill>
              </a:defRPr>
            </a:lvl1pPr>
          </a:lstStyle>
          <a:p>
            <a:fld id="{4976208B-6111-490B-8CEC-FFB249DB2100}" type="slidenum">
              <a:rPr lang="en-US" smtClean="0"/>
              <a:pPr/>
              <a:t>‹#›</a:t>
            </a:fld>
            <a:endParaRPr lang="en-US" dirty="0"/>
          </a:p>
        </p:txBody>
      </p:sp>
      <p:sp>
        <p:nvSpPr>
          <p:cNvPr id="3" name="TextBox 2"/>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chemeClr val="tx1">
                    <a:lumMod val="75000"/>
                    <a:lumOff val="25000"/>
                  </a:schemeClr>
                </a:solidFill>
                <a:effectLst/>
                <a:uLnTx/>
                <a:uFillTx/>
                <a:latin typeface="+mn-lt"/>
                <a:ea typeface="Calibri" charset="0"/>
                <a:cs typeface="Arial" panose="020B0604020202020204" pitchFamily="34" charset="0"/>
              </a:rPr>
              <a:t>Copyright © SAS Institute Inc. All rights reserved.</a:t>
            </a:r>
          </a:p>
        </p:txBody>
      </p:sp>
      <p:grpSp>
        <p:nvGrpSpPr>
          <p:cNvPr id="5" name="Group 4"/>
          <p:cNvGrpSpPr/>
          <p:nvPr userDrawn="1"/>
        </p:nvGrpSpPr>
        <p:grpSpPr>
          <a:xfrm>
            <a:off x="8427835" y="4765184"/>
            <a:ext cx="526892" cy="220528"/>
            <a:chOff x="6145213" y="4384676"/>
            <a:chExt cx="1582738" cy="649287"/>
          </a:xfrm>
          <a:solidFill>
            <a:schemeClr val="tx1">
              <a:lumMod val="65000"/>
              <a:lumOff val="35000"/>
            </a:schemeClr>
          </a:solidFill>
        </p:grpSpPr>
        <p:sp>
          <p:nvSpPr>
            <p:cNvPr id="6"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2272596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Pres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tx2"/>
                </a:solidFill>
              </a:defRPr>
            </a:lvl1pPr>
          </a:lstStyle>
          <a:p>
            <a:r>
              <a:rPr lang="en-US" dirty="0"/>
              <a:t>Click to Edit Title</a:t>
            </a:r>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6"/>
                </a:solidFill>
                <a:latin typeface="+mj-lt"/>
              </a:defRPr>
            </a:lvl1pPr>
          </a:lstStyle>
          <a:p>
            <a:pPr lvl="0"/>
            <a:r>
              <a:rPr lang="en-US" dirty="0"/>
              <a:t>Click to edit subtitle</a:t>
            </a:r>
          </a:p>
        </p:txBody>
      </p:sp>
      <p:sp>
        <p:nvSpPr>
          <p:cNvPr id="4" name="Content Placeholder 3"/>
          <p:cNvSpPr>
            <a:spLocks noGrp="1"/>
          </p:cNvSpPr>
          <p:nvPr>
            <p:ph sz="quarter" idx="11" hasCustomPrompt="1"/>
          </p:nvPr>
        </p:nvSpPr>
        <p:spPr>
          <a:xfrm>
            <a:off x="626364" y="1016459"/>
            <a:ext cx="7891272" cy="3642853"/>
          </a:xfrm>
        </p:spPr>
        <p:txBody>
          <a:bodyPr wrap="square" anchor="t" anchorCtr="0">
            <a:normAutofit/>
          </a:bodyPr>
          <a:lstStyle>
            <a:lvl1pPr>
              <a:defRPr baseline="0">
                <a:solidFill>
                  <a:schemeClr val="tx2"/>
                </a:solidFill>
              </a:defRPr>
            </a:lvl1pPr>
            <a:lvl2pPr>
              <a:buClr>
                <a:schemeClr val="tx1">
                  <a:lumMod val="65000"/>
                  <a:lumOff val="35000"/>
                </a:schemeClr>
              </a:buClr>
              <a:defRPr baseline="0">
                <a:solidFill>
                  <a:schemeClr val="tx1">
                    <a:lumMod val="65000"/>
                    <a:lumOff val="35000"/>
                  </a:schemeClr>
                </a:solidFill>
              </a:defRPr>
            </a:lvl2pPr>
            <a:lvl3pPr>
              <a:buClr>
                <a:schemeClr val="tx1">
                  <a:lumMod val="65000"/>
                  <a:lumOff val="35000"/>
                </a:schemeClr>
              </a:buClr>
              <a:defRPr baseline="0">
                <a:solidFill>
                  <a:schemeClr val="tx1">
                    <a:lumMod val="65000"/>
                    <a:lumOff val="3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dirty="0"/>
              <a:t>Click to add text or click an icon to add other content types.</a:t>
            </a:r>
          </a:p>
          <a:p>
            <a:pPr lvl="1"/>
            <a:r>
              <a:rPr lang="en-US" dirty="0"/>
              <a:t>Second level</a:t>
            </a:r>
          </a:p>
          <a:p>
            <a:pPr lvl="2"/>
            <a:r>
              <a:rPr lang="en-US" dirty="0"/>
              <a:t>Third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34"/>
            <a:ext cx="1342664" cy="824476"/>
          </a:xfrm>
          <a:prstGeom prst="rect">
            <a:avLst/>
          </a:prstGeom>
        </p:spPr>
      </p:pic>
    </p:spTree>
    <p:extLst>
      <p:ext uri="{BB962C8B-B14F-4D97-AF65-F5344CB8AC3E}">
        <p14:creationId xmlns:p14="http://schemas.microsoft.com/office/powerpoint/2010/main" val="21652477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9818" y="141044"/>
            <a:ext cx="2515438" cy="584775"/>
          </a:xfrm>
        </p:spPr>
        <p:txBody>
          <a:bodyPr/>
          <a:lstStyle/>
          <a:p>
            <a:r>
              <a:rPr lang="en-US" dirty="0"/>
              <a:t>Click to edit title</a:t>
            </a:r>
          </a:p>
        </p:txBody>
      </p:sp>
      <p:sp>
        <p:nvSpPr>
          <p:cNvPr id="5" name="Text Placeholder 2"/>
          <p:cNvSpPr>
            <a:spLocks noGrp="1"/>
          </p:cNvSpPr>
          <p:nvPr>
            <p:ph type="body" sz="quarter" idx="3" hasCustomPrompt="1"/>
          </p:nvPr>
        </p:nvSpPr>
        <p:spPr>
          <a:xfrm>
            <a:off x="2635256" y="264154"/>
            <a:ext cx="6047152" cy="338554"/>
          </a:xfrm>
        </p:spPr>
        <p:txBody>
          <a:bodyPr wrap="square" anchor="ctr">
            <a:spAutoFit/>
          </a:bodyPr>
          <a:lstStyle>
            <a:lvl1pPr marL="0" indent="0">
              <a:lnSpc>
                <a:spcPct val="100000"/>
              </a:lnSpc>
              <a:buFont typeface="Arial" pitchFamily="34" charset="0"/>
              <a:buNone/>
              <a:defRPr sz="1600" b="1" cap="all" baseline="0">
                <a:solidFill>
                  <a:schemeClr val="tx2">
                    <a:lumMod val="50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3"/>
          <p:cNvSpPr>
            <a:spLocks noGrp="1"/>
          </p:cNvSpPr>
          <p:nvPr>
            <p:ph sz="quarter" idx="4" hasCustomPrompt="1"/>
          </p:nvPr>
        </p:nvSpPr>
        <p:spPr>
          <a:xfrm>
            <a:off x="457201" y="1879253"/>
            <a:ext cx="3883025" cy="1384995"/>
          </a:xfrm>
        </p:spPr>
        <p:txBody>
          <a:bodyPr wrap="square" anchor="ctr">
            <a:spAutoFit/>
          </a:bodyPr>
          <a:lstStyle>
            <a:lvl1pPr>
              <a:defRPr sz="1800" baseline="0"/>
            </a:lvl1pPr>
            <a:lvl2pPr>
              <a:defRPr sz="1600" baseline="0"/>
            </a:lvl2pPr>
            <a:lvl3pPr>
              <a:defRPr sz="1400"/>
            </a:lvl3pPr>
            <a:lvl4pPr>
              <a:defRPr sz="1200"/>
            </a:lvl4pPr>
            <a:lvl5pPr>
              <a:defRPr sz="1000" baseline="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quarter" idx="15" hasCustomPrompt="1"/>
          </p:nvPr>
        </p:nvSpPr>
        <p:spPr>
          <a:xfrm>
            <a:off x="4802187" y="1879253"/>
            <a:ext cx="3880221" cy="1384995"/>
          </a:xfrm>
        </p:spPr>
        <p:txBody>
          <a:bodyPr wrap="square">
            <a:spAutoFit/>
          </a:bodyPr>
          <a:lstStyle>
            <a:lvl1pPr>
              <a:defRPr baseline="0"/>
            </a:lvl1pPr>
            <a:lvl2pPr>
              <a:defRPr baseline="0"/>
            </a:lvl2pPr>
            <a:lvl3pPr>
              <a:defRPr baseline="0"/>
            </a:lvl3pPr>
            <a:lvl4pPr>
              <a:defRPr baseline="0"/>
            </a:lvl4pPr>
            <a:lvl5pPr>
              <a:defRPr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5"/>
          <p:cNvSpPr txBox="1"/>
          <p:nvPr/>
        </p:nvSpPr>
        <p:spPr>
          <a:xfrm>
            <a:off x="0" y="4928056"/>
            <a:ext cx="1931989" cy="215444"/>
          </a:xfrm>
          <a:prstGeom prst="rect">
            <a:avLst/>
          </a:prstGeom>
          <a:noFill/>
        </p:spPr>
        <p:txBody>
          <a:bodyPr wrap="square" anchor="ctr">
            <a:spAutoFit/>
          </a:bodyPr>
          <a:lstStyle/>
          <a:p>
            <a:pPr algn="l" eaLnBrk="0" hangingPunct="0">
              <a:defRPr/>
            </a:pPr>
            <a:br>
              <a:rPr lang="en-US" sz="400" b="0" kern="300" spc="50" dirty="0">
                <a:solidFill>
                  <a:schemeClr val="bg2">
                    <a:lumMod val="40000"/>
                    <a:lumOff val="60000"/>
                  </a:schemeClr>
                </a:solidFill>
                <a:latin typeface="Arial"/>
                <a:ea typeface="ＭＳ Ｐゴシック" pitchFamily="34" charset="-128"/>
                <a:cs typeface="Arial"/>
              </a:rPr>
            </a:br>
            <a:r>
              <a:rPr lang="en-US" sz="400" b="0" kern="300" spc="50" dirty="0">
                <a:solidFill>
                  <a:schemeClr val="bg2">
                    <a:lumMod val="40000"/>
                    <a:lumOff val="60000"/>
                  </a:schemeClr>
                </a:solidFill>
                <a:latin typeface="Arial"/>
                <a:ea typeface="ＭＳ Ｐゴシック" pitchFamily="34" charset="-128"/>
                <a:cs typeface="Arial"/>
              </a:rPr>
              <a:t>Copyright © 2012, SAS Institute Inc. All rights reserved.</a:t>
            </a:r>
          </a:p>
        </p:txBody>
      </p:sp>
      <p:pic>
        <p:nvPicPr>
          <p:cNvPr id="19"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441" y="4670708"/>
            <a:ext cx="1018358" cy="236924"/>
          </a:xfrm>
          <a:prstGeom prst="rect">
            <a:avLst/>
          </a:prstGeom>
        </p:spPr>
      </p:pic>
      <p:cxnSp>
        <p:nvCxnSpPr>
          <p:cNvPr id="16" name="Straight Connector 7"/>
          <p:cNvCxnSpPr/>
          <p:nvPr/>
        </p:nvCxnSpPr>
        <p:spPr bwMode="auto">
          <a:xfrm>
            <a:off x="2635256" y="0"/>
            <a:ext cx="0" cy="914400"/>
          </a:xfrm>
          <a:prstGeom prst="line">
            <a:avLst/>
          </a:prstGeom>
          <a:solidFill>
            <a:schemeClr val="accent1"/>
          </a:solidFill>
          <a:ln w="12700" cap="flat" cmpd="sng" algn="ctr">
            <a:gradFill flip="none" rotWithShape="1">
              <a:gsLst>
                <a:gs pos="0">
                  <a:schemeClr val="bg2"/>
                </a:gs>
                <a:gs pos="100000">
                  <a:schemeClr val="bg2">
                    <a:alpha val="0"/>
                  </a:schemeClr>
                </a:gs>
              </a:gsLst>
              <a:lin ang="5400000" scaled="1"/>
              <a:tileRect/>
            </a:gradFill>
            <a:prstDash val="solid"/>
            <a:round/>
            <a:headEnd type="none" w="med" len="med"/>
            <a:tailEnd type="none" w="med" len="med"/>
          </a:ln>
          <a:effectLst/>
        </p:spPr>
      </p:cxnSp>
    </p:spTree>
    <p:extLst>
      <p:ext uri="{BB962C8B-B14F-4D97-AF65-F5344CB8AC3E}">
        <p14:creationId xmlns:p14="http://schemas.microsoft.com/office/powerpoint/2010/main" val="2594131585"/>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0" i="0">
                <a:solidFill>
                  <a:srgbClr val="FF6534"/>
                </a:solidFill>
                <a:latin typeface="+mj-lt"/>
              </a:defRPr>
            </a:lvl1pPr>
          </a:lstStyle>
          <a:p>
            <a:r>
              <a:rPr lang="en-US" dirty="0"/>
              <a:t>Click to edit Master title style</a:t>
            </a:r>
          </a:p>
        </p:txBody>
      </p:sp>
    </p:spTree>
    <p:extLst>
      <p:ext uri="{BB962C8B-B14F-4D97-AF65-F5344CB8AC3E}">
        <p14:creationId xmlns:p14="http://schemas.microsoft.com/office/powerpoint/2010/main" val="200290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2.jpe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theme" Target="../theme/theme5.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6.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Footer_16x9_06.pn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4787913"/>
            <a:ext cx="9144000" cy="355587"/>
          </a:xfrm>
          <a:prstGeom prst="rect">
            <a:avLst/>
          </a:prstGeom>
          <a:noFill/>
          <a:ln w="9525">
            <a:noFill/>
            <a:miter lim="800000"/>
            <a:headEnd/>
            <a:tailEnd/>
          </a:ln>
        </p:spPr>
      </p:pic>
      <p:sp>
        <p:nvSpPr>
          <p:cNvPr id="5" name="Title Placeholder 1"/>
          <p:cNvSpPr>
            <a:spLocks noGrp="1"/>
          </p:cNvSpPr>
          <p:nvPr>
            <p:ph type="title"/>
          </p:nvPr>
        </p:nvSpPr>
        <p:spPr>
          <a:xfrm>
            <a:off x="119818" y="4807"/>
            <a:ext cx="2515438" cy="857250"/>
          </a:xfrm>
          <a:prstGeom prst="rect">
            <a:avLst/>
          </a:prstGeom>
        </p:spPr>
        <p:txBody>
          <a:bodyPr vert="horz" wrap="square" lIns="91440" tIns="45720" rIns="91440" bIns="45720" rtlCol="0" anchor="ctr">
            <a:spAutoFit/>
          </a:bodyPr>
          <a:lstStyle/>
          <a:p>
            <a:r>
              <a:rPr lang="en-US"/>
              <a:t>Click to edit Master title style</a:t>
            </a:r>
            <a:endParaRPr lang="en-US" dirty="0"/>
          </a:p>
        </p:txBody>
      </p:sp>
      <p:sp>
        <p:nvSpPr>
          <p:cNvPr id="3" name="Text Placeholder 2"/>
          <p:cNvSpPr>
            <a:spLocks noGrp="1"/>
          </p:cNvSpPr>
          <p:nvPr>
            <p:ph type="body" idx="1"/>
          </p:nvPr>
        </p:nvSpPr>
        <p:spPr>
          <a:xfrm>
            <a:off x="457200" y="1879253"/>
            <a:ext cx="8229600" cy="1384995"/>
          </a:xfrm>
          <a:prstGeom prst="rect">
            <a:avLst/>
          </a:prstGeom>
        </p:spPr>
        <p:txBody>
          <a:bodyPr vert="horz" lIns="91440" tIns="45720" rIns="91440" bIns="45720" rtlCol="0" anchor="ctr">
            <a:sp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3"/>
          <p:cNvSpPr txBox="1"/>
          <p:nvPr/>
        </p:nvSpPr>
        <p:spPr>
          <a:xfrm>
            <a:off x="0" y="4928056"/>
            <a:ext cx="1931989" cy="215444"/>
          </a:xfrm>
          <a:prstGeom prst="rect">
            <a:avLst/>
          </a:prstGeom>
          <a:noFill/>
        </p:spPr>
        <p:txBody>
          <a:bodyPr wrap="square" anchor="ctr">
            <a:spAutoFit/>
          </a:bodyPr>
          <a:lstStyle/>
          <a:p>
            <a:pPr algn="l" eaLnBrk="0" hangingPunct="0">
              <a:defRPr/>
            </a:pPr>
            <a:br>
              <a:rPr lang="en-US" sz="400" b="0" kern="300" spc="50" dirty="0">
                <a:solidFill>
                  <a:schemeClr val="accent2">
                    <a:lumMod val="60000"/>
                    <a:lumOff val="40000"/>
                  </a:schemeClr>
                </a:solidFill>
                <a:latin typeface="Arial"/>
                <a:ea typeface="ＭＳ Ｐゴシック" pitchFamily="34" charset="-128"/>
                <a:cs typeface="Arial"/>
              </a:rPr>
            </a:br>
            <a:r>
              <a:rPr lang="en-US" sz="400" b="0" kern="300" spc="50" dirty="0">
                <a:solidFill>
                  <a:schemeClr val="accent2">
                    <a:lumMod val="60000"/>
                    <a:lumOff val="40000"/>
                  </a:schemeClr>
                </a:solidFill>
                <a:latin typeface="Arial"/>
                <a:ea typeface="ＭＳ Ｐゴシック" pitchFamily="34" charset="-128"/>
                <a:cs typeface="Arial"/>
              </a:rPr>
              <a:t>Copyright © 2012, SAS Institute Inc. All rights reserved.</a:t>
            </a:r>
          </a:p>
        </p:txBody>
      </p:sp>
    </p:spTree>
    <p:extLst>
      <p:ext uri="{BB962C8B-B14F-4D97-AF65-F5344CB8AC3E}">
        <p14:creationId xmlns:p14="http://schemas.microsoft.com/office/powerpoint/2010/main" val="52474443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910" r:id="rId13"/>
    <p:sldLayoutId id="2147483914" r:id="rId14"/>
  </p:sldLayoutIdLst>
  <p:transition>
    <p:fade/>
  </p:transition>
  <p:txStyles>
    <p:titleStyle>
      <a:lvl1pPr algn="r" defTabSz="182880" rtl="0" eaLnBrk="1" latinLnBrk="0" hangingPunct="1">
        <a:spcBef>
          <a:spcPct val="0"/>
        </a:spcBef>
        <a:buNone/>
        <a:defRPr sz="1600" kern="1200" cap="all" baseline="0">
          <a:solidFill>
            <a:schemeClr val="accent3"/>
          </a:solidFill>
          <a:latin typeface="+mj-lt"/>
          <a:ea typeface="+mj-ea"/>
          <a:cs typeface="+mj-cs"/>
        </a:defRPr>
      </a:lvl1pPr>
    </p:titleStyle>
    <p:bodyStyle>
      <a:lvl1pPr marL="182880" indent="-182880" algn="l" defTabSz="365760" rtl="0" eaLnBrk="1" latinLnBrk="0" hangingPunct="1">
        <a:lnSpc>
          <a:spcPct val="120000"/>
        </a:lnSpc>
        <a:spcBef>
          <a:spcPts val="0"/>
        </a:spcBef>
        <a:buClr>
          <a:schemeClr val="accent2"/>
        </a:buClr>
        <a:buSzPct val="80000"/>
        <a:buFont typeface="Arial" pitchFamily="34" charset="0"/>
        <a:buChar char="•"/>
        <a:defRPr sz="1800" b="0" kern="1200" cap="none" baseline="0">
          <a:solidFill>
            <a:schemeClr val="tx2">
              <a:lumMod val="50000"/>
            </a:schemeClr>
          </a:solidFill>
          <a:latin typeface="+mn-lt"/>
          <a:ea typeface="+mn-ea"/>
          <a:cs typeface="+mn-cs"/>
        </a:defRPr>
      </a:lvl1pPr>
      <a:lvl2pPr marL="365760" indent="-182880" algn="l" defTabSz="365760" rtl="0" eaLnBrk="1" latinLnBrk="0" hangingPunct="1">
        <a:lnSpc>
          <a:spcPct val="120000"/>
        </a:lnSpc>
        <a:spcBef>
          <a:spcPts val="0"/>
        </a:spcBef>
        <a:buClr>
          <a:schemeClr val="accent2"/>
        </a:buClr>
        <a:buSzPct val="80000"/>
        <a:buFont typeface="Arial" pitchFamily="34" charset="0"/>
        <a:buChar char="•"/>
        <a:tabLst/>
        <a:defRPr sz="1600" kern="1200" baseline="0">
          <a:solidFill>
            <a:schemeClr val="tx2">
              <a:lumMod val="50000"/>
            </a:schemeClr>
          </a:solidFill>
          <a:latin typeface="+mn-lt"/>
          <a:ea typeface="+mn-ea"/>
          <a:cs typeface="+mn-cs"/>
        </a:defRPr>
      </a:lvl2pPr>
      <a:lvl3pPr marL="548640" indent="-182880" algn="l" defTabSz="365760" rtl="0" eaLnBrk="1" latinLnBrk="0" hangingPunct="1">
        <a:lnSpc>
          <a:spcPct val="120000"/>
        </a:lnSpc>
        <a:spcBef>
          <a:spcPts val="0"/>
        </a:spcBef>
        <a:buClr>
          <a:schemeClr val="accent2"/>
        </a:buClr>
        <a:buSzPct val="80000"/>
        <a:buFont typeface="Arial" pitchFamily="34" charset="0"/>
        <a:buChar char="•"/>
        <a:defRPr sz="1400" kern="1200" baseline="0">
          <a:solidFill>
            <a:schemeClr val="tx2">
              <a:lumMod val="50000"/>
            </a:schemeClr>
          </a:solidFill>
          <a:latin typeface="+mn-lt"/>
          <a:ea typeface="+mn-ea"/>
          <a:cs typeface="+mn-cs"/>
        </a:defRPr>
      </a:lvl3pPr>
      <a:lvl4pPr marL="731520" indent="-182880" algn="l" defTabSz="365760" rtl="0" eaLnBrk="1" latinLnBrk="0" hangingPunct="1">
        <a:lnSpc>
          <a:spcPct val="120000"/>
        </a:lnSpc>
        <a:spcBef>
          <a:spcPts val="0"/>
        </a:spcBef>
        <a:buClr>
          <a:schemeClr val="accent2"/>
        </a:buClr>
        <a:buSzPct val="80000"/>
        <a:buFont typeface="Arial" pitchFamily="34" charset="0"/>
        <a:buChar char="•"/>
        <a:defRPr sz="1200" kern="1200" baseline="0">
          <a:solidFill>
            <a:schemeClr val="tx2">
              <a:lumMod val="50000"/>
            </a:schemeClr>
          </a:solidFill>
          <a:latin typeface="+mn-lt"/>
          <a:ea typeface="+mn-ea"/>
          <a:cs typeface="+mn-cs"/>
        </a:defRPr>
      </a:lvl4pPr>
      <a:lvl5pPr marL="902970" indent="-171450" algn="l" defTabSz="365760" rtl="0" eaLnBrk="1" latinLnBrk="0" hangingPunct="1">
        <a:lnSpc>
          <a:spcPct val="120000"/>
        </a:lnSpc>
        <a:spcBef>
          <a:spcPts val="0"/>
        </a:spcBef>
        <a:buClr>
          <a:schemeClr val="accent2"/>
        </a:buClr>
        <a:buSzPct val="80000"/>
        <a:buFont typeface="Arial" pitchFamily="34" charset="0"/>
        <a:buChar char="•"/>
        <a:defRPr sz="1000" kern="1200" baseline="0">
          <a:solidFill>
            <a:schemeClr val="tx2">
              <a:lumMod val="50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86053"/>
            <a:ext cx="9144000" cy="357447"/>
          </a:xfrm>
          <a:prstGeom prst="rect">
            <a:avLst/>
          </a:prstGeom>
        </p:spPr>
      </p:pic>
      <p:sp>
        <p:nvSpPr>
          <p:cNvPr id="5" name="Title Placeholder 1"/>
          <p:cNvSpPr>
            <a:spLocks noGrp="1"/>
          </p:cNvSpPr>
          <p:nvPr>
            <p:ph type="title"/>
          </p:nvPr>
        </p:nvSpPr>
        <p:spPr>
          <a:xfrm>
            <a:off x="119818" y="4807"/>
            <a:ext cx="2515438" cy="857250"/>
          </a:xfrm>
          <a:prstGeom prst="rect">
            <a:avLst/>
          </a:prstGeom>
        </p:spPr>
        <p:txBody>
          <a:bodyPr vert="horz" wrap="square" lIns="91440" tIns="45720" rIns="91440" bIns="45720" rtlCol="0" anchor="ctr">
            <a:spAutoFit/>
          </a:bodyPr>
          <a:lstStyle/>
          <a:p>
            <a:r>
              <a:rPr lang="en-US"/>
              <a:t>Click to edit Master title style</a:t>
            </a:r>
            <a:endParaRPr lang="en-US" dirty="0"/>
          </a:p>
        </p:txBody>
      </p:sp>
      <p:sp>
        <p:nvSpPr>
          <p:cNvPr id="3" name="Text Placeholder 2"/>
          <p:cNvSpPr>
            <a:spLocks noGrp="1"/>
          </p:cNvSpPr>
          <p:nvPr>
            <p:ph type="body" idx="1"/>
          </p:nvPr>
        </p:nvSpPr>
        <p:spPr>
          <a:xfrm>
            <a:off x="457200" y="1879253"/>
            <a:ext cx="8229600" cy="1384995"/>
          </a:xfrm>
          <a:prstGeom prst="rect">
            <a:avLst/>
          </a:prstGeom>
        </p:spPr>
        <p:txBody>
          <a:bodyPr vert="horz" lIns="91440" tIns="45720" rIns="91440" bIns="45720" rtlCol="0" anchor="ctr">
            <a:sp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3"/>
          <p:cNvSpPr txBox="1"/>
          <p:nvPr/>
        </p:nvSpPr>
        <p:spPr>
          <a:xfrm>
            <a:off x="0" y="4928056"/>
            <a:ext cx="1931989" cy="215444"/>
          </a:xfrm>
          <a:prstGeom prst="rect">
            <a:avLst/>
          </a:prstGeom>
          <a:noFill/>
        </p:spPr>
        <p:txBody>
          <a:bodyPr wrap="square" anchor="ctr">
            <a:spAutoFit/>
          </a:bodyPr>
          <a:lstStyle/>
          <a:p>
            <a:pPr algn="l" eaLnBrk="0" hangingPunct="0">
              <a:defRPr/>
            </a:pPr>
            <a:br>
              <a:rPr lang="en-US" sz="400" b="0" kern="300" spc="50" dirty="0">
                <a:solidFill>
                  <a:srgbClr val="C00000"/>
                </a:solidFill>
                <a:latin typeface="Arial"/>
                <a:ea typeface="ＭＳ Ｐゴシック" pitchFamily="34" charset="-128"/>
                <a:cs typeface="Arial"/>
              </a:rPr>
            </a:br>
            <a:r>
              <a:rPr lang="en-US" sz="400" b="0" kern="300" spc="50" dirty="0">
                <a:solidFill>
                  <a:srgbClr val="C00000"/>
                </a:solidFill>
                <a:latin typeface="Arial"/>
                <a:ea typeface="ＭＳ Ｐゴシック" pitchFamily="34" charset="-128"/>
                <a:cs typeface="Arial"/>
              </a:rPr>
              <a:t>Copyright © 2012, SAS Institute Inc. All rights reserved.</a:t>
            </a:r>
          </a:p>
        </p:txBody>
      </p:sp>
      <p:sp>
        <p:nvSpPr>
          <p:cNvPr id="7" name="TextBox 4"/>
          <p:cNvSpPr txBox="1"/>
          <p:nvPr/>
        </p:nvSpPr>
        <p:spPr>
          <a:xfrm>
            <a:off x="2819401" y="4841796"/>
            <a:ext cx="3505200" cy="246221"/>
          </a:xfrm>
          <a:prstGeom prst="rect">
            <a:avLst/>
          </a:prstGeom>
          <a:noFill/>
        </p:spPr>
        <p:txBody>
          <a:bodyPr wrap="square" rtlCol="0" anchor="ctr">
            <a:spAutoFit/>
          </a:bodyPr>
          <a:lstStyle/>
          <a:p>
            <a:pPr algn="ctr" defTabSz="274320"/>
            <a:r>
              <a:rPr lang="en-US" sz="1000" b="0" spc="0" baseline="0" dirty="0">
                <a:solidFill>
                  <a:schemeClr val="bg1"/>
                </a:solidFill>
                <a:latin typeface="+mn-lt"/>
                <a:cs typeface="Arial" pitchFamily="34" charset="0"/>
              </a:rPr>
              <a:t>CONFIDENTIAL  •  DO NOT DISCLOSE</a:t>
            </a:r>
          </a:p>
        </p:txBody>
      </p:sp>
    </p:spTree>
    <p:extLst>
      <p:ext uri="{BB962C8B-B14F-4D97-AF65-F5344CB8AC3E}">
        <p14:creationId xmlns:p14="http://schemas.microsoft.com/office/powerpoint/2010/main" val="52474443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Lst>
  <p:transition>
    <p:fade/>
  </p:transition>
  <p:txStyles>
    <p:titleStyle>
      <a:lvl1pPr algn="r" defTabSz="182880" rtl="0" eaLnBrk="1" latinLnBrk="0" hangingPunct="1">
        <a:spcBef>
          <a:spcPct val="0"/>
        </a:spcBef>
        <a:buNone/>
        <a:defRPr sz="1600" kern="1200" cap="all" baseline="0">
          <a:solidFill>
            <a:schemeClr val="accent3"/>
          </a:solidFill>
          <a:latin typeface="+mj-lt"/>
          <a:ea typeface="+mj-ea"/>
          <a:cs typeface="+mj-cs"/>
        </a:defRPr>
      </a:lvl1pPr>
    </p:titleStyle>
    <p:bodyStyle>
      <a:lvl1pPr marL="182880" indent="-182880" algn="l" defTabSz="365760" rtl="0" eaLnBrk="1" latinLnBrk="0" hangingPunct="1">
        <a:lnSpc>
          <a:spcPct val="120000"/>
        </a:lnSpc>
        <a:spcBef>
          <a:spcPts val="0"/>
        </a:spcBef>
        <a:buClr>
          <a:schemeClr val="accent2"/>
        </a:buClr>
        <a:buSzPct val="80000"/>
        <a:buFont typeface="Arial" pitchFamily="34" charset="0"/>
        <a:buChar char="•"/>
        <a:defRPr sz="1800" b="0" kern="1200" cap="none" baseline="0">
          <a:solidFill>
            <a:schemeClr val="tx2">
              <a:lumMod val="50000"/>
            </a:schemeClr>
          </a:solidFill>
          <a:latin typeface="+mn-lt"/>
          <a:ea typeface="+mn-ea"/>
          <a:cs typeface="+mn-cs"/>
        </a:defRPr>
      </a:lvl1pPr>
      <a:lvl2pPr marL="365760" indent="-182880" algn="l" defTabSz="365760" rtl="0" eaLnBrk="1" latinLnBrk="0" hangingPunct="1">
        <a:lnSpc>
          <a:spcPct val="120000"/>
        </a:lnSpc>
        <a:spcBef>
          <a:spcPts val="0"/>
        </a:spcBef>
        <a:buClr>
          <a:schemeClr val="accent2"/>
        </a:buClr>
        <a:buSzPct val="80000"/>
        <a:buFont typeface="Arial" pitchFamily="34" charset="0"/>
        <a:buChar char="•"/>
        <a:tabLst/>
        <a:defRPr sz="1600" kern="1200" baseline="0">
          <a:solidFill>
            <a:schemeClr val="tx2">
              <a:lumMod val="50000"/>
            </a:schemeClr>
          </a:solidFill>
          <a:latin typeface="+mn-lt"/>
          <a:ea typeface="+mn-ea"/>
          <a:cs typeface="+mn-cs"/>
        </a:defRPr>
      </a:lvl2pPr>
      <a:lvl3pPr marL="548640" indent="-182880" algn="l" defTabSz="365760" rtl="0" eaLnBrk="1" latinLnBrk="0" hangingPunct="1">
        <a:lnSpc>
          <a:spcPct val="120000"/>
        </a:lnSpc>
        <a:spcBef>
          <a:spcPts val="0"/>
        </a:spcBef>
        <a:buClr>
          <a:schemeClr val="accent2"/>
        </a:buClr>
        <a:buSzPct val="80000"/>
        <a:buFont typeface="Arial" pitchFamily="34" charset="0"/>
        <a:buChar char="•"/>
        <a:defRPr sz="1400" kern="1200" baseline="0">
          <a:solidFill>
            <a:schemeClr val="tx2">
              <a:lumMod val="50000"/>
            </a:schemeClr>
          </a:solidFill>
          <a:latin typeface="+mn-lt"/>
          <a:ea typeface="+mn-ea"/>
          <a:cs typeface="+mn-cs"/>
        </a:defRPr>
      </a:lvl3pPr>
      <a:lvl4pPr marL="731520" indent="-182880" algn="l" defTabSz="365760" rtl="0" eaLnBrk="1" latinLnBrk="0" hangingPunct="1">
        <a:lnSpc>
          <a:spcPct val="120000"/>
        </a:lnSpc>
        <a:spcBef>
          <a:spcPts val="0"/>
        </a:spcBef>
        <a:buClr>
          <a:schemeClr val="accent2"/>
        </a:buClr>
        <a:buSzPct val="80000"/>
        <a:buFont typeface="Arial" pitchFamily="34" charset="0"/>
        <a:buChar char="•"/>
        <a:defRPr sz="1200" kern="1200" baseline="0">
          <a:solidFill>
            <a:schemeClr val="tx2">
              <a:lumMod val="50000"/>
            </a:schemeClr>
          </a:solidFill>
          <a:latin typeface="+mn-lt"/>
          <a:ea typeface="+mn-ea"/>
          <a:cs typeface="+mn-cs"/>
        </a:defRPr>
      </a:lvl4pPr>
      <a:lvl5pPr marL="902970" indent="-171450" algn="l" defTabSz="365760" rtl="0" eaLnBrk="1" latinLnBrk="0" hangingPunct="1">
        <a:lnSpc>
          <a:spcPct val="120000"/>
        </a:lnSpc>
        <a:spcBef>
          <a:spcPts val="0"/>
        </a:spcBef>
        <a:buClr>
          <a:schemeClr val="accent2"/>
        </a:buClr>
        <a:buSzPct val="80000"/>
        <a:buFont typeface="Arial" pitchFamily="34" charset="0"/>
        <a:buChar char="•"/>
        <a:defRPr sz="1000" kern="1200" baseline="0">
          <a:solidFill>
            <a:schemeClr val="tx2">
              <a:lumMod val="50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11" descr="ppt_4-3_text-no-color.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4804173"/>
            <a:ext cx="9144000"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
          <p:cNvSpPr>
            <a:spLocks noGrp="1" noChangeArrowheads="1"/>
          </p:cNvSpPr>
          <p:nvPr>
            <p:ph type="title"/>
          </p:nvPr>
        </p:nvSpPr>
        <p:spPr bwMode="auto">
          <a:xfrm>
            <a:off x="633414" y="133350"/>
            <a:ext cx="8205787"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5"/>
          <p:cNvSpPr>
            <a:spLocks noGrp="1" noChangeArrowheads="1"/>
          </p:cNvSpPr>
          <p:nvPr>
            <p:ph type="body" idx="1"/>
          </p:nvPr>
        </p:nvSpPr>
        <p:spPr bwMode="auto">
          <a:xfrm>
            <a:off x="638176" y="919162"/>
            <a:ext cx="8201025" cy="152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Slide Number Placeholder 7"/>
          <p:cNvSpPr txBox="1">
            <a:spLocks/>
          </p:cNvSpPr>
          <p:nvPr/>
        </p:nvSpPr>
        <p:spPr bwMode="auto">
          <a:xfrm>
            <a:off x="8591550" y="4593432"/>
            <a:ext cx="552450" cy="23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rgbClr val="292929"/>
                </a:solidFill>
                <a:latin typeface="Arial" pitchFamily="34" charset="0"/>
              </a:defRPr>
            </a:lvl1pPr>
            <a:lvl2pPr marL="742950" indent="-285750" eaLnBrk="0" hangingPunct="0">
              <a:defRPr sz="1400">
                <a:solidFill>
                  <a:srgbClr val="292929"/>
                </a:solidFill>
                <a:latin typeface="Arial" pitchFamily="34" charset="0"/>
              </a:defRPr>
            </a:lvl2pPr>
            <a:lvl3pPr marL="1143000" indent="-228600" eaLnBrk="0" hangingPunct="0">
              <a:defRPr sz="1400">
                <a:solidFill>
                  <a:srgbClr val="292929"/>
                </a:solidFill>
                <a:latin typeface="Arial" pitchFamily="34" charset="0"/>
              </a:defRPr>
            </a:lvl3pPr>
            <a:lvl4pPr marL="1600200" indent="-228600" eaLnBrk="0" hangingPunct="0">
              <a:defRPr sz="1400">
                <a:solidFill>
                  <a:srgbClr val="292929"/>
                </a:solidFill>
                <a:latin typeface="Arial" pitchFamily="34" charset="0"/>
              </a:defRPr>
            </a:lvl4pPr>
            <a:lvl5pPr marL="2057400" indent="-228600" eaLnBrk="0" hangingPunct="0">
              <a:defRPr sz="1400">
                <a:solidFill>
                  <a:srgbClr val="292929"/>
                </a:solidFill>
                <a:latin typeface="Arial" pitchFamily="34" charset="0"/>
              </a:defRPr>
            </a:lvl5pPr>
            <a:lvl6pPr marL="25146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6pPr>
            <a:lvl7pPr marL="29718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7pPr>
            <a:lvl8pPr marL="34290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8pPr>
            <a:lvl9pPr marL="3886200" indent="-228600" algn="ctr" eaLnBrk="0" fontAlgn="base" hangingPunct="0">
              <a:spcBef>
                <a:spcPct val="50000"/>
              </a:spcBef>
              <a:spcAft>
                <a:spcPct val="17000"/>
              </a:spcAft>
              <a:buClr>
                <a:schemeClr val="tx1"/>
              </a:buClr>
              <a:buFont typeface="Wingdings" pitchFamily="2" charset="2"/>
              <a:defRPr sz="1400">
                <a:solidFill>
                  <a:srgbClr val="292929"/>
                </a:solidFill>
                <a:latin typeface="Arial" pitchFamily="34" charset="0"/>
              </a:defRPr>
            </a:lvl9pPr>
          </a:lstStyle>
          <a:p>
            <a:pPr algn="r" eaLnBrk="1" fontAlgn="base" hangingPunct="1">
              <a:spcBef>
                <a:spcPct val="50000"/>
              </a:spcBef>
              <a:spcAft>
                <a:spcPct val="17000"/>
              </a:spcAft>
              <a:buClr>
                <a:srgbClr val="000000"/>
              </a:buClr>
              <a:buFont typeface="Wingdings" pitchFamily="2" charset="2"/>
              <a:buNone/>
              <a:defRPr/>
            </a:pPr>
            <a:fld id="{F34B603B-743A-4F08-9557-213343410A74}" type="slidenum">
              <a:rPr lang="en-US" sz="600" smtClean="0">
                <a:solidFill>
                  <a:srgbClr val="B0B7BB"/>
                </a:solidFill>
              </a:rPr>
              <a:pPr algn="r" eaLnBrk="1" fontAlgn="base" hangingPunct="1">
                <a:spcBef>
                  <a:spcPct val="50000"/>
                </a:spcBef>
                <a:spcAft>
                  <a:spcPct val="17000"/>
                </a:spcAft>
                <a:buClr>
                  <a:srgbClr val="000000"/>
                </a:buClr>
                <a:buFont typeface="Wingdings" pitchFamily="2" charset="2"/>
                <a:buNone/>
                <a:defRPr/>
              </a:pPr>
              <a:t>‹#›</a:t>
            </a:fld>
            <a:endParaRPr lang="en-US" sz="600" dirty="0">
              <a:solidFill>
                <a:srgbClr val="B0B7BB"/>
              </a:solidFill>
            </a:endParaRPr>
          </a:p>
        </p:txBody>
      </p:sp>
      <p:sp>
        <p:nvSpPr>
          <p:cNvPr id="1030" name="Rectangle 11"/>
          <p:cNvSpPr>
            <a:spLocks noChangeArrowheads="1"/>
          </p:cNvSpPr>
          <p:nvPr/>
        </p:nvSpPr>
        <p:spPr bwMode="auto">
          <a:xfrm>
            <a:off x="1" y="151210"/>
            <a:ext cx="530225" cy="328613"/>
          </a:xfrm>
          <a:prstGeom prst="rect">
            <a:avLst/>
          </a:prstGeom>
          <a:solidFill>
            <a:srgbClr val="FF8917"/>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pPr algn="ctr" fontAlgn="base">
              <a:spcBef>
                <a:spcPct val="50000"/>
              </a:spcBef>
              <a:spcAft>
                <a:spcPct val="17000"/>
              </a:spcAft>
              <a:buClr>
                <a:srgbClr val="000000"/>
              </a:buClr>
              <a:buFont typeface="Wingdings" pitchFamily="2" charset="2"/>
              <a:buNone/>
            </a:pPr>
            <a:endParaRPr lang="en-US" sz="1050" dirty="0">
              <a:solidFill>
                <a:srgbClr val="292929"/>
              </a:solidFill>
            </a:endParaRPr>
          </a:p>
        </p:txBody>
      </p:sp>
      <p:sp>
        <p:nvSpPr>
          <p:cNvPr id="1031" name="Rectangle 13"/>
          <p:cNvSpPr>
            <a:spLocks noChangeArrowheads="1"/>
          </p:cNvSpPr>
          <p:nvPr/>
        </p:nvSpPr>
        <p:spPr bwMode="auto">
          <a:xfrm>
            <a:off x="2819400" y="49149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fontAlgn="base" hangingPunct="0">
              <a:spcBef>
                <a:spcPct val="50000"/>
              </a:spcBef>
              <a:spcAft>
                <a:spcPct val="17000"/>
              </a:spcAft>
              <a:buClr>
                <a:srgbClr val="000000"/>
              </a:buClr>
              <a:buFont typeface="Wingdings" pitchFamily="2" charset="2"/>
              <a:buNone/>
            </a:pPr>
            <a:r>
              <a:rPr lang="en-US" sz="450" b="1" dirty="0">
                <a:solidFill>
                  <a:srgbClr val="52719E"/>
                </a:solidFill>
              </a:rPr>
              <a:t>Company Confidential - For Internal Use Only</a:t>
            </a:r>
            <a:br>
              <a:rPr lang="en-US" sz="450" b="1" dirty="0">
                <a:solidFill>
                  <a:srgbClr val="52719E"/>
                </a:solidFill>
              </a:rPr>
            </a:br>
            <a:r>
              <a:rPr lang="en-US" sz="450" b="1" dirty="0">
                <a:solidFill>
                  <a:srgbClr val="52719E"/>
                </a:solidFill>
              </a:rPr>
              <a:t>Copyright © 2010, SAS Institute Inc. All rights reserved.</a:t>
            </a:r>
          </a:p>
        </p:txBody>
      </p:sp>
    </p:spTree>
    <p:extLst>
      <p:ext uri="{BB962C8B-B14F-4D97-AF65-F5344CB8AC3E}">
        <p14:creationId xmlns:p14="http://schemas.microsoft.com/office/powerpoint/2010/main" val="360774346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Lst>
  <p:txStyles>
    <p:titleStyle>
      <a:lvl1pPr algn="l" rtl="0" eaLnBrk="0" fontAlgn="base" hangingPunct="0">
        <a:lnSpc>
          <a:spcPct val="83000"/>
        </a:lnSpc>
        <a:spcBef>
          <a:spcPct val="0"/>
        </a:spcBef>
        <a:spcAft>
          <a:spcPct val="0"/>
        </a:spcAft>
        <a:defRPr sz="2700" b="1">
          <a:solidFill>
            <a:srgbClr val="0053C3"/>
          </a:solidFill>
          <a:latin typeface="+mj-lt"/>
          <a:ea typeface="ＭＳ Ｐゴシック" pitchFamily="-112" charset="-128"/>
          <a:cs typeface="ＭＳ Ｐゴシック" pitchFamily="-112" charset="-128"/>
        </a:defRPr>
      </a:lvl1pPr>
      <a:lvl2pPr algn="l" rtl="0" eaLnBrk="0" fontAlgn="base" hangingPunct="0">
        <a:lnSpc>
          <a:spcPct val="83000"/>
        </a:lnSpc>
        <a:spcBef>
          <a:spcPct val="0"/>
        </a:spcBef>
        <a:spcAft>
          <a:spcPct val="0"/>
        </a:spcAft>
        <a:defRPr sz="2700" b="1">
          <a:solidFill>
            <a:srgbClr val="0053C3"/>
          </a:solidFill>
          <a:latin typeface="Arial Narrow" pitchFamily="34" charset="0"/>
          <a:ea typeface="ＭＳ Ｐゴシック" pitchFamily="-112" charset="-128"/>
          <a:cs typeface="ＭＳ Ｐゴシック" pitchFamily="-112" charset="-128"/>
        </a:defRPr>
      </a:lvl2pPr>
      <a:lvl3pPr algn="l" rtl="0" eaLnBrk="0" fontAlgn="base" hangingPunct="0">
        <a:lnSpc>
          <a:spcPct val="83000"/>
        </a:lnSpc>
        <a:spcBef>
          <a:spcPct val="0"/>
        </a:spcBef>
        <a:spcAft>
          <a:spcPct val="0"/>
        </a:spcAft>
        <a:defRPr sz="2700" b="1">
          <a:solidFill>
            <a:srgbClr val="0053C3"/>
          </a:solidFill>
          <a:latin typeface="Arial Narrow" pitchFamily="34" charset="0"/>
          <a:ea typeface="ＭＳ Ｐゴシック" pitchFamily="-112" charset="-128"/>
          <a:cs typeface="ＭＳ Ｐゴシック" pitchFamily="-112" charset="-128"/>
        </a:defRPr>
      </a:lvl3pPr>
      <a:lvl4pPr algn="l" rtl="0" eaLnBrk="0" fontAlgn="base" hangingPunct="0">
        <a:lnSpc>
          <a:spcPct val="83000"/>
        </a:lnSpc>
        <a:spcBef>
          <a:spcPct val="0"/>
        </a:spcBef>
        <a:spcAft>
          <a:spcPct val="0"/>
        </a:spcAft>
        <a:defRPr sz="2700" b="1">
          <a:solidFill>
            <a:srgbClr val="0053C3"/>
          </a:solidFill>
          <a:latin typeface="Arial Narrow" pitchFamily="34" charset="0"/>
          <a:ea typeface="ＭＳ Ｐゴシック" pitchFamily="-112" charset="-128"/>
          <a:cs typeface="ＭＳ Ｐゴシック" pitchFamily="-112" charset="-128"/>
        </a:defRPr>
      </a:lvl4pPr>
      <a:lvl5pPr algn="l" rtl="0" eaLnBrk="0" fontAlgn="base" hangingPunct="0">
        <a:lnSpc>
          <a:spcPct val="83000"/>
        </a:lnSpc>
        <a:spcBef>
          <a:spcPct val="0"/>
        </a:spcBef>
        <a:spcAft>
          <a:spcPct val="0"/>
        </a:spcAft>
        <a:defRPr sz="2700" b="1">
          <a:solidFill>
            <a:srgbClr val="0053C3"/>
          </a:solidFill>
          <a:latin typeface="Arial Narrow" pitchFamily="34" charset="0"/>
          <a:ea typeface="ＭＳ Ｐゴシック" pitchFamily="-112" charset="-128"/>
          <a:cs typeface="ＭＳ Ｐゴシック" pitchFamily="-112" charset="-128"/>
        </a:defRPr>
      </a:lvl5pPr>
      <a:lvl6pPr marL="342900" algn="l" rtl="0" eaLnBrk="1" fontAlgn="base" hangingPunct="1">
        <a:lnSpc>
          <a:spcPct val="83000"/>
        </a:lnSpc>
        <a:spcBef>
          <a:spcPct val="0"/>
        </a:spcBef>
        <a:spcAft>
          <a:spcPct val="0"/>
        </a:spcAft>
        <a:defRPr sz="2700">
          <a:solidFill>
            <a:srgbClr val="292929"/>
          </a:solidFill>
          <a:latin typeface="Arial Narrow" pitchFamily="34" charset="0"/>
        </a:defRPr>
      </a:lvl6pPr>
      <a:lvl7pPr marL="685800" algn="l" rtl="0" eaLnBrk="1" fontAlgn="base" hangingPunct="1">
        <a:lnSpc>
          <a:spcPct val="83000"/>
        </a:lnSpc>
        <a:spcBef>
          <a:spcPct val="0"/>
        </a:spcBef>
        <a:spcAft>
          <a:spcPct val="0"/>
        </a:spcAft>
        <a:defRPr sz="2700">
          <a:solidFill>
            <a:srgbClr val="292929"/>
          </a:solidFill>
          <a:latin typeface="Arial Narrow" pitchFamily="34" charset="0"/>
        </a:defRPr>
      </a:lvl7pPr>
      <a:lvl8pPr marL="1028700" algn="l" rtl="0" eaLnBrk="1" fontAlgn="base" hangingPunct="1">
        <a:lnSpc>
          <a:spcPct val="83000"/>
        </a:lnSpc>
        <a:spcBef>
          <a:spcPct val="0"/>
        </a:spcBef>
        <a:spcAft>
          <a:spcPct val="0"/>
        </a:spcAft>
        <a:defRPr sz="2700">
          <a:solidFill>
            <a:srgbClr val="292929"/>
          </a:solidFill>
          <a:latin typeface="Arial Narrow" pitchFamily="34" charset="0"/>
        </a:defRPr>
      </a:lvl8pPr>
      <a:lvl9pPr marL="1371600" algn="l" rtl="0" eaLnBrk="1" fontAlgn="base" hangingPunct="1">
        <a:lnSpc>
          <a:spcPct val="83000"/>
        </a:lnSpc>
        <a:spcBef>
          <a:spcPct val="0"/>
        </a:spcBef>
        <a:spcAft>
          <a:spcPct val="0"/>
        </a:spcAft>
        <a:defRPr sz="2700">
          <a:solidFill>
            <a:srgbClr val="292929"/>
          </a:solidFill>
          <a:latin typeface="Arial Narrow" pitchFamily="34" charset="0"/>
        </a:defRPr>
      </a:lvl9pPr>
    </p:titleStyle>
    <p:bodyStyle>
      <a:lvl1pPr marL="260747" indent="-260747" algn="l" rtl="0" eaLnBrk="0" fontAlgn="base" hangingPunct="0">
        <a:lnSpc>
          <a:spcPct val="90000"/>
        </a:lnSpc>
        <a:spcBef>
          <a:spcPct val="35000"/>
        </a:spcBef>
        <a:spcAft>
          <a:spcPct val="17000"/>
        </a:spcAft>
        <a:buClr>
          <a:schemeClr val="accent2"/>
        </a:buClr>
        <a:buFont typeface="Wingdings" pitchFamily="2" charset="2"/>
        <a:buChar char="§"/>
        <a:defRPr sz="1800">
          <a:solidFill>
            <a:srgbClr val="292929"/>
          </a:solidFill>
          <a:latin typeface="+mn-lt"/>
          <a:ea typeface="ＭＳ Ｐゴシック" pitchFamily="-112" charset="-128"/>
          <a:cs typeface="ＭＳ Ｐゴシック" pitchFamily="-112" charset="-128"/>
        </a:defRPr>
      </a:lvl1pPr>
      <a:lvl2pPr marL="513160" indent="-166688" algn="l" rtl="0" eaLnBrk="0" fontAlgn="base" hangingPunct="0">
        <a:lnSpc>
          <a:spcPct val="92000"/>
        </a:lnSpc>
        <a:spcBef>
          <a:spcPct val="17000"/>
        </a:spcBef>
        <a:spcAft>
          <a:spcPct val="17000"/>
        </a:spcAft>
        <a:buClr>
          <a:schemeClr val="accent2"/>
        </a:buClr>
        <a:buFont typeface="Wingdings" pitchFamily="2" charset="2"/>
        <a:buChar char="§"/>
        <a:defRPr sz="1500">
          <a:solidFill>
            <a:srgbClr val="292929"/>
          </a:solidFill>
          <a:latin typeface="+mn-lt"/>
          <a:ea typeface="ＭＳ Ｐゴシック" pitchFamily="-112" charset="-128"/>
        </a:defRPr>
      </a:lvl2pPr>
      <a:lvl3pPr marL="769144" indent="-170260" algn="l" rtl="0" eaLnBrk="0" fontAlgn="base" hangingPunct="0">
        <a:lnSpc>
          <a:spcPct val="92000"/>
        </a:lnSpc>
        <a:spcBef>
          <a:spcPct val="17000"/>
        </a:spcBef>
        <a:spcAft>
          <a:spcPct val="17000"/>
        </a:spcAft>
        <a:buClr>
          <a:schemeClr val="accent2"/>
        </a:buClr>
        <a:buFont typeface="Arial" pitchFamily="34" charset="0"/>
        <a:buChar char="»"/>
        <a:defRPr sz="1500">
          <a:solidFill>
            <a:srgbClr val="292929"/>
          </a:solidFill>
          <a:latin typeface="+mn-lt"/>
          <a:ea typeface="ＭＳ Ｐゴシック" pitchFamily="-112" charset="-128"/>
        </a:defRPr>
      </a:lvl3pPr>
      <a:lvl4pPr marL="1200150" indent="-171450" algn="l" rtl="0" eaLnBrk="0" fontAlgn="base" hangingPunct="0">
        <a:spcBef>
          <a:spcPct val="20000"/>
        </a:spcBef>
        <a:spcAft>
          <a:spcPct val="0"/>
        </a:spcAft>
        <a:buClr>
          <a:schemeClr val="accent2"/>
        </a:buClr>
        <a:buFont typeface="Arial" pitchFamily="34" charset="0"/>
        <a:buChar char="»"/>
        <a:defRPr sz="1500">
          <a:solidFill>
            <a:schemeClr val="tx1"/>
          </a:solidFill>
          <a:latin typeface="+mn-lt"/>
          <a:ea typeface="ＭＳ Ｐゴシック" pitchFamily="-112" charset="-128"/>
        </a:defRPr>
      </a:lvl4pPr>
      <a:lvl5pPr marL="1543050" indent="-171450" algn="l" rtl="0" eaLnBrk="0" fontAlgn="base" hangingPunct="0">
        <a:spcBef>
          <a:spcPct val="20000"/>
        </a:spcBef>
        <a:spcAft>
          <a:spcPct val="0"/>
        </a:spcAft>
        <a:buClr>
          <a:schemeClr val="accent2"/>
        </a:buClr>
        <a:buFont typeface="Arial" pitchFamily="34" charset="0"/>
        <a:buChar char="–"/>
        <a:defRPr sz="1500">
          <a:solidFill>
            <a:schemeClr val="tx1"/>
          </a:solidFill>
          <a:latin typeface="+mn-lt"/>
          <a:ea typeface="ＭＳ Ｐゴシック" pitchFamily="-112" charset="-128"/>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grpSp>
        <p:nvGrpSpPr>
          <p:cNvPr id="9" name="Group 8"/>
          <p:cNvGrpSpPr/>
          <p:nvPr userDrawn="1"/>
        </p:nvGrpSpPr>
        <p:grpSpPr>
          <a:xfrm>
            <a:off x="8425797" y="4765184"/>
            <a:ext cx="526892" cy="220528"/>
            <a:chOff x="6145213" y="4384676"/>
            <a:chExt cx="1582738" cy="649287"/>
          </a:xfrm>
          <a:solidFill>
            <a:schemeClr val="tx2"/>
          </a:solidFill>
        </p:grpSpPr>
        <p:sp>
          <p:nvSpPr>
            <p:cNvPr id="1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Title Placeholder 1"/>
          <p:cNvSpPr>
            <a:spLocks noGrp="1"/>
          </p:cNvSpPr>
          <p:nvPr>
            <p:ph type="title"/>
          </p:nvPr>
        </p:nvSpPr>
        <p:spPr>
          <a:xfrm>
            <a:off x="626364" y="192024"/>
            <a:ext cx="7891272" cy="457200"/>
          </a:xfrm>
          <a:prstGeom prst="rect">
            <a:avLst/>
          </a:prstGeom>
        </p:spPr>
        <p:txBody>
          <a:bodyPr vert="horz" wrap="square" lIns="91440" tIns="45720" rIns="91440" bIns="45720" rtlCol="0" anchor="ctr" anchorCtr="0">
            <a:noAutofit/>
          </a:bodyPr>
          <a:lstStyle/>
          <a:p>
            <a:pPr lvl="0"/>
            <a:r>
              <a:rPr lang="en-US"/>
              <a:t>Click to edit Master title style</a:t>
            </a:r>
            <a:endParaRPr lang="en-US" dirty="0"/>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a:t>Click to add text or click an icon to add other content types.	</a:t>
            </a:r>
          </a:p>
          <a:p>
            <a:pPr lvl="1"/>
            <a:r>
              <a:rPr lang="en-US" dirty="0"/>
              <a:t>Second level</a:t>
            </a:r>
          </a:p>
          <a:p>
            <a:pPr lvl="2"/>
            <a:r>
              <a:rPr lang="en-US" dirty="0"/>
              <a:t>Third level</a:t>
            </a:r>
          </a:p>
        </p:txBody>
      </p:sp>
      <p:sp>
        <p:nvSpPr>
          <p:cNvPr id="4" name="Slide Number Placeholder 3"/>
          <p:cNvSpPr>
            <a:spLocks noGrp="1"/>
          </p:cNvSpPr>
          <p:nvPr>
            <p:ph type="sldNum" sz="quarter" idx="4"/>
          </p:nvPr>
        </p:nvSpPr>
        <p:spPr>
          <a:xfrm>
            <a:off x="4114800" y="4690030"/>
            <a:ext cx="914400" cy="230832"/>
          </a:xfrm>
          <a:prstGeom prst="rect">
            <a:avLst/>
          </a:prstGeom>
        </p:spPr>
        <p:txBody>
          <a:bodyPr vert="horz" lIns="91440" tIns="45720" rIns="91440" bIns="45720" rtlCol="0" anchor="b">
            <a:spAutoFit/>
          </a:bodyPr>
          <a:lstStyle>
            <a:lvl1pPr algn="ctr" defTabSz="182880">
              <a:defRPr sz="900">
                <a:solidFill>
                  <a:schemeClr val="bg1">
                    <a:lumMod val="65000"/>
                  </a:schemeClr>
                </a:solidFill>
              </a:defRPr>
            </a:lvl1pPr>
          </a:lstStyle>
          <a:p>
            <a:fld id="{4976208B-6111-490B-8CEC-FFB249DB2100}" type="slidenum">
              <a:rPr lang="en-US" smtClean="0"/>
              <a:pPr/>
              <a:t>‹#›</a:t>
            </a:fld>
            <a:endParaRPr lang="en-US" dirty="0"/>
          </a:p>
        </p:txBody>
      </p:sp>
      <p:sp>
        <p:nvSpPr>
          <p:cNvPr id="2" name="Footer Placeholder 1">
            <a:extLst>
              <a:ext uri="{FF2B5EF4-FFF2-40B4-BE49-F238E27FC236}">
                <a16:creationId xmlns:a16="http://schemas.microsoft.com/office/drawing/2014/main" id="{34AB7A58-2F94-4702-BB47-7716FB370328}"/>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74313" eaLnBrk="0" hangingPunct="0">
              <a:defRPr/>
            </a:pPr>
            <a:r>
              <a:rPr lang="en-US" sz="500" kern="300" spc="50" dirty="0">
                <a:solidFill>
                  <a:srgbClr val="08649C"/>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200360209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2" r:id="rId10"/>
    <p:sldLayoutId id="2147483935" r:id="rId11"/>
    <p:sldLayoutId id="2147483936" r:id="rId12"/>
  </p:sldLayoutIdLst>
  <p:transition>
    <p:fade/>
  </p:transition>
  <p:hf hdr="0" ftr="0" dt="0"/>
  <p:txStyles>
    <p:titleStyle>
      <a:lvl1pPr algn="ctr" defTabSz="182880" rtl="0" eaLnBrk="1" latinLnBrk="0" hangingPunct="1">
        <a:spcBef>
          <a:spcPct val="0"/>
        </a:spcBef>
        <a:buNone/>
        <a:defRPr lang="en-US" sz="2800" kern="1200" cap="none" baseline="0" dirty="0">
          <a:solidFill>
            <a:schemeClr val="bg1"/>
          </a:solidFill>
          <a:latin typeface="+mj-lt"/>
          <a:ea typeface="+mj-ea"/>
          <a:cs typeface="+mj-cs"/>
        </a:defRPr>
      </a:lvl1pPr>
    </p:titleStyle>
    <p:bodyStyle>
      <a:lvl1pPr marL="182880" indent="-182880" algn="l" defTabSz="365760" rtl="0" eaLnBrk="1" latinLnBrk="0" hangingPunct="1">
        <a:lnSpc>
          <a:spcPct val="85000"/>
        </a:lnSpc>
        <a:spcBef>
          <a:spcPts val="800"/>
        </a:spcBef>
        <a:spcAft>
          <a:spcPts val="0"/>
        </a:spcAft>
        <a:buClr>
          <a:schemeClr val="accent1">
            <a:lumMod val="40000"/>
            <a:lumOff val="60000"/>
          </a:schemeClr>
        </a:buClr>
        <a:buSzPct val="80000"/>
        <a:buFont typeface="Arial" pitchFamily="34" charset="0"/>
        <a:buChar char="•"/>
        <a:defRPr sz="2000" b="0" kern="1200" cap="none" baseline="0">
          <a:solidFill>
            <a:schemeClr val="accent1">
              <a:lumMod val="40000"/>
              <a:lumOff val="60000"/>
            </a:schemeClr>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bg1">
            <a:lumMod val="75000"/>
          </a:schemeClr>
        </a:buClr>
        <a:buSzPct val="80000"/>
        <a:buFont typeface="Arial" pitchFamily="34" charset="0"/>
        <a:buChar char="•"/>
        <a:tabLst/>
        <a:defRPr sz="1800" kern="1200" baseline="0">
          <a:solidFill>
            <a:schemeClr val="bg1">
              <a:lumMod val="7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bg1">
            <a:lumMod val="75000"/>
          </a:schemeClr>
        </a:buClr>
        <a:buSzPct val="100000"/>
        <a:buFont typeface="Calibri" panose="020F0502020204030204" pitchFamily="34" charset="0"/>
        <a:buChar char="-"/>
        <a:defRPr sz="1400" kern="1200" baseline="0">
          <a:solidFill>
            <a:schemeClr val="bg1">
              <a:lumMod val="7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oup 8"/>
          <p:cNvGrpSpPr/>
          <p:nvPr userDrawn="1"/>
        </p:nvGrpSpPr>
        <p:grpSpPr>
          <a:xfrm>
            <a:off x="8425797" y="4765184"/>
            <a:ext cx="526892" cy="220528"/>
            <a:chOff x="6145213" y="4384676"/>
            <a:chExt cx="1582738" cy="649287"/>
          </a:xfrm>
          <a:solidFill>
            <a:schemeClr val="tx2"/>
          </a:solidFill>
        </p:grpSpPr>
        <p:sp>
          <p:nvSpPr>
            <p:cNvPr id="1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5" name="Title Placeholder 1"/>
          <p:cNvSpPr>
            <a:spLocks noGrp="1"/>
          </p:cNvSpPr>
          <p:nvPr>
            <p:ph type="title"/>
          </p:nvPr>
        </p:nvSpPr>
        <p:spPr>
          <a:xfrm>
            <a:off x="626364" y="192024"/>
            <a:ext cx="7891272" cy="457200"/>
          </a:xfrm>
          <a:prstGeom prst="rect">
            <a:avLst/>
          </a:prstGeom>
        </p:spPr>
        <p:txBody>
          <a:bodyPr vert="horz" wrap="square" lIns="91440" tIns="45720" rIns="91440" bIns="45720" rtlCol="0" anchor="ctr" anchorCtr="0">
            <a:noAutofit/>
          </a:bodyPr>
          <a:lstStyle/>
          <a:p>
            <a:pPr lvl="0"/>
            <a:r>
              <a:rPr lang="en-US"/>
              <a:t>Click to edit Master title style</a:t>
            </a:r>
            <a:endParaRPr lang="en-US" dirty="0"/>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a:t>Click to add text or click an icon to add other content types.	</a:t>
            </a:r>
          </a:p>
          <a:p>
            <a:pPr lvl="1"/>
            <a:r>
              <a:rPr lang="en-US" dirty="0"/>
              <a:t>Second level</a:t>
            </a:r>
          </a:p>
          <a:p>
            <a:pPr lvl="2"/>
            <a:r>
              <a:rPr lang="en-US" dirty="0"/>
              <a:t>Third level</a:t>
            </a:r>
          </a:p>
        </p:txBody>
      </p:sp>
      <p:sp>
        <p:nvSpPr>
          <p:cNvPr id="4" name="Slide Number Placeholder 3"/>
          <p:cNvSpPr>
            <a:spLocks noGrp="1"/>
          </p:cNvSpPr>
          <p:nvPr>
            <p:ph type="sldNum" sz="quarter" idx="4"/>
          </p:nvPr>
        </p:nvSpPr>
        <p:spPr>
          <a:xfrm>
            <a:off x="4114800" y="4754880"/>
            <a:ext cx="914400" cy="230832"/>
          </a:xfrm>
          <a:prstGeom prst="rect">
            <a:avLst/>
          </a:prstGeom>
        </p:spPr>
        <p:txBody>
          <a:bodyPr vert="horz" lIns="91440" tIns="45720" rIns="91440" bIns="45720" rtlCol="0" anchor="b">
            <a:spAutoFit/>
          </a:bodyPr>
          <a:lstStyle>
            <a:lvl1pPr algn="ctr" defTabSz="182880">
              <a:defRPr sz="900">
                <a:solidFill>
                  <a:schemeClr val="bg1">
                    <a:lumMod val="65000"/>
                  </a:schemeClr>
                </a:solidFill>
              </a:defRPr>
            </a:lvl1pPr>
          </a:lstStyle>
          <a:p>
            <a:fld id="{4976208B-6111-490B-8CEC-FFB249DB2100}" type="slidenum">
              <a:rPr lang="en-US" smtClean="0">
                <a:solidFill>
                  <a:srgbClr val="FFFFFF">
                    <a:lumMod val="65000"/>
                  </a:srgbClr>
                </a:solidFill>
              </a:rPr>
              <a:pPr/>
              <a:t>‹#›</a:t>
            </a:fld>
            <a:endParaRPr lang="en-US" dirty="0">
              <a:solidFill>
                <a:srgbClr val="FFFFFF">
                  <a:lumMod val="65000"/>
                </a:srgbClr>
              </a:solidFill>
            </a:endParaRPr>
          </a:p>
        </p:txBody>
      </p:sp>
      <p:sp>
        <p:nvSpPr>
          <p:cNvPr id="17" name="TextBox 4"/>
          <p:cNvSpPr txBox="1"/>
          <p:nvPr userDrawn="1"/>
        </p:nvSpPr>
        <p:spPr>
          <a:xfrm>
            <a:off x="3310128" y="4941552"/>
            <a:ext cx="2514600" cy="169277"/>
          </a:xfrm>
          <a:prstGeom prst="rect">
            <a:avLst/>
          </a:prstGeom>
          <a:noFill/>
        </p:spPr>
        <p:txBody>
          <a:bodyPr wrap="square" anchor="b" anchorCtr="0">
            <a:spAutoFit/>
          </a:bodyPr>
          <a:lstStyle/>
          <a:p>
            <a:pPr algn="ctr" defTabSz="274320" eaLnBrk="0" hangingPunct="0">
              <a:defRPr/>
            </a:pPr>
            <a:r>
              <a:rPr lang="en-US" sz="500" kern="300" spc="50" dirty="0">
                <a:solidFill>
                  <a:srgbClr val="FFFFFF">
                    <a:lumMod val="85000"/>
                  </a:srgbClr>
                </a:solidFill>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1981894770"/>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9" r:id="rId20"/>
  </p:sldLayoutIdLst>
  <p:transition>
    <p:fade/>
  </p:transition>
  <p:hf sldNum="0" hdr="0" ftr="0" dt="0"/>
  <p:txStyles>
    <p:title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p:titleStyle>
    <p:body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oup 8"/>
          <p:cNvGrpSpPr/>
          <p:nvPr userDrawn="1"/>
        </p:nvGrpSpPr>
        <p:grpSpPr>
          <a:xfrm>
            <a:off x="8425797" y="4765184"/>
            <a:ext cx="526892" cy="220528"/>
            <a:chOff x="6145213" y="4384676"/>
            <a:chExt cx="1582738" cy="649287"/>
          </a:xfrm>
          <a:solidFill>
            <a:schemeClr val="tx2"/>
          </a:solidFill>
        </p:grpSpPr>
        <p:sp>
          <p:nvSpPr>
            <p:cNvPr id="10" name="Freeform 6"/>
            <p:cNvSpPr>
              <a:spLocks/>
            </p:cNvSpPr>
            <p:nvPr userDrawn="1"/>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noEditPoints="1"/>
            </p:cNvSpPr>
            <p:nvPr userDrawn="1"/>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noEditPoints="1"/>
            </p:cNvSpPr>
            <p:nvPr userDrawn="1"/>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noEditPoints="1"/>
            </p:cNvSpPr>
            <p:nvPr userDrawn="1"/>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Title Placeholder 1"/>
          <p:cNvSpPr>
            <a:spLocks noGrp="1"/>
          </p:cNvSpPr>
          <p:nvPr>
            <p:ph type="title"/>
          </p:nvPr>
        </p:nvSpPr>
        <p:spPr>
          <a:xfrm>
            <a:off x="626364" y="192024"/>
            <a:ext cx="7891272" cy="457200"/>
          </a:xfrm>
          <a:prstGeom prst="rect">
            <a:avLst/>
          </a:prstGeom>
        </p:spPr>
        <p:txBody>
          <a:bodyPr vert="horz" wrap="square" lIns="91440" tIns="45720" rIns="91440" bIns="45720" rtlCol="0" anchor="ctr" anchorCtr="0">
            <a:noAutofit/>
          </a:bodyPr>
          <a:lstStyle/>
          <a:p>
            <a:pPr lvl="0"/>
            <a:r>
              <a:rPr lang="en-US"/>
              <a:t>Click to edit Master title style</a:t>
            </a:r>
            <a:endParaRPr lang="en-US" dirty="0"/>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a:t>Click to add text or click an icon to add other content types.	</a:t>
            </a:r>
          </a:p>
          <a:p>
            <a:pPr lvl="1"/>
            <a:r>
              <a:rPr lang="en-US" dirty="0"/>
              <a:t>Second level</a:t>
            </a:r>
          </a:p>
          <a:p>
            <a:pPr lvl="2"/>
            <a:r>
              <a:rPr lang="en-US" dirty="0"/>
              <a:t>Third level</a:t>
            </a:r>
          </a:p>
        </p:txBody>
      </p:sp>
      <p:sp>
        <p:nvSpPr>
          <p:cNvPr id="4" name="Slide Number Placeholder 3"/>
          <p:cNvSpPr>
            <a:spLocks noGrp="1"/>
          </p:cNvSpPr>
          <p:nvPr>
            <p:ph type="sldNum" sz="quarter" idx="4"/>
          </p:nvPr>
        </p:nvSpPr>
        <p:spPr>
          <a:xfrm>
            <a:off x="4114800" y="4754880"/>
            <a:ext cx="914400" cy="230832"/>
          </a:xfrm>
          <a:prstGeom prst="rect">
            <a:avLst/>
          </a:prstGeom>
        </p:spPr>
        <p:txBody>
          <a:bodyPr vert="horz" lIns="91440" tIns="45720" rIns="91440" bIns="45720" rtlCol="0" anchor="b">
            <a:spAutoFit/>
          </a:bodyPr>
          <a:lstStyle>
            <a:lvl1pPr algn="ctr" defTabSz="182880">
              <a:defRPr sz="900">
                <a:solidFill>
                  <a:schemeClr val="bg1">
                    <a:lumMod val="65000"/>
                  </a:schemeClr>
                </a:solidFill>
              </a:defRPr>
            </a:lvl1pPr>
          </a:lstStyle>
          <a:p>
            <a:fld id="{4976208B-6111-490B-8CEC-FFB249DB2100}" type="slidenum">
              <a:rPr lang="en-US" smtClean="0"/>
              <a:pPr/>
              <a:t>‹#›</a:t>
            </a:fld>
            <a:endParaRPr lang="en-US" dirty="0"/>
          </a:p>
        </p:txBody>
      </p:sp>
      <p:sp>
        <p:nvSpPr>
          <p:cNvPr id="8"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256175284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Lst>
  <p:transition>
    <p:fade/>
  </p:transition>
  <p:hf sldNum="0" hdr="0" ftr="0" dt="0"/>
  <p:txStyles>
    <p:title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p:titleStyle>
    <p:body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www.acleddata.com/"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6.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89.xml"/><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870" y="133350"/>
            <a:ext cx="4884103" cy="4781550"/>
          </a:xfrm>
          <a:prstGeom prst="rect">
            <a:avLst/>
          </a:prstGeom>
        </p:spPr>
      </p:pic>
      <p:sp>
        <p:nvSpPr>
          <p:cNvPr id="2" name="TextBox 1"/>
          <p:cNvSpPr txBox="1"/>
          <p:nvPr/>
        </p:nvSpPr>
        <p:spPr>
          <a:xfrm>
            <a:off x="4920973" y="-597542"/>
            <a:ext cx="4000329" cy="3416320"/>
          </a:xfrm>
          <a:prstGeom prst="rect">
            <a:avLst/>
          </a:prstGeom>
          <a:noFill/>
        </p:spPr>
        <p:txBody>
          <a:bodyPr wrap="square" rtlCol="0">
            <a:spAutoFit/>
          </a:bodyPr>
          <a:lstStyle/>
          <a:p>
            <a:endParaRPr lang="en-US" sz="2800" dirty="0"/>
          </a:p>
          <a:p>
            <a:pPr algn="ctr"/>
            <a:endParaRPr lang="en-US" sz="2800" dirty="0"/>
          </a:p>
          <a:p>
            <a:pPr algn="ctr"/>
            <a:r>
              <a:rPr lang="en-US" sz="3200" dirty="0"/>
              <a:t>An Artificial Intelligence Framework to Counter International Human Trafficking</a:t>
            </a:r>
            <a:endParaRPr lang="en-US" sz="5400" dirty="0"/>
          </a:p>
        </p:txBody>
      </p:sp>
      <p:sp>
        <p:nvSpPr>
          <p:cNvPr id="3" name="TextBox 2"/>
          <p:cNvSpPr txBox="1"/>
          <p:nvPr/>
        </p:nvSpPr>
        <p:spPr>
          <a:xfrm>
            <a:off x="5166425" y="3435997"/>
            <a:ext cx="3754877" cy="1292662"/>
          </a:xfrm>
          <a:prstGeom prst="rect">
            <a:avLst/>
          </a:prstGeom>
          <a:noFill/>
        </p:spPr>
        <p:txBody>
          <a:bodyPr wrap="square" rtlCol="0">
            <a:spAutoFit/>
          </a:bodyPr>
          <a:lstStyle/>
          <a:p>
            <a:endParaRPr lang="en-US" dirty="0"/>
          </a:p>
          <a:p>
            <a:r>
              <a:rPr lang="en-US" sz="2000" dirty="0"/>
              <a:t>Tom Sabo</a:t>
            </a:r>
          </a:p>
          <a:p>
            <a:r>
              <a:rPr lang="en-US" sz="2000" dirty="0"/>
              <a:t>Principal Solutions Architect</a:t>
            </a:r>
          </a:p>
          <a:p>
            <a:r>
              <a:rPr lang="en-US" sz="2000" dirty="0"/>
              <a:t>SAS Institute</a:t>
            </a:r>
          </a:p>
        </p:txBody>
      </p:sp>
    </p:spTree>
    <p:extLst>
      <p:ext uri="{BB962C8B-B14F-4D97-AF65-F5344CB8AC3E}">
        <p14:creationId xmlns:p14="http://schemas.microsoft.com/office/powerpoint/2010/main" val="13216744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843E-A930-42A7-84D8-91ABB8B7FA6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3495F9F-692C-4277-901A-2E1B53FCD21A}"/>
              </a:ext>
            </a:extLst>
          </p:cNvPr>
          <p:cNvSpPr>
            <a:spLocks noGrp="1"/>
          </p:cNvSpPr>
          <p:nvPr>
            <p:ph type="body" sz="quarter" idx="12"/>
          </p:nvPr>
        </p:nvSpPr>
        <p:spPr/>
        <p:txBody>
          <a:bodyPr/>
          <a:lstStyle/>
          <a:p>
            <a:endParaRPr lang="en-US"/>
          </a:p>
        </p:txBody>
      </p:sp>
      <p:sp>
        <p:nvSpPr>
          <p:cNvPr id="4" name="Content Placeholder 3">
            <a:extLst>
              <a:ext uri="{FF2B5EF4-FFF2-40B4-BE49-F238E27FC236}">
                <a16:creationId xmlns:a16="http://schemas.microsoft.com/office/drawing/2014/main" id="{98D4EB4B-06E3-42D8-A85C-F077DBBE2684}"/>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C5E441E1-F6C7-4BF6-8828-EBD42D82D2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45"/>
          <a:stretch/>
        </p:blipFill>
        <p:spPr>
          <a:xfrm>
            <a:off x="0" y="-1"/>
            <a:ext cx="9271000" cy="5122513"/>
          </a:xfrm>
          <a:prstGeom prst="rect">
            <a:avLst/>
          </a:prstGeom>
        </p:spPr>
      </p:pic>
      <p:pic>
        <p:nvPicPr>
          <p:cNvPr id="7" name="Picture 6">
            <a:extLst>
              <a:ext uri="{FF2B5EF4-FFF2-40B4-BE49-F238E27FC236}">
                <a16:creationId xmlns:a16="http://schemas.microsoft.com/office/drawing/2014/main" id="{82D67D6A-62C7-4A5E-BABC-80EE4899F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1016459"/>
            <a:ext cx="8699500" cy="4106053"/>
          </a:xfrm>
          <a:prstGeom prst="rect">
            <a:avLst/>
          </a:prstGeom>
        </p:spPr>
      </p:pic>
    </p:spTree>
    <p:extLst>
      <p:ext uri="{BB962C8B-B14F-4D97-AF65-F5344CB8AC3E}">
        <p14:creationId xmlns:p14="http://schemas.microsoft.com/office/powerpoint/2010/main" val="315580012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843E-A930-42A7-84D8-91ABB8B7FA6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3495F9F-692C-4277-901A-2E1B53FCD21A}"/>
              </a:ext>
            </a:extLst>
          </p:cNvPr>
          <p:cNvSpPr>
            <a:spLocks noGrp="1"/>
          </p:cNvSpPr>
          <p:nvPr>
            <p:ph type="body" sz="quarter" idx="12"/>
          </p:nvPr>
        </p:nvSpPr>
        <p:spPr/>
        <p:txBody>
          <a:bodyPr/>
          <a:lstStyle/>
          <a:p>
            <a:endParaRPr lang="en-US"/>
          </a:p>
        </p:txBody>
      </p:sp>
      <p:sp>
        <p:nvSpPr>
          <p:cNvPr id="4" name="Content Placeholder 3">
            <a:extLst>
              <a:ext uri="{FF2B5EF4-FFF2-40B4-BE49-F238E27FC236}">
                <a16:creationId xmlns:a16="http://schemas.microsoft.com/office/drawing/2014/main" id="{98D4EB4B-06E3-42D8-A85C-F077DBBE2684}"/>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C5E441E1-F6C7-4BF6-8828-EBD42D82D2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45"/>
          <a:stretch/>
        </p:blipFill>
        <p:spPr>
          <a:xfrm>
            <a:off x="0" y="-1"/>
            <a:ext cx="9271000" cy="5122513"/>
          </a:xfrm>
          <a:prstGeom prst="rect">
            <a:avLst/>
          </a:prstGeom>
        </p:spPr>
      </p:pic>
      <p:pic>
        <p:nvPicPr>
          <p:cNvPr id="7" name="Picture 6">
            <a:extLst>
              <a:ext uri="{FF2B5EF4-FFF2-40B4-BE49-F238E27FC236}">
                <a16:creationId xmlns:a16="http://schemas.microsoft.com/office/drawing/2014/main" id="{82D67D6A-62C7-4A5E-BABC-80EE4899F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 y="1016459"/>
            <a:ext cx="8699500" cy="4106053"/>
          </a:xfrm>
          <a:prstGeom prst="rect">
            <a:avLst/>
          </a:prstGeom>
        </p:spPr>
      </p:pic>
      <p:sp>
        <p:nvSpPr>
          <p:cNvPr id="8" name="Rectangle 7">
            <a:extLst>
              <a:ext uri="{FF2B5EF4-FFF2-40B4-BE49-F238E27FC236}">
                <a16:creationId xmlns:a16="http://schemas.microsoft.com/office/drawing/2014/main" id="{5BC8F597-F407-4BC1-9771-639872A8A5B2}"/>
              </a:ext>
            </a:extLst>
          </p:cNvPr>
          <p:cNvSpPr/>
          <p:nvPr/>
        </p:nvSpPr>
        <p:spPr>
          <a:xfrm>
            <a:off x="6946900" y="3479800"/>
            <a:ext cx="1835150" cy="292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1" name="Rectangle 10">
            <a:extLst>
              <a:ext uri="{FF2B5EF4-FFF2-40B4-BE49-F238E27FC236}">
                <a16:creationId xmlns:a16="http://schemas.microsoft.com/office/drawing/2014/main" id="{57422F5B-7869-462A-BDBB-B5C8065B3C3A}"/>
              </a:ext>
            </a:extLst>
          </p:cNvPr>
          <p:cNvSpPr/>
          <p:nvPr/>
        </p:nvSpPr>
        <p:spPr>
          <a:xfrm>
            <a:off x="226314" y="3705087"/>
            <a:ext cx="6720586" cy="292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Tree>
    <p:extLst>
      <p:ext uri="{BB962C8B-B14F-4D97-AF65-F5344CB8AC3E}">
        <p14:creationId xmlns:p14="http://schemas.microsoft.com/office/powerpoint/2010/main" val="275120748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50AEDB2-68FB-40E8-88FE-8D0BF4BA74A7}"/>
              </a:ext>
            </a:extLst>
          </p:cNvPr>
          <p:cNvGraphicFramePr>
            <a:graphicFrameLocks noGrp="1"/>
          </p:cNvGraphicFramePr>
          <p:nvPr>
            <p:extLst/>
          </p:nvPr>
        </p:nvGraphicFramePr>
        <p:xfrm>
          <a:off x="383237" y="3259482"/>
          <a:ext cx="8377524" cy="919722"/>
        </p:xfrm>
        <a:graphic>
          <a:graphicData uri="http://schemas.openxmlformats.org/drawingml/2006/table">
            <a:tbl>
              <a:tblPr firstRow="1" bandRow="1">
                <a:tableStyleId>{21E4AEA4-8DFA-4A89-87EB-49C32662AFE0}</a:tableStyleId>
              </a:tblPr>
              <a:tblGrid>
                <a:gridCol w="736572">
                  <a:extLst>
                    <a:ext uri="{9D8B030D-6E8A-4147-A177-3AD203B41FA5}">
                      <a16:colId xmlns:a16="http://schemas.microsoft.com/office/drawing/2014/main" val="223345753"/>
                    </a:ext>
                  </a:extLst>
                </a:gridCol>
                <a:gridCol w="748748">
                  <a:extLst>
                    <a:ext uri="{9D8B030D-6E8A-4147-A177-3AD203B41FA5}">
                      <a16:colId xmlns:a16="http://schemas.microsoft.com/office/drawing/2014/main" val="545969256"/>
                    </a:ext>
                  </a:extLst>
                </a:gridCol>
                <a:gridCol w="775252">
                  <a:extLst>
                    <a:ext uri="{9D8B030D-6E8A-4147-A177-3AD203B41FA5}">
                      <a16:colId xmlns:a16="http://schemas.microsoft.com/office/drawing/2014/main" val="2294089914"/>
                    </a:ext>
                  </a:extLst>
                </a:gridCol>
                <a:gridCol w="848139">
                  <a:extLst>
                    <a:ext uri="{9D8B030D-6E8A-4147-A177-3AD203B41FA5}">
                      <a16:colId xmlns:a16="http://schemas.microsoft.com/office/drawing/2014/main" val="298839212"/>
                    </a:ext>
                  </a:extLst>
                </a:gridCol>
                <a:gridCol w="1225826">
                  <a:extLst>
                    <a:ext uri="{9D8B030D-6E8A-4147-A177-3AD203B41FA5}">
                      <a16:colId xmlns:a16="http://schemas.microsoft.com/office/drawing/2014/main" val="1616841045"/>
                    </a:ext>
                  </a:extLst>
                </a:gridCol>
                <a:gridCol w="1338469">
                  <a:extLst>
                    <a:ext uri="{9D8B030D-6E8A-4147-A177-3AD203B41FA5}">
                      <a16:colId xmlns:a16="http://schemas.microsoft.com/office/drawing/2014/main" val="3165220081"/>
                    </a:ext>
                  </a:extLst>
                </a:gridCol>
                <a:gridCol w="1232453">
                  <a:extLst>
                    <a:ext uri="{9D8B030D-6E8A-4147-A177-3AD203B41FA5}">
                      <a16:colId xmlns:a16="http://schemas.microsoft.com/office/drawing/2014/main" val="2741360202"/>
                    </a:ext>
                  </a:extLst>
                </a:gridCol>
                <a:gridCol w="1472065">
                  <a:extLst>
                    <a:ext uri="{9D8B030D-6E8A-4147-A177-3AD203B41FA5}">
                      <a16:colId xmlns:a16="http://schemas.microsoft.com/office/drawing/2014/main" val="1689266205"/>
                    </a:ext>
                  </a:extLst>
                </a:gridCol>
              </a:tblGrid>
              <a:tr h="266082">
                <a:tc>
                  <a:txBody>
                    <a:bodyPr/>
                    <a:lstStyle/>
                    <a:p>
                      <a:pPr algn="ctr"/>
                      <a:r>
                        <a:rPr lang="en-US" sz="1200" dirty="0"/>
                        <a:t>Year</a:t>
                      </a:r>
                    </a:p>
                  </a:txBody>
                  <a:tcPr anchor="ctr"/>
                </a:tc>
                <a:tc>
                  <a:txBody>
                    <a:bodyPr/>
                    <a:lstStyle/>
                    <a:p>
                      <a:pPr algn="ctr"/>
                      <a:r>
                        <a:rPr lang="en-US" sz="1200" dirty="0"/>
                        <a:t>Men</a:t>
                      </a:r>
                    </a:p>
                  </a:txBody>
                  <a:tcPr anchor="ctr"/>
                </a:tc>
                <a:tc>
                  <a:txBody>
                    <a:bodyPr/>
                    <a:lstStyle/>
                    <a:p>
                      <a:pPr algn="ctr"/>
                      <a:r>
                        <a:rPr lang="en-US" sz="1200" dirty="0"/>
                        <a:t>Women</a:t>
                      </a:r>
                    </a:p>
                  </a:txBody>
                  <a:tcPr anchor="ctr"/>
                </a:tc>
                <a:tc>
                  <a:txBody>
                    <a:bodyPr/>
                    <a:lstStyle/>
                    <a:p>
                      <a:pPr algn="ctr"/>
                      <a:r>
                        <a:rPr lang="en-US" sz="1200" dirty="0"/>
                        <a:t>Children</a:t>
                      </a:r>
                    </a:p>
                  </a:txBody>
                  <a:tcPr anchor="ctr"/>
                </a:tc>
                <a:tc>
                  <a:txBody>
                    <a:bodyPr/>
                    <a:lstStyle/>
                    <a:p>
                      <a:pPr algn="ctr"/>
                      <a:r>
                        <a:rPr lang="en-US" sz="1200" dirty="0"/>
                        <a:t>Forced Labor</a:t>
                      </a:r>
                    </a:p>
                  </a:txBody>
                  <a:tcPr anchor="ctr"/>
                </a:tc>
                <a:tc>
                  <a:txBody>
                    <a:bodyPr/>
                    <a:lstStyle/>
                    <a:p>
                      <a:pPr algn="ctr"/>
                      <a:r>
                        <a:rPr lang="en-US" sz="1200" dirty="0"/>
                        <a:t>Sex Trafficking</a:t>
                      </a:r>
                    </a:p>
                  </a:txBody>
                  <a:tcPr anchor="ctr"/>
                </a:tc>
                <a:tc>
                  <a:txBody>
                    <a:bodyPr/>
                    <a:lstStyle/>
                    <a:p>
                      <a:pPr algn="ctr"/>
                      <a:r>
                        <a:rPr lang="en-US" sz="1200" dirty="0"/>
                        <a:t>Base Country</a:t>
                      </a:r>
                    </a:p>
                  </a:txBody>
                  <a:tcPr anchor="ctr"/>
                </a:tc>
                <a:tc>
                  <a:txBody>
                    <a:bodyPr/>
                    <a:lstStyle/>
                    <a:p>
                      <a:pPr algn="ctr"/>
                      <a:r>
                        <a:rPr lang="en-US" sz="1200" dirty="0"/>
                        <a:t>Relation Country</a:t>
                      </a:r>
                    </a:p>
                  </a:txBody>
                  <a:tcPr anchor="ctr"/>
                </a:tc>
                <a:extLst>
                  <a:ext uri="{0D108BD9-81ED-4DB2-BD59-A6C34878D82A}">
                    <a16:rowId xmlns:a16="http://schemas.microsoft.com/office/drawing/2014/main" val="1954264963"/>
                  </a:ext>
                </a:extLst>
              </a:tr>
              <a:tr h="322701">
                <a:tc>
                  <a:txBody>
                    <a:bodyPr/>
                    <a:lstStyle/>
                    <a:p>
                      <a:pPr algn="ctr"/>
                      <a:r>
                        <a:rPr lang="en-US" sz="1200" dirty="0"/>
                        <a:t>2017</a:t>
                      </a:r>
                    </a:p>
                  </a:txBody>
                  <a:tcPr anchor="ctr"/>
                </a:tc>
                <a:tc>
                  <a:txBody>
                    <a:bodyPr/>
                    <a:lstStyle/>
                    <a:p>
                      <a:pPr algn="ctr"/>
                      <a:r>
                        <a:rPr lang="en-US" sz="1200" dirty="0"/>
                        <a:t>0</a:t>
                      </a:r>
                    </a:p>
                  </a:txBody>
                  <a:tcPr anchor="ctr"/>
                </a:tc>
                <a:tc>
                  <a:txBody>
                    <a:bodyPr/>
                    <a:lstStyle/>
                    <a:p>
                      <a:pPr algn="ctr"/>
                      <a:r>
                        <a:rPr lang="en-US" sz="1200" dirty="0"/>
                        <a:t>0</a:t>
                      </a:r>
                    </a:p>
                  </a:txBody>
                  <a:tcPr anchor="ctr"/>
                </a:tc>
                <a:tc>
                  <a:txBody>
                    <a:bodyPr/>
                    <a:lstStyle/>
                    <a:p>
                      <a:pPr algn="ctr"/>
                      <a:r>
                        <a:rPr lang="en-US" sz="1200" dirty="0"/>
                        <a:t>1</a:t>
                      </a:r>
                    </a:p>
                  </a:txBody>
                  <a:tcPr anchor="ctr"/>
                </a:tc>
                <a:tc>
                  <a:txBody>
                    <a:bodyPr/>
                    <a:lstStyle/>
                    <a:p>
                      <a:pPr algn="ctr"/>
                      <a:r>
                        <a:rPr lang="en-US" sz="1200" dirty="0"/>
                        <a:t>1</a:t>
                      </a:r>
                    </a:p>
                  </a:txBody>
                  <a:tcPr anchor="ctr"/>
                </a:tc>
                <a:tc>
                  <a:txBody>
                    <a:bodyPr/>
                    <a:lstStyle/>
                    <a:p>
                      <a:pPr algn="ctr"/>
                      <a:r>
                        <a:rPr lang="en-US" sz="1200" dirty="0"/>
                        <a:t>0</a:t>
                      </a:r>
                    </a:p>
                  </a:txBody>
                  <a:tcPr anchor="ctr"/>
                </a:tc>
                <a:tc>
                  <a:txBody>
                    <a:bodyPr/>
                    <a:lstStyle/>
                    <a:p>
                      <a:pPr algn="ctr"/>
                      <a:r>
                        <a:rPr lang="en-US" sz="1200" dirty="0"/>
                        <a:t>Albania</a:t>
                      </a:r>
                    </a:p>
                  </a:txBody>
                  <a:tcPr anchor="ctr"/>
                </a:tc>
                <a:tc>
                  <a:txBody>
                    <a:bodyPr/>
                    <a:lstStyle/>
                    <a:p>
                      <a:pPr algn="ctr"/>
                      <a:r>
                        <a:rPr lang="en-US" sz="1200" dirty="0"/>
                        <a:t>Kosovo</a:t>
                      </a:r>
                    </a:p>
                  </a:txBody>
                  <a:tcPr anchor="ctr"/>
                </a:tc>
                <a:extLst>
                  <a:ext uri="{0D108BD9-81ED-4DB2-BD59-A6C34878D82A}">
                    <a16:rowId xmlns:a16="http://schemas.microsoft.com/office/drawing/2014/main" val="4282163277"/>
                  </a:ext>
                </a:extLst>
              </a:tr>
              <a:tr h="322701">
                <a:tc>
                  <a:txBody>
                    <a:bodyPr/>
                    <a:lstStyle/>
                    <a:p>
                      <a:pPr algn="ctr"/>
                      <a:r>
                        <a:rPr lang="en-US" sz="1200" dirty="0"/>
                        <a:t>2017</a:t>
                      </a:r>
                    </a:p>
                  </a:txBody>
                  <a:tcPr anchor="ctr"/>
                </a:tc>
                <a:tc>
                  <a:txBody>
                    <a:bodyPr/>
                    <a:lstStyle/>
                    <a:p>
                      <a:pPr algn="ctr"/>
                      <a:r>
                        <a:rPr lang="en-US" sz="1200" dirty="0"/>
                        <a:t>0</a:t>
                      </a:r>
                    </a:p>
                  </a:txBody>
                  <a:tcPr anchor="ctr"/>
                </a:tc>
                <a:tc>
                  <a:txBody>
                    <a:bodyPr/>
                    <a:lstStyle/>
                    <a:p>
                      <a:pPr algn="ctr"/>
                      <a:r>
                        <a:rPr lang="en-US" sz="1200" dirty="0"/>
                        <a:t>0</a:t>
                      </a:r>
                    </a:p>
                  </a:txBody>
                  <a:tcPr anchor="ctr"/>
                </a:tc>
                <a:tc>
                  <a:txBody>
                    <a:bodyPr/>
                    <a:lstStyle/>
                    <a:p>
                      <a:pPr algn="ctr"/>
                      <a:r>
                        <a:rPr lang="en-US" sz="1200" dirty="0"/>
                        <a:t>1</a:t>
                      </a:r>
                    </a:p>
                  </a:txBody>
                  <a:tcPr anchor="ctr"/>
                </a:tc>
                <a:tc>
                  <a:txBody>
                    <a:bodyPr/>
                    <a:lstStyle/>
                    <a:p>
                      <a:pPr algn="ctr"/>
                      <a:r>
                        <a:rPr lang="en-US" sz="1200" dirty="0"/>
                        <a:t>1</a:t>
                      </a:r>
                    </a:p>
                  </a:txBody>
                  <a:tcPr anchor="ctr"/>
                </a:tc>
                <a:tc>
                  <a:txBody>
                    <a:bodyPr/>
                    <a:lstStyle/>
                    <a:p>
                      <a:pPr algn="ctr"/>
                      <a:r>
                        <a:rPr lang="en-US" sz="1200" dirty="0"/>
                        <a:t>0</a:t>
                      </a:r>
                    </a:p>
                  </a:txBody>
                  <a:tcPr anchor="ctr"/>
                </a:tc>
                <a:tc>
                  <a:txBody>
                    <a:bodyPr/>
                    <a:lstStyle/>
                    <a:p>
                      <a:pPr algn="ctr"/>
                      <a:r>
                        <a:rPr lang="en-US" sz="1200" dirty="0"/>
                        <a:t>Albania</a:t>
                      </a:r>
                    </a:p>
                  </a:txBody>
                  <a:tcPr anchor="ctr"/>
                </a:tc>
                <a:tc>
                  <a:txBody>
                    <a:bodyPr/>
                    <a:lstStyle/>
                    <a:p>
                      <a:pPr algn="ctr"/>
                      <a:r>
                        <a:rPr lang="en-US" sz="1200" dirty="0"/>
                        <a:t>UK</a:t>
                      </a:r>
                    </a:p>
                  </a:txBody>
                  <a:tcPr anchor="ctr"/>
                </a:tc>
                <a:extLst>
                  <a:ext uri="{0D108BD9-81ED-4DB2-BD59-A6C34878D82A}">
                    <a16:rowId xmlns:a16="http://schemas.microsoft.com/office/drawing/2014/main" val="3802130008"/>
                  </a:ext>
                </a:extLst>
              </a:tr>
            </a:tbl>
          </a:graphicData>
        </a:graphic>
      </p:graphicFrame>
      <p:sp>
        <p:nvSpPr>
          <p:cNvPr id="7" name="TextBox 6">
            <a:extLst>
              <a:ext uri="{FF2B5EF4-FFF2-40B4-BE49-F238E27FC236}">
                <a16:creationId xmlns:a16="http://schemas.microsoft.com/office/drawing/2014/main" id="{3AE40B4D-DFE2-43F4-86CB-E9E231C9E9BA}"/>
              </a:ext>
            </a:extLst>
          </p:cNvPr>
          <p:cNvSpPr txBox="1"/>
          <p:nvPr/>
        </p:nvSpPr>
        <p:spPr>
          <a:xfrm>
            <a:off x="383237" y="1271637"/>
            <a:ext cx="8377524" cy="646331"/>
          </a:xfrm>
          <a:prstGeom prst="rect">
            <a:avLst/>
          </a:prstGeom>
          <a:solidFill>
            <a:schemeClr val="accent1">
              <a:lumMod val="75000"/>
            </a:schemeClr>
          </a:solidFill>
        </p:spPr>
        <p:txBody>
          <a:bodyPr wrap="square" rtlCol="0">
            <a:spAutoFit/>
          </a:bodyPr>
          <a:lstStyle/>
          <a:p>
            <a:r>
              <a:rPr lang="en-US" dirty="0">
                <a:solidFill>
                  <a:schemeClr val="bg1"/>
                </a:solidFill>
              </a:rPr>
              <a:t>“NGOs report an increase in the number of Albanian children subjected to forced labor in Kosovo and the United Kingdom.”</a:t>
            </a:r>
          </a:p>
        </p:txBody>
      </p:sp>
      <p:sp>
        <p:nvSpPr>
          <p:cNvPr id="11" name="TextBox 10">
            <a:extLst>
              <a:ext uri="{FF2B5EF4-FFF2-40B4-BE49-F238E27FC236}">
                <a16:creationId xmlns:a16="http://schemas.microsoft.com/office/drawing/2014/main" id="{781EF571-98E3-4E70-807C-BA4D28414A27}"/>
              </a:ext>
            </a:extLst>
          </p:cNvPr>
          <p:cNvSpPr txBox="1"/>
          <p:nvPr/>
        </p:nvSpPr>
        <p:spPr>
          <a:xfrm>
            <a:off x="383237" y="2326481"/>
            <a:ext cx="8377524" cy="369332"/>
          </a:xfrm>
          <a:prstGeom prst="rect">
            <a:avLst/>
          </a:prstGeom>
          <a:solidFill>
            <a:schemeClr val="accent1"/>
          </a:solidFill>
        </p:spPr>
        <p:txBody>
          <a:bodyPr wrap="square" rtlCol="0">
            <a:spAutoFit/>
          </a:bodyPr>
          <a:lstStyle/>
          <a:p>
            <a:pPr algn="ctr"/>
            <a:r>
              <a:rPr lang="en-US" dirty="0">
                <a:solidFill>
                  <a:schemeClr val="bg1"/>
                </a:solidFill>
              </a:rPr>
              <a:t>SAS Text Analytics Engine</a:t>
            </a:r>
          </a:p>
        </p:txBody>
      </p:sp>
      <p:sp>
        <p:nvSpPr>
          <p:cNvPr id="12" name="Arrow: Right 11">
            <a:extLst>
              <a:ext uri="{FF2B5EF4-FFF2-40B4-BE49-F238E27FC236}">
                <a16:creationId xmlns:a16="http://schemas.microsoft.com/office/drawing/2014/main" id="{6E1E8466-6E9C-45CA-A8AF-86C249E98798}"/>
              </a:ext>
            </a:extLst>
          </p:cNvPr>
          <p:cNvSpPr/>
          <p:nvPr/>
        </p:nvSpPr>
        <p:spPr>
          <a:xfrm rot="5400000">
            <a:off x="1521151" y="1996474"/>
            <a:ext cx="307649" cy="25266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3" name="Arrow: Right 12">
            <a:extLst>
              <a:ext uri="{FF2B5EF4-FFF2-40B4-BE49-F238E27FC236}">
                <a16:creationId xmlns:a16="http://schemas.microsoft.com/office/drawing/2014/main" id="{06045938-3D37-4956-BA32-FB75328CBD3D}"/>
              </a:ext>
            </a:extLst>
          </p:cNvPr>
          <p:cNvSpPr/>
          <p:nvPr/>
        </p:nvSpPr>
        <p:spPr>
          <a:xfrm rot="5400000">
            <a:off x="7057404" y="1995049"/>
            <a:ext cx="307649" cy="25266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Arrow: Right 13">
            <a:extLst>
              <a:ext uri="{FF2B5EF4-FFF2-40B4-BE49-F238E27FC236}">
                <a16:creationId xmlns:a16="http://schemas.microsoft.com/office/drawing/2014/main" id="{AAB8BEFF-A42B-4A83-890D-4B4D6AB4091A}"/>
              </a:ext>
            </a:extLst>
          </p:cNvPr>
          <p:cNvSpPr/>
          <p:nvPr/>
        </p:nvSpPr>
        <p:spPr>
          <a:xfrm rot="5400000">
            <a:off x="4291842" y="1995050"/>
            <a:ext cx="307649" cy="25266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5" name="Arrow: Right 14">
            <a:extLst>
              <a:ext uri="{FF2B5EF4-FFF2-40B4-BE49-F238E27FC236}">
                <a16:creationId xmlns:a16="http://schemas.microsoft.com/office/drawing/2014/main" id="{0229E176-3171-41AF-82DD-076FD424378A}"/>
              </a:ext>
            </a:extLst>
          </p:cNvPr>
          <p:cNvSpPr/>
          <p:nvPr/>
        </p:nvSpPr>
        <p:spPr>
          <a:xfrm rot="5400000">
            <a:off x="1547218" y="2842949"/>
            <a:ext cx="307649" cy="25266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8" name="Arrow: Right 17">
            <a:extLst>
              <a:ext uri="{FF2B5EF4-FFF2-40B4-BE49-F238E27FC236}">
                <a16:creationId xmlns:a16="http://schemas.microsoft.com/office/drawing/2014/main" id="{605E232C-98CF-4F75-A4FB-9556D8CF72A4}"/>
              </a:ext>
            </a:extLst>
          </p:cNvPr>
          <p:cNvSpPr/>
          <p:nvPr/>
        </p:nvSpPr>
        <p:spPr>
          <a:xfrm rot="5400000">
            <a:off x="7057404" y="2828147"/>
            <a:ext cx="307649" cy="25266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9" name="Arrow: Right 18">
            <a:extLst>
              <a:ext uri="{FF2B5EF4-FFF2-40B4-BE49-F238E27FC236}">
                <a16:creationId xmlns:a16="http://schemas.microsoft.com/office/drawing/2014/main" id="{59433A32-DDBA-4B54-AE23-92729533B143}"/>
              </a:ext>
            </a:extLst>
          </p:cNvPr>
          <p:cNvSpPr/>
          <p:nvPr/>
        </p:nvSpPr>
        <p:spPr>
          <a:xfrm rot="5400000">
            <a:off x="4291841" y="2851316"/>
            <a:ext cx="307649" cy="25266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7" name="Title 1">
            <a:extLst>
              <a:ext uri="{FF2B5EF4-FFF2-40B4-BE49-F238E27FC236}">
                <a16:creationId xmlns:a16="http://schemas.microsoft.com/office/drawing/2014/main" id="{B07CB582-CDC6-4D5E-8EBD-A74A30179768}"/>
              </a:ext>
            </a:extLst>
          </p:cNvPr>
          <p:cNvSpPr txBox="1">
            <a:spLocks/>
          </p:cNvSpPr>
          <p:nvPr/>
        </p:nvSpPr>
        <p:spPr>
          <a:xfrm>
            <a:off x="778764" y="188559"/>
            <a:ext cx="7891272" cy="457200"/>
          </a:xfrm>
          <a:prstGeom prst="rect">
            <a:avLst/>
          </a:prstGeom>
        </p:spPr>
        <p:txBody>
          <a:bodyPr vert="horz" wrap="square" lIns="91440" tIns="45720" rIns="91440" bIns="45720" rtlCol="0" anchor="ctr" anchorCtr="0">
            <a:noAutofit/>
          </a:bodyPr>
          <a:lstStyle>
            <a:lvl1pPr algn="ctr" defTabSz="182880" rtl="0" eaLnBrk="1" latinLnBrk="0" hangingPunct="1">
              <a:spcBef>
                <a:spcPct val="0"/>
              </a:spcBef>
              <a:buNone/>
              <a:defRPr lang="en-US" sz="2800" kern="1200" cap="none" baseline="0">
                <a:solidFill>
                  <a:schemeClr val="tx2"/>
                </a:solidFill>
                <a:latin typeface="+mj-lt"/>
                <a:ea typeface="+mj-ea"/>
                <a:cs typeface="+mj-cs"/>
              </a:defRPr>
            </a:lvl1pPr>
          </a:lstStyle>
          <a:p>
            <a:pPr marL="0" marR="0" lvl="0" indent="0" algn="ctr" defTabSz="18288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4304B"/>
                </a:solidFill>
                <a:effectLst/>
                <a:uLnTx/>
                <a:uFillTx/>
                <a:latin typeface="Calibri"/>
                <a:ea typeface="+mj-ea"/>
                <a:cs typeface="+mj-cs"/>
              </a:rPr>
              <a:t>Extract and Create Structured Data from Text</a:t>
            </a:r>
          </a:p>
        </p:txBody>
      </p:sp>
    </p:spTree>
    <p:extLst>
      <p:ext uri="{BB962C8B-B14F-4D97-AF65-F5344CB8AC3E}">
        <p14:creationId xmlns:p14="http://schemas.microsoft.com/office/powerpoint/2010/main" val="51273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2047-D88E-4A1D-ACC5-C1F2A183E47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8698EE4-E73F-409C-864F-C2C1DD0AB786}"/>
              </a:ext>
            </a:extLst>
          </p:cNvPr>
          <p:cNvSpPr>
            <a:spLocks noGrp="1"/>
          </p:cNvSpPr>
          <p:nvPr>
            <p:ph type="body" sz="quarter" idx="10"/>
          </p:nvPr>
        </p:nvSpPr>
        <p:spPr/>
        <p:txBody>
          <a:bodyPr/>
          <a:lstStyle/>
          <a:p>
            <a:endParaRPr lang="en-US"/>
          </a:p>
        </p:txBody>
      </p:sp>
      <p:pic>
        <p:nvPicPr>
          <p:cNvPr id="7" name="Picture 6">
            <a:extLst>
              <a:ext uri="{FF2B5EF4-FFF2-40B4-BE49-F238E27FC236}">
                <a16:creationId xmlns:a16="http://schemas.microsoft.com/office/drawing/2014/main" id="{7F6D8494-B30B-45B5-8993-FEE915970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2255068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CE68-20D9-4840-981E-E624D9512C9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567520F-4ED1-47FA-9D64-5FBFC34D667A}"/>
              </a:ext>
            </a:extLst>
          </p:cNvPr>
          <p:cNvPicPr/>
          <p:nvPr/>
        </p:nvPicPr>
        <p:blipFill>
          <a:blip r:embed="rId3">
            <a:extLst>
              <a:ext uri="{28A0092B-C50C-407E-A947-70E740481C1C}">
                <a14:useLocalDpi xmlns:a14="http://schemas.microsoft.com/office/drawing/2010/main" val="0"/>
              </a:ext>
            </a:extLst>
          </a:blip>
          <a:stretch>
            <a:fillRect/>
          </a:stretch>
        </p:blipFill>
        <p:spPr>
          <a:xfrm>
            <a:off x="0" y="13274"/>
            <a:ext cx="9144000" cy="5133886"/>
          </a:xfrm>
          <a:prstGeom prst="rect">
            <a:avLst/>
          </a:prstGeom>
        </p:spPr>
      </p:pic>
    </p:spTree>
    <p:extLst>
      <p:ext uri="{BB962C8B-B14F-4D97-AF65-F5344CB8AC3E}">
        <p14:creationId xmlns:p14="http://schemas.microsoft.com/office/powerpoint/2010/main" val="3193671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66F54-D3B3-482C-89B1-2966D1E3752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540A540-BD47-48D1-85A5-5414E45187DC}"/>
              </a:ext>
            </a:extLst>
          </p:cNvPr>
          <p:cNvPicPr/>
          <p:nvPr/>
        </p:nvPicPr>
        <p:blipFill>
          <a:blip r:embed="rId3">
            <a:extLst>
              <a:ext uri="{28A0092B-C50C-407E-A947-70E740481C1C}">
                <a14:useLocalDpi xmlns:a14="http://schemas.microsoft.com/office/drawing/2010/main" val="0"/>
              </a:ext>
            </a:extLst>
          </a:blip>
          <a:stretch>
            <a:fillRect/>
          </a:stretch>
        </p:blipFill>
        <p:spPr>
          <a:xfrm>
            <a:off x="0" y="12260"/>
            <a:ext cx="9144000" cy="5126433"/>
          </a:xfrm>
          <a:prstGeom prst="rect">
            <a:avLst/>
          </a:prstGeom>
        </p:spPr>
      </p:pic>
    </p:spTree>
    <p:extLst>
      <p:ext uri="{BB962C8B-B14F-4D97-AF65-F5344CB8AC3E}">
        <p14:creationId xmlns:p14="http://schemas.microsoft.com/office/powerpoint/2010/main" val="3106007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0829" y="1781904"/>
            <a:ext cx="849699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Armed Conflict Location &amp; Event Data Project; </a:t>
            </a:r>
            <a:r>
              <a:rPr lang="en-US" sz="2800" dirty="0">
                <a:hlinkClick r:id="rId3"/>
              </a:rPr>
              <a:t>www.acleddata.com</a:t>
            </a:r>
            <a:r>
              <a:rPr lang="en-US" sz="2800" dirty="0"/>
              <a:t>; is a comprehensive collection of event and conflict data for developing states</a:t>
            </a:r>
          </a:p>
          <a:p>
            <a:pPr marL="285750" indent="-285750">
              <a:buFont typeface="Arial" panose="020B0604020202020204" pitchFamily="34" charset="0"/>
              <a:buChar char="•"/>
            </a:pPr>
            <a:r>
              <a:rPr lang="en-US" sz="2800" dirty="0"/>
              <a:t>234K events from 2013-2017</a:t>
            </a:r>
          </a:p>
          <a:p>
            <a:pPr marL="285750" indent="-285750">
              <a:buFont typeface="Arial" panose="020B0604020202020204" pitchFamily="34" charset="0"/>
              <a:buChar char="•"/>
            </a:pPr>
            <a:r>
              <a:rPr lang="en-US" sz="2800" dirty="0"/>
              <a:t>Armed conflicts create human trafficking vulnerabilities</a:t>
            </a:r>
          </a:p>
        </p:txBody>
      </p:sp>
      <p:pic>
        <p:nvPicPr>
          <p:cNvPr id="4" name="Picture 3">
            <a:extLst>
              <a:ext uri="{FF2B5EF4-FFF2-40B4-BE49-F238E27FC236}">
                <a16:creationId xmlns:a16="http://schemas.microsoft.com/office/drawing/2014/main" id="{1D6AE7EF-EA79-4E3F-8F52-9B60790403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0529" y="16933"/>
            <a:ext cx="4804825" cy="1591733"/>
          </a:xfrm>
          <a:prstGeom prst="rect">
            <a:avLst/>
          </a:prstGeom>
        </p:spPr>
      </p:pic>
    </p:spTree>
    <p:extLst>
      <p:ext uri="{BB962C8B-B14F-4D97-AF65-F5344CB8AC3E}">
        <p14:creationId xmlns:p14="http://schemas.microsoft.com/office/powerpoint/2010/main" val="2427969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7534C46-A757-446C-A34D-6160B3026F16}"/>
              </a:ext>
            </a:extLst>
          </p:cNvPr>
          <p:cNvGrpSpPr/>
          <p:nvPr/>
        </p:nvGrpSpPr>
        <p:grpSpPr>
          <a:xfrm>
            <a:off x="0" y="1314025"/>
            <a:ext cx="9144000" cy="2475921"/>
            <a:chOff x="119818" y="1314025"/>
            <a:chExt cx="9144000" cy="2475921"/>
          </a:xfrm>
        </p:grpSpPr>
        <p:pic>
          <p:nvPicPr>
            <p:cNvPr id="4" name="Picture 3">
              <a:extLst>
                <a:ext uri="{FF2B5EF4-FFF2-40B4-BE49-F238E27FC236}">
                  <a16:creationId xmlns:a16="http://schemas.microsoft.com/office/drawing/2014/main" id="{06B5BAA6-826D-4391-9B79-F41865CB6D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9818" y="1314025"/>
              <a:ext cx="9144000" cy="310238"/>
            </a:xfrm>
            <a:prstGeom prst="rect">
              <a:avLst/>
            </a:prstGeom>
            <a:ln>
              <a:solidFill>
                <a:schemeClr val="tx1"/>
              </a:solidFill>
            </a:ln>
          </p:spPr>
        </p:pic>
        <p:pic>
          <p:nvPicPr>
            <p:cNvPr id="6" name="Picture 5">
              <a:extLst>
                <a:ext uri="{FF2B5EF4-FFF2-40B4-BE49-F238E27FC236}">
                  <a16:creationId xmlns:a16="http://schemas.microsoft.com/office/drawing/2014/main" id="{FB1C58E5-0FCA-4BF7-8131-54ADFC1345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9818" y="1624263"/>
              <a:ext cx="9144000" cy="2165683"/>
            </a:xfrm>
            <a:prstGeom prst="rect">
              <a:avLst/>
            </a:prstGeom>
            <a:ln>
              <a:solidFill>
                <a:schemeClr val="tx1"/>
              </a:solidFill>
            </a:ln>
          </p:spPr>
        </p:pic>
      </p:grpSp>
      <p:sp>
        <p:nvSpPr>
          <p:cNvPr id="12" name="Rectangle 11">
            <a:extLst>
              <a:ext uri="{FF2B5EF4-FFF2-40B4-BE49-F238E27FC236}">
                <a16:creationId xmlns:a16="http://schemas.microsoft.com/office/drawing/2014/main" id="{CF1E1A54-B1CC-40C5-9D10-022A2E753D4E}"/>
              </a:ext>
            </a:extLst>
          </p:cNvPr>
          <p:cNvSpPr/>
          <p:nvPr/>
        </p:nvSpPr>
        <p:spPr>
          <a:xfrm>
            <a:off x="404412" y="3380874"/>
            <a:ext cx="1835150" cy="1804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3" name="Rectangle 12">
            <a:extLst>
              <a:ext uri="{FF2B5EF4-FFF2-40B4-BE49-F238E27FC236}">
                <a16:creationId xmlns:a16="http://schemas.microsoft.com/office/drawing/2014/main" id="{B89BE917-1504-48D8-B5F6-2E3E49E86626}"/>
              </a:ext>
            </a:extLst>
          </p:cNvPr>
          <p:cNvSpPr/>
          <p:nvPr/>
        </p:nvSpPr>
        <p:spPr>
          <a:xfrm>
            <a:off x="404412" y="1808288"/>
            <a:ext cx="1835150" cy="1804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Title 1">
            <a:extLst>
              <a:ext uri="{FF2B5EF4-FFF2-40B4-BE49-F238E27FC236}">
                <a16:creationId xmlns:a16="http://schemas.microsoft.com/office/drawing/2014/main" id="{BFD77D5A-1D2D-4AFA-B1B9-BDD2587E367B}"/>
              </a:ext>
            </a:extLst>
          </p:cNvPr>
          <p:cNvSpPr txBox="1">
            <a:spLocks/>
          </p:cNvSpPr>
          <p:nvPr/>
        </p:nvSpPr>
        <p:spPr>
          <a:xfrm>
            <a:off x="626364" y="389369"/>
            <a:ext cx="7891272" cy="457200"/>
          </a:xfrm>
          <a:prstGeom prst="rect">
            <a:avLst/>
          </a:prstGeom>
        </p:spPr>
        <p:txBody>
          <a:bodyPr vert="horz" wrap="square" lIns="91440" tIns="45720" rIns="91440" bIns="45720" rtlCol="0" anchor="ctr" anchorCtr="0">
            <a:noAutofit/>
          </a:bodyPr>
          <a:lstStyle>
            <a:lvl1pPr algn="ctr" defTabSz="182880" rtl="0" eaLnBrk="1" latinLnBrk="0" hangingPunct="1">
              <a:spcBef>
                <a:spcPct val="0"/>
              </a:spcBef>
              <a:buNone/>
              <a:defRPr lang="en-US" sz="2800" kern="1200" cap="none" baseline="0">
                <a:solidFill>
                  <a:schemeClr val="tx2"/>
                </a:solidFill>
                <a:latin typeface="+mj-lt"/>
                <a:ea typeface="+mj-ea"/>
                <a:cs typeface="+mj-cs"/>
              </a:defRPr>
            </a:lvl1pPr>
          </a:lstStyle>
          <a:p>
            <a:pPr marL="0" marR="0" lvl="0" indent="0" algn="ctr" defTabSz="182880" rtl="0" eaLnBrk="1" fontAlgn="auto" latinLnBrk="0" hangingPunct="1">
              <a:lnSpc>
                <a:spcPct val="100000"/>
              </a:lnSpc>
              <a:spcBef>
                <a:spcPct val="0"/>
              </a:spcBef>
              <a:spcAft>
                <a:spcPts val="0"/>
              </a:spcAft>
              <a:buClrTx/>
              <a:buSzTx/>
              <a:buFontTx/>
              <a:buNone/>
              <a:tabLst/>
              <a:defRPr/>
            </a:pPr>
            <a:r>
              <a:rPr lang="en-US" dirty="0">
                <a:solidFill>
                  <a:srgbClr val="04304B"/>
                </a:solidFill>
                <a:latin typeface="Calibri"/>
              </a:rPr>
              <a:t>Differentiate Indicators of Violence against Civilians</a:t>
            </a:r>
            <a:endParaRPr kumimoji="0" lang="en-US" sz="2800" b="0" i="0" u="none" strike="noStrike" kern="1200" cap="none" spc="0" normalizeH="0" baseline="0" noProof="0" dirty="0">
              <a:ln>
                <a:noFill/>
              </a:ln>
              <a:solidFill>
                <a:srgbClr val="04304B"/>
              </a:solidFill>
              <a:effectLst/>
              <a:uLnTx/>
              <a:uFillTx/>
              <a:latin typeface="Calibri"/>
              <a:ea typeface="+mj-ea"/>
              <a:cs typeface="+mj-cs"/>
            </a:endParaRPr>
          </a:p>
        </p:txBody>
      </p:sp>
    </p:spTree>
    <p:extLst>
      <p:ext uri="{BB962C8B-B14F-4D97-AF65-F5344CB8AC3E}">
        <p14:creationId xmlns:p14="http://schemas.microsoft.com/office/powerpoint/2010/main" val="121780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C6641-91F0-46D1-B528-61CC47A15A3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A126D4A-E27F-4797-B139-016151933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07"/>
            <a:ext cx="9144000" cy="5143500"/>
          </a:xfrm>
          <a:prstGeom prst="rect">
            <a:avLst/>
          </a:prstGeom>
        </p:spPr>
      </p:pic>
    </p:spTree>
    <p:extLst>
      <p:ext uri="{BB962C8B-B14F-4D97-AF65-F5344CB8AC3E}">
        <p14:creationId xmlns:p14="http://schemas.microsoft.com/office/powerpoint/2010/main" val="3242109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C6641-91F0-46D1-B528-61CC47A15A3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A126D4A-E27F-4797-B139-016151933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73" y="-3505"/>
            <a:ext cx="9141227" cy="5142198"/>
          </a:xfrm>
          <a:prstGeom prst="rect">
            <a:avLst/>
          </a:prstGeom>
        </p:spPr>
      </p:pic>
    </p:spTree>
    <p:extLst>
      <p:ext uri="{BB962C8B-B14F-4D97-AF65-F5344CB8AC3E}">
        <p14:creationId xmlns:p14="http://schemas.microsoft.com/office/powerpoint/2010/main" val="2261857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0FBB84-9A92-CF48-AF35-AC792FD5A1BE}"/>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35000" contrast="1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8A3102FC-ED74-DD43-A864-57FD3F4E02B8}"/>
              </a:ext>
            </a:extLst>
          </p:cNvPr>
          <p:cNvSpPr/>
          <p:nvPr/>
        </p:nvSpPr>
        <p:spPr>
          <a:xfrm>
            <a:off x="0" y="0"/>
            <a:ext cx="9144000" cy="5166781"/>
          </a:xfrm>
          <a:prstGeom prst="rect">
            <a:avLst/>
          </a:prstGeom>
          <a:gradFill>
            <a:gsLst>
              <a:gs pos="0">
                <a:srgbClr val="00517E">
                  <a:alpha val="24000"/>
                </a:srgbClr>
              </a:gs>
              <a:gs pos="100000">
                <a:srgbClr val="04304B"/>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4BE"/>
              </a:solidFill>
              <a:effectLst/>
              <a:uLnTx/>
              <a:uFillTx/>
              <a:latin typeface="Calibri Light"/>
              <a:ea typeface="+mn-ea"/>
              <a:cs typeface="+mn-cs"/>
            </a:endParaRPr>
          </a:p>
        </p:txBody>
      </p:sp>
      <p:sp>
        <p:nvSpPr>
          <p:cNvPr id="16" name="TextBox 15">
            <a:extLst>
              <a:ext uri="{FF2B5EF4-FFF2-40B4-BE49-F238E27FC236}">
                <a16:creationId xmlns:a16="http://schemas.microsoft.com/office/drawing/2014/main" id="{9C49861F-BC63-2F43-9E35-BAA4E37881DD}"/>
              </a:ext>
            </a:extLst>
          </p:cNvPr>
          <p:cNvSpPr txBox="1"/>
          <p:nvPr/>
        </p:nvSpPr>
        <p:spPr>
          <a:xfrm>
            <a:off x="0" y="1563491"/>
            <a:ext cx="91439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FFFF"/>
                </a:solidFill>
                <a:effectLst/>
                <a:uLnTx/>
                <a:uFillTx/>
                <a:latin typeface="Calibri"/>
                <a:ea typeface="+mn-ea"/>
                <a:cs typeface="+mn-cs"/>
              </a:rPr>
              <a:t>ANALYTICS</a:t>
            </a:r>
          </a:p>
        </p:txBody>
      </p:sp>
      <p:sp>
        <p:nvSpPr>
          <p:cNvPr id="17" name="TextBox 16">
            <a:extLst>
              <a:ext uri="{FF2B5EF4-FFF2-40B4-BE49-F238E27FC236}">
                <a16:creationId xmlns:a16="http://schemas.microsoft.com/office/drawing/2014/main" id="{82E59BE7-7C5F-674F-A7C9-1B810A4B4D09}"/>
              </a:ext>
            </a:extLst>
          </p:cNvPr>
          <p:cNvSpPr txBox="1"/>
          <p:nvPr/>
        </p:nvSpPr>
        <p:spPr>
          <a:xfrm>
            <a:off x="1059902" y="1563491"/>
            <a:ext cx="247719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5ED0DA"/>
                </a:solidFill>
                <a:effectLst/>
                <a:uLnTx/>
                <a:uFillTx/>
                <a:latin typeface="Calibri"/>
                <a:ea typeface="+mn-ea"/>
                <a:cs typeface="+mn-cs"/>
              </a:rPr>
              <a:t>AI</a:t>
            </a:r>
          </a:p>
        </p:txBody>
      </p:sp>
      <p:sp>
        <p:nvSpPr>
          <p:cNvPr id="18" name="data">
            <a:extLst>
              <a:ext uri="{FF2B5EF4-FFF2-40B4-BE49-F238E27FC236}">
                <a16:creationId xmlns:a16="http://schemas.microsoft.com/office/drawing/2014/main" id="{E6D0559C-2A74-5443-857D-899EC3EFB795}"/>
              </a:ext>
            </a:extLst>
          </p:cNvPr>
          <p:cNvSpPr txBox="1"/>
          <p:nvPr/>
        </p:nvSpPr>
        <p:spPr>
          <a:xfrm>
            <a:off x="4092899" y="400866"/>
            <a:ext cx="863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FFFFFF"/>
                </a:solidFill>
                <a:effectLst/>
                <a:uLnTx/>
                <a:uFillTx/>
                <a:latin typeface="Calibri Light"/>
                <a:ea typeface="+mn-ea"/>
                <a:cs typeface="+mn-cs"/>
              </a:rPr>
              <a:t>DATA</a:t>
            </a:r>
          </a:p>
        </p:txBody>
      </p:sp>
      <p:sp>
        <p:nvSpPr>
          <p:cNvPr id="19" name="transformation">
            <a:extLst>
              <a:ext uri="{FF2B5EF4-FFF2-40B4-BE49-F238E27FC236}">
                <a16:creationId xmlns:a16="http://schemas.microsoft.com/office/drawing/2014/main" id="{8E0A5FDB-A83E-5F4C-93B0-6E9A7937568C}"/>
              </a:ext>
            </a:extLst>
          </p:cNvPr>
          <p:cNvSpPr txBox="1"/>
          <p:nvPr/>
        </p:nvSpPr>
        <p:spPr>
          <a:xfrm>
            <a:off x="3456715" y="4122936"/>
            <a:ext cx="21098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FFFFFF"/>
                </a:solidFill>
                <a:effectLst/>
                <a:uLnTx/>
                <a:uFillTx/>
                <a:latin typeface="Calibri Light"/>
                <a:ea typeface="+mn-ea"/>
                <a:cs typeface="+mn-cs"/>
              </a:rPr>
              <a:t>INTELLIGENCE</a:t>
            </a:r>
          </a:p>
        </p:txBody>
      </p:sp>
      <p:grpSp>
        <p:nvGrpSpPr>
          <p:cNvPr id="20" name="Group 19">
            <a:extLst>
              <a:ext uri="{FF2B5EF4-FFF2-40B4-BE49-F238E27FC236}">
                <a16:creationId xmlns:a16="http://schemas.microsoft.com/office/drawing/2014/main" id="{324EDA58-DFA5-4E4F-9A31-59A149EB1B34}"/>
              </a:ext>
            </a:extLst>
          </p:cNvPr>
          <p:cNvGrpSpPr/>
          <p:nvPr/>
        </p:nvGrpSpPr>
        <p:grpSpPr>
          <a:xfrm>
            <a:off x="582507" y="800976"/>
            <a:ext cx="7911253" cy="3321960"/>
            <a:chOff x="582507" y="800976"/>
            <a:chExt cx="7911253" cy="3321960"/>
          </a:xfrm>
        </p:grpSpPr>
        <p:sp>
          <p:nvSpPr>
            <p:cNvPr id="21" name="Rectangle 20">
              <a:extLst>
                <a:ext uri="{FF2B5EF4-FFF2-40B4-BE49-F238E27FC236}">
                  <a16:creationId xmlns:a16="http://schemas.microsoft.com/office/drawing/2014/main" id="{EF3FE27A-1034-8B4A-869D-5F2B3FE8F2D3}"/>
                </a:ext>
              </a:extLst>
            </p:cNvPr>
            <p:cNvSpPr/>
            <p:nvPr/>
          </p:nvSpPr>
          <p:spPr>
            <a:xfrm>
              <a:off x="582507" y="1801707"/>
              <a:ext cx="7911253" cy="1530773"/>
            </a:xfrm>
            <a:prstGeom prst="rect">
              <a:avLst/>
            </a:prstGeom>
            <a:noFill/>
            <a:ln>
              <a:gradFill>
                <a:gsLst>
                  <a:gs pos="0">
                    <a:srgbClr val="10D6CD"/>
                  </a:gs>
                  <a:gs pos="100000">
                    <a:srgbClr val="7EE3E9"/>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4BE"/>
                </a:solidFill>
                <a:effectLst/>
                <a:uLnTx/>
                <a:uFillTx/>
                <a:latin typeface="Calibri Light"/>
                <a:ea typeface="+mn-ea"/>
                <a:cs typeface="+mn-cs"/>
              </a:endParaRPr>
            </a:p>
          </p:txBody>
        </p:sp>
        <p:cxnSp>
          <p:nvCxnSpPr>
            <p:cNvPr id="22" name="Straight Connector 21">
              <a:extLst>
                <a:ext uri="{FF2B5EF4-FFF2-40B4-BE49-F238E27FC236}">
                  <a16:creationId xmlns:a16="http://schemas.microsoft.com/office/drawing/2014/main" id="{1BCC564A-C9BF-7D45-B036-434C165DBBEB}"/>
                </a:ext>
              </a:extLst>
            </p:cNvPr>
            <p:cNvCxnSpPr>
              <a:cxnSpLocks/>
            </p:cNvCxnSpPr>
            <p:nvPr/>
          </p:nvCxnSpPr>
          <p:spPr>
            <a:xfrm>
              <a:off x="4524588" y="800976"/>
              <a:ext cx="0" cy="1000731"/>
            </a:xfrm>
            <a:prstGeom prst="line">
              <a:avLst/>
            </a:prstGeom>
            <a:ln w="25400">
              <a:gradFill>
                <a:gsLst>
                  <a:gs pos="0">
                    <a:srgbClr val="7EE3E9"/>
                  </a:gs>
                  <a:gs pos="100000">
                    <a:srgbClr val="10D6C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6D068B-4AF5-0D41-98F4-B1B0FD9E547F}"/>
                </a:ext>
              </a:extLst>
            </p:cNvPr>
            <p:cNvCxnSpPr>
              <a:cxnSpLocks/>
            </p:cNvCxnSpPr>
            <p:nvPr/>
          </p:nvCxnSpPr>
          <p:spPr>
            <a:xfrm>
              <a:off x="4524588" y="3343339"/>
              <a:ext cx="0" cy="779597"/>
            </a:xfrm>
            <a:prstGeom prst="line">
              <a:avLst/>
            </a:prstGeom>
            <a:ln w="25400">
              <a:gradFill>
                <a:gsLst>
                  <a:gs pos="0">
                    <a:srgbClr val="7EE3E9"/>
                  </a:gs>
                  <a:gs pos="100000">
                    <a:srgbClr val="10D6CD"/>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24" name="dotted line">
            <a:extLst>
              <a:ext uri="{FF2B5EF4-FFF2-40B4-BE49-F238E27FC236}">
                <a16:creationId xmlns:a16="http://schemas.microsoft.com/office/drawing/2014/main" id="{7C556871-7839-1A4F-B322-880E173D723B}"/>
              </a:ext>
            </a:extLst>
          </p:cNvPr>
          <p:cNvCxnSpPr>
            <a:cxnSpLocks/>
          </p:cNvCxnSpPr>
          <p:nvPr/>
        </p:nvCxnSpPr>
        <p:spPr>
          <a:xfrm>
            <a:off x="4524588" y="800976"/>
            <a:ext cx="0" cy="3321960"/>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393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2000"/>
                                        <p:tgtEl>
                                          <p:spTgt spid="2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250"/>
                                        <p:tgtEl>
                                          <p:spTgt spid="24"/>
                                        </p:tgtEl>
                                      </p:cBhvr>
                                    </p:animEffect>
                                    <p:set>
                                      <p:cBhvr>
                                        <p:cTn id="20" dur="1" fill="hold">
                                          <p:stCondLst>
                                            <p:cond delay="1249"/>
                                          </p:stCondLst>
                                        </p:cTn>
                                        <p:tgtEl>
                                          <p:spTgt spid="24"/>
                                        </p:tgtEl>
                                        <p:attrNameLst>
                                          <p:attrName>style.visibility</p:attrName>
                                        </p:attrNameLst>
                                      </p:cBhvr>
                                      <p:to>
                                        <p:strVal val="hidden"/>
                                      </p:to>
                                    </p:se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childTnLst>
                                </p:cTn>
                              </p:par>
                              <p:par>
                                <p:cTn id="33" presetID="22" presetClass="exit" presetSubtype="2" fill="hold" grpId="1" nodeType="withEffect">
                                  <p:stCondLst>
                                    <p:cond delay="0"/>
                                  </p:stCondLst>
                                  <p:childTnLst>
                                    <p:animEffect transition="out" filter="wipe(right)">
                                      <p:cBhvr>
                                        <p:cTn id="34" dur="2000"/>
                                        <p:tgtEl>
                                          <p:spTgt spid="16"/>
                                        </p:tgtEl>
                                      </p:cBhvr>
                                    </p:animEffect>
                                    <p:set>
                                      <p:cBhvr>
                                        <p:cTn id="35" dur="1" fill="hold">
                                          <p:stCondLst>
                                            <p:cond delay="1999"/>
                                          </p:stCondLst>
                                        </p:cTn>
                                        <p:tgtEl>
                                          <p:spTgt spid="1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18"/>
                                        </p:tgtEl>
                                      </p:cBhvr>
                                    </p:animEffect>
                                    <p:set>
                                      <p:cBhvr>
                                        <p:cTn id="38" dur="1" fill="hold">
                                          <p:stCondLst>
                                            <p:cond delay="1999"/>
                                          </p:stCondLst>
                                        </p:cTn>
                                        <p:tgtEl>
                                          <p:spTgt spid="1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19"/>
                                        </p:tgtEl>
                                      </p:cBhvr>
                                    </p:animEffect>
                                    <p:set>
                                      <p:cBhvr>
                                        <p:cTn id="41" dur="1" fill="hold">
                                          <p:stCondLst>
                                            <p:cond delay="19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20"/>
                                        </p:tgtEl>
                                      </p:cBhvr>
                                    </p:animEffect>
                                    <p:set>
                                      <p:cBhvr>
                                        <p:cTn id="44"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8" grpId="0"/>
      <p:bldP spid="18" grpId="1"/>
      <p:bldP spid="19" grpId="0"/>
      <p:bldP spid="1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CE68-20D9-4840-981E-E624D9512C9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567520F-4ED1-47FA-9D64-5FBFC34D667A}"/>
              </a:ext>
            </a:extLst>
          </p:cNvPr>
          <p:cNvPicPr/>
          <p:nvPr/>
        </p:nvPicPr>
        <p:blipFill>
          <a:blip r:embed="rId2">
            <a:extLst>
              <a:ext uri="{28A0092B-C50C-407E-A947-70E740481C1C}">
                <a14:useLocalDpi xmlns:a14="http://schemas.microsoft.com/office/drawing/2010/main" val="0"/>
              </a:ext>
            </a:extLst>
          </a:blip>
          <a:stretch>
            <a:fillRect/>
          </a:stretch>
        </p:blipFill>
        <p:spPr>
          <a:xfrm>
            <a:off x="0" y="4807"/>
            <a:ext cx="9144000" cy="5133886"/>
          </a:xfrm>
          <a:prstGeom prst="rect">
            <a:avLst/>
          </a:prstGeom>
        </p:spPr>
      </p:pic>
    </p:spTree>
    <p:extLst>
      <p:ext uri="{BB962C8B-B14F-4D97-AF65-F5344CB8AC3E}">
        <p14:creationId xmlns:p14="http://schemas.microsoft.com/office/powerpoint/2010/main" val="106582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5F6132-9B03-43AC-865B-6914658B4A6B}"/>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99835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6E976-11BE-4F9D-A072-7E6ECA01D991}"/>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1AC0B186-CD5C-4318-ADDF-2423D3923FD5}"/>
              </a:ext>
            </a:extLst>
          </p:cNvPr>
          <p:cNvPicPr/>
          <p:nvPr/>
        </p:nvPicPr>
        <p:blipFill rotWithShape="1">
          <a:blip r:embed="rId3" cstate="print">
            <a:extLst>
              <a:ext uri="{28A0092B-C50C-407E-A947-70E740481C1C}">
                <a14:useLocalDpi xmlns:a14="http://schemas.microsoft.com/office/drawing/2010/main" val="0"/>
              </a:ext>
            </a:extLst>
          </a:blip>
          <a:srcRect/>
          <a:stretch/>
        </p:blipFill>
        <p:spPr>
          <a:xfrm>
            <a:off x="270933" y="778934"/>
            <a:ext cx="8754534" cy="4140200"/>
          </a:xfrm>
          <a:prstGeom prst="rect">
            <a:avLst/>
          </a:prstGeom>
        </p:spPr>
      </p:pic>
    </p:spTree>
    <p:extLst>
      <p:ext uri="{BB962C8B-B14F-4D97-AF65-F5344CB8AC3E}">
        <p14:creationId xmlns:p14="http://schemas.microsoft.com/office/powerpoint/2010/main" val="3027487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BF4E-7693-4EF2-A342-E500F785EC3D}"/>
              </a:ext>
            </a:extLst>
          </p:cNvPr>
          <p:cNvSpPr>
            <a:spLocks noGrp="1"/>
          </p:cNvSpPr>
          <p:nvPr>
            <p:ph type="title"/>
          </p:nvPr>
        </p:nvSpPr>
        <p:spPr/>
        <p:txBody>
          <a:bodyPr/>
          <a:lstStyle/>
          <a:p>
            <a:r>
              <a:rPr lang="en-US" sz="2800" dirty="0"/>
              <a:t>An AI Framework to Counter Human Trafficking</a:t>
            </a:r>
          </a:p>
        </p:txBody>
      </p:sp>
      <p:sp>
        <p:nvSpPr>
          <p:cNvPr id="3" name="Rectangle: Rounded Corners 2">
            <a:extLst>
              <a:ext uri="{FF2B5EF4-FFF2-40B4-BE49-F238E27FC236}">
                <a16:creationId xmlns:a16="http://schemas.microsoft.com/office/drawing/2014/main" id="{55BA173B-6988-4D58-9252-F6200B340906}"/>
              </a:ext>
            </a:extLst>
          </p:cNvPr>
          <p:cNvSpPr/>
          <p:nvPr/>
        </p:nvSpPr>
        <p:spPr>
          <a:xfrm>
            <a:off x="1301580" y="1087396"/>
            <a:ext cx="3083849" cy="1938991"/>
          </a:xfrm>
          <a:prstGeom prst="roundRect">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Strategic Objectives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Improve Data Accuracy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Interactive Visualizations</a:t>
            </a:r>
          </a:p>
        </p:txBody>
      </p:sp>
      <p:sp>
        <p:nvSpPr>
          <p:cNvPr id="5" name="Rectangle: Rounded Corners 4">
            <a:extLst>
              <a:ext uri="{FF2B5EF4-FFF2-40B4-BE49-F238E27FC236}">
                <a16:creationId xmlns:a16="http://schemas.microsoft.com/office/drawing/2014/main" id="{9D99104C-49E0-49A1-9435-B19761FEC102}"/>
              </a:ext>
            </a:extLst>
          </p:cNvPr>
          <p:cNvSpPr/>
          <p:nvPr/>
        </p:nvSpPr>
        <p:spPr>
          <a:xfrm>
            <a:off x="4603579" y="1087395"/>
            <a:ext cx="3123513" cy="193899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Tactical Objectives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Inform Decisions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Improve Response Accuracy</a:t>
            </a:r>
          </a:p>
        </p:txBody>
      </p:sp>
      <p:sp>
        <p:nvSpPr>
          <p:cNvPr id="6" name="Rectangle: Rounded Corners 5">
            <a:extLst>
              <a:ext uri="{FF2B5EF4-FFF2-40B4-BE49-F238E27FC236}">
                <a16:creationId xmlns:a16="http://schemas.microsoft.com/office/drawing/2014/main" id="{F7E42ED0-CB63-4E85-8AB0-4766A3694826}"/>
              </a:ext>
            </a:extLst>
          </p:cNvPr>
          <p:cNvSpPr/>
          <p:nvPr/>
        </p:nvSpPr>
        <p:spPr>
          <a:xfrm>
            <a:off x="1301578" y="3157466"/>
            <a:ext cx="6425514" cy="5490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Artificial Intelligence and Analytics</a:t>
            </a:r>
          </a:p>
        </p:txBody>
      </p:sp>
      <p:sp>
        <p:nvSpPr>
          <p:cNvPr id="7" name="Rectangle: Rounded Corners 6">
            <a:extLst>
              <a:ext uri="{FF2B5EF4-FFF2-40B4-BE49-F238E27FC236}">
                <a16:creationId xmlns:a16="http://schemas.microsoft.com/office/drawing/2014/main" id="{0281274D-9ACB-4FD4-B661-C3A1DE8DBA70}"/>
              </a:ext>
            </a:extLst>
          </p:cNvPr>
          <p:cNvSpPr/>
          <p:nvPr/>
        </p:nvSpPr>
        <p:spPr>
          <a:xfrm>
            <a:off x="1301579" y="3837598"/>
            <a:ext cx="3083850" cy="54905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Data</a:t>
            </a:r>
            <a:endParaRPr kumimoji="0" lang="en-US" sz="1800" b="1"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8" name="Rectangle: Rounded Corners 7">
            <a:extLst>
              <a:ext uri="{FF2B5EF4-FFF2-40B4-BE49-F238E27FC236}">
                <a16:creationId xmlns:a16="http://schemas.microsoft.com/office/drawing/2014/main" id="{ADB62167-6906-4E10-85FC-DF51E36B570C}"/>
              </a:ext>
            </a:extLst>
          </p:cNvPr>
          <p:cNvSpPr/>
          <p:nvPr/>
        </p:nvSpPr>
        <p:spPr>
          <a:xfrm>
            <a:off x="4603580" y="3837598"/>
            <a:ext cx="3123512" cy="54905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Integration</a:t>
            </a:r>
            <a:endParaRPr kumimoji="0" lang="en-US" sz="1800" b="1" i="0" u="none" strike="noStrike" kern="1200" cap="none" spc="0" normalizeH="0" baseline="0" noProof="0" dirty="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337184513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8787BA-6E9F-4AE8-8715-21760B101D2F}"/>
              </a:ext>
            </a:extLst>
          </p:cNvPr>
          <p:cNvSpPr txBox="1"/>
          <p:nvPr/>
        </p:nvSpPr>
        <p:spPr>
          <a:xfrm>
            <a:off x="625643" y="1846848"/>
            <a:ext cx="7796462" cy="830997"/>
          </a:xfrm>
          <a:prstGeom prst="rect">
            <a:avLst/>
          </a:prstGeom>
          <a:noFill/>
        </p:spPr>
        <p:txBody>
          <a:bodyPr wrap="square" rtlCol="0">
            <a:spAutoFit/>
          </a:bodyPr>
          <a:lstStyle/>
          <a:p>
            <a:pPr algn="ctr"/>
            <a:r>
              <a:rPr lang="en-US" sz="2400" dirty="0"/>
              <a:t>How can analysts use AI and text to identify trafficking indicators?</a:t>
            </a:r>
          </a:p>
        </p:txBody>
      </p:sp>
    </p:spTree>
    <p:extLst>
      <p:ext uri="{BB962C8B-B14F-4D97-AF65-F5344CB8AC3E}">
        <p14:creationId xmlns:p14="http://schemas.microsoft.com/office/powerpoint/2010/main" val="761621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7316-ECAF-4AC5-8156-5EA4CF3CE6C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6EF1642-F6CA-4CC9-A7C7-6AD7BE532F89}"/>
              </a:ext>
            </a:extLst>
          </p:cNvPr>
          <p:cNvPicPr/>
          <p:nvPr/>
        </p:nvPicPr>
        <p:blipFill>
          <a:blip r:embed="rId3">
            <a:extLst>
              <a:ext uri="{28A0092B-C50C-407E-A947-70E740481C1C}">
                <a14:useLocalDpi xmlns:a14="http://schemas.microsoft.com/office/drawing/2010/main" val="0"/>
              </a:ext>
            </a:extLst>
          </a:blip>
          <a:stretch>
            <a:fillRect/>
          </a:stretch>
        </p:blipFill>
        <p:spPr>
          <a:xfrm>
            <a:off x="0" y="4807"/>
            <a:ext cx="9144000" cy="5133886"/>
          </a:xfrm>
          <a:prstGeom prst="rect">
            <a:avLst/>
          </a:prstGeom>
        </p:spPr>
      </p:pic>
    </p:spTree>
    <p:extLst>
      <p:ext uri="{BB962C8B-B14F-4D97-AF65-F5344CB8AC3E}">
        <p14:creationId xmlns:p14="http://schemas.microsoft.com/office/powerpoint/2010/main" val="2137822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AD082-3B36-4CD9-B730-B0C19DB92DE4}"/>
              </a:ext>
            </a:extLst>
          </p:cNvPr>
          <p:cNvSpPr txBox="1"/>
          <p:nvPr/>
        </p:nvSpPr>
        <p:spPr>
          <a:xfrm>
            <a:off x="673769" y="178915"/>
            <a:ext cx="7796462" cy="830997"/>
          </a:xfrm>
          <a:prstGeom prst="rect">
            <a:avLst/>
          </a:prstGeom>
          <a:noFill/>
        </p:spPr>
        <p:txBody>
          <a:bodyPr wrap="square" rtlCol="0">
            <a:spAutoFit/>
          </a:bodyPr>
          <a:lstStyle/>
          <a:p>
            <a:pPr algn="ctr"/>
            <a:r>
              <a:rPr lang="en-US" sz="2400" dirty="0"/>
              <a:t>Build a model to identify victims and HT indicators in armed conflict events</a:t>
            </a:r>
            <a:endParaRPr lang="en-US" sz="3200" dirty="0"/>
          </a:p>
        </p:txBody>
      </p:sp>
      <p:sp>
        <p:nvSpPr>
          <p:cNvPr id="4" name="TextBox 3">
            <a:extLst>
              <a:ext uri="{FF2B5EF4-FFF2-40B4-BE49-F238E27FC236}">
                <a16:creationId xmlns:a16="http://schemas.microsoft.com/office/drawing/2014/main" id="{F63C4AC7-BC9A-4782-9073-2C15BE539CE5}"/>
              </a:ext>
            </a:extLst>
          </p:cNvPr>
          <p:cNvSpPr txBox="1"/>
          <p:nvPr/>
        </p:nvSpPr>
        <p:spPr>
          <a:xfrm>
            <a:off x="575733" y="1371421"/>
            <a:ext cx="7796462" cy="2677656"/>
          </a:xfrm>
          <a:prstGeom prst="rect">
            <a:avLst/>
          </a:prstGeom>
          <a:noFill/>
        </p:spPr>
        <p:txBody>
          <a:bodyPr wrap="square" rtlCol="0">
            <a:spAutoFit/>
          </a:bodyPr>
          <a:lstStyle/>
          <a:p>
            <a:r>
              <a:rPr lang="en-US" sz="2400" b="1" dirty="0"/>
              <a:t>1</a:t>
            </a:r>
            <a:r>
              <a:rPr lang="en-US" sz="2400" dirty="0"/>
              <a:t>: Rule-based model</a:t>
            </a:r>
          </a:p>
          <a:p>
            <a:r>
              <a:rPr lang="en-US" sz="2400" dirty="0"/>
              <a:t>	High Precision (potentially), low recall</a:t>
            </a:r>
          </a:p>
          <a:p>
            <a:r>
              <a:rPr lang="en-US" sz="2400" b="1" dirty="0"/>
              <a:t>2</a:t>
            </a:r>
            <a:r>
              <a:rPr lang="en-US" sz="2400" dirty="0"/>
              <a:t>: CRF or RNN model and hand-annotated training data</a:t>
            </a:r>
          </a:p>
          <a:p>
            <a:r>
              <a:rPr lang="en-US" sz="2400" dirty="0"/>
              <a:t>	High Precision/Recall, too much time to value	</a:t>
            </a:r>
          </a:p>
          <a:p>
            <a:r>
              <a:rPr lang="en-US" sz="2400" b="1" dirty="0"/>
              <a:t>3: </a:t>
            </a:r>
            <a:r>
              <a:rPr lang="en-US" sz="2400" dirty="0"/>
              <a:t>CRF or RNN model and rule-based text models to efficiently generate large amounts of training data </a:t>
            </a:r>
          </a:p>
          <a:p>
            <a:r>
              <a:rPr lang="en-US" sz="2400" dirty="0"/>
              <a:t>	High Precision/Recall, lower time to value</a:t>
            </a:r>
          </a:p>
        </p:txBody>
      </p:sp>
    </p:spTree>
    <p:extLst>
      <p:ext uri="{BB962C8B-B14F-4D97-AF65-F5344CB8AC3E}">
        <p14:creationId xmlns:p14="http://schemas.microsoft.com/office/powerpoint/2010/main" val="31104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AD082-3B36-4CD9-B730-B0C19DB92DE4}"/>
              </a:ext>
            </a:extLst>
          </p:cNvPr>
          <p:cNvSpPr txBox="1"/>
          <p:nvPr/>
        </p:nvSpPr>
        <p:spPr>
          <a:xfrm>
            <a:off x="673769" y="178915"/>
            <a:ext cx="7796462" cy="830997"/>
          </a:xfrm>
          <a:prstGeom prst="rect">
            <a:avLst/>
          </a:prstGeom>
          <a:noFill/>
        </p:spPr>
        <p:txBody>
          <a:bodyPr wrap="square" rtlCol="0">
            <a:spAutoFit/>
          </a:bodyPr>
          <a:lstStyle/>
          <a:p>
            <a:pPr algn="ctr"/>
            <a:r>
              <a:rPr lang="en-US" sz="2400" dirty="0"/>
              <a:t>Use a CRF or RNN model with rules-based text models to efficiently generate large amounts of training data</a:t>
            </a:r>
            <a:endParaRPr lang="en-US" sz="3200" dirty="0"/>
          </a:p>
        </p:txBody>
      </p:sp>
      <p:sp>
        <p:nvSpPr>
          <p:cNvPr id="4" name="TextBox 3">
            <a:extLst>
              <a:ext uri="{FF2B5EF4-FFF2-40B4-BE49-F238E27FC236}">
                <a16:creationId xmlns:a16="http://schemas.microsoft.com/office/drawing/2014/main" id="{F63C4AC7-BC9A-4782-9073-2C15BE539CE5}"/>
              </a:ext>
            </a:extLst>
          </p:cNvPr>
          <p:cNvSpPr txBox="1"/>
          <p:nvPr/>
        </p:nvSpPr>
        <p:spPr>
          <a:xfrm>
            <a:off x="575733" y="1185155"/>
            <a:ext cx="7796462" cy="3416320"/>
          </a:xfrm>
          <a:prstGeom prst="rect">
            <a:avLst/>
          </a:prstGeom>
          <a:noFill/>
        </p:spPr>
        <p:txBody>
          <a:bodyPr wrap="square" rtlCol="0">
            <a:spAutoFit/>
          </a:bodyPr>
          <a:lstStyle/>
          <a:p>
            <a:r>
              <a:rPr lang="en-US" sz="2400" b="1" dirty="0"/>
              <a:t>Step 1: </a:t>
            </a:r>
            <a:r>
              <a:rPr lang="en-US" sz="2400" dirty="0"/>
              <a:t>Create a rules-based, contextual extraction model to extract a </a:t>
            </a:r>
            <a:r>
              <a:rPr lang="en-US" sz="2400" dirty="0" err="1"/>
              <a:t>HT_Indicator</a:t>
            </a:r>
            <a:r>
              <a:rPr lang="en-US" sz="2400" dirty="0"/>
              <a:t> entity.</a:t>
            </a:r>
          </a:p>
          <a:p>
            <a:r>
              <a:rPr lang="en-US" sz="2400" b="1" dirty="0"/>
              <a:t>Step 2: </a:t>
            </a:r>
            <a:r>
              <a:rPr lang="en-US" sz="2400" dirty="0"/>
              <a:t>Format training data to reflect structure needed for CRF/RNN.</a:t>
            </a:r>
          </a:p>
          <a:p>
            <a:r>
              <a:rPr lang="en-US" sz="2400" b="1" dirty="0"/>
              <a:t>Step 3: </a:t>
            </a:r>
            <a:r>
              <a:rPr lang="en-US" sz="2400" dirty="0"/>
              <a:t>Train the CRF model to detect entity and predict match boundaries</a:t>
            </a:r>
          </a:p>
          <a:p>
            <a:r>
              <a:rPr lang="en-US" sz="2400" b="1" dirty="0"/>
              <a:t>Step 4: </a:t>
            </a:r>
            <a:r>
              <a:rPr lang="en-US" sz="2400" dirty="0"/>
              <a:t>Manually annotate a set of documents as a holdout sample</a:t>
            </a:r>
          </a:p>
          <a:p>
            <a:r>
              <a:rPr lang="en-US" sz="2400" b="1" dirty="0"/>
              <a:t>Step 5: </a:t>
            </a:r>
            <a:r>
              <a:rPr lang="en-US" sz="2400" dirty="0"/>
              <a:t>Score the validation dataset</a:t>
            </a:r>
            <a:endParaRPr lang="en-US" sz="2400" b="1" dirty="0"/>
          </a:p>
        </p:txBody>
      </p:sp>
    </p:spTree>
    <p:extLst>
      <p:ext uri="{BB962C8B-B14F-4D97-AF65-F5344CB8AC3E}">
        <p14:creationId xmlns:p14="http://schemas.microsoft.com/office/powerpoint/2010/main" val="2217570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AD082-3B36-4CD9-B730-B0C19DB92DE4}"/>
              </a:ext>
            </a:extLst>
          </p:cNvPr>
          <p:cNvSpPr txBox="1"/>
          <p:nvPr/>
        </p:nvSpPr>
        <p:spPr>
          <a:xfrm>
            <a:off x="673769" y="178915"/>
            <a:ext cx="7796462" cy="830997"/>
          </a:xfrm>
          <a:prstGeom prst="rect">
            <a:avLst/>
          </a:prstGeom>
          <a:noFill/>
        </p:spPr>
        <p:txBody>
          <a:bodyPr wrap="square" rtlCol="0">
            <a:spAutoFit/>
          </a:bodyPr>
          <a:lstStyle/>
          <a:p>
            <a:pPr algn="ctr"/>
            <a:r>
              <a:rPr lang="en-US" sz="2400" dirty="0"/>
              <a:t>Use a CRF or RNN model with rules-based text models to efficiently generate large amounts of training data</a:t>
            </a:r>
            <a:endParaRPr lang="en-US" sz="3200" dirty="0"/>
          </a:p>
        </p:txBody>
      </p:sp>
      <p:sp>
        <p:nvSpPr>
          <p:cNvPr id="4" name="TextBox 3">
            <a:extLst>
              <a:ext uri="{FF2B5EF4-FFF2-40B4-BE49-F238E27FC236}">
                <a16:creationId xmlns:a16="http://schemas.microsoft.com/office/drawing/2014/main" id="{F63C4AC7-BC9A-4782-9073-2C15BE539CE5}"/>
              </a:ext>
            </a:extLst>
          </p:cNvPr>
          <p:cNvSpPr txBox="1"/>
          <p:nvPr/>
        </p:nvSpPr>
        <p:spPr>
          <a:xfrm>
            <a:off x="575733" y="1185155"/>
            <a:ext cx="7796462" cy="3416320"/>
          </a:xfrm>
          <a:prstGeom prst="rect">
            <a:avLst/>
          </a:prstGeom>
          <a:noFill/>
        </p:spPr>
        <p:txBody>
          <a:bodyPr wrap="square" rtlCol="0">
            <a:spAutoFit/>
          </a:bodyPr>
          <a:lstStyle/>
          <a:p>
            <a:r>
              <a:rPr lang="en-US" sz="2400" b="1" dirty="0"/>
              <a:t>Step 1: </a:t>
            </a:r>
            <a:r>
              <a:rPr lang="en-US" sz="2400" dirty="0"/>
              <a:t>Create a rules-based, contextual extraction model to extract a </a:t>
            </a:r>
            <a:r>
              <a:rPr lang="en-US" sz="2400" dirty="0" err="1"/>
              <a:t>HT_Indicator</a:t>
            </a:r>
            <a:r>
              <a:rPr lang="en-US" sz="2400" dirty="0"/>
              <a:t> entity.</a:t>
            </a:r>
          </a:p>
          <a:p>
            <a:r>
              <a:rPr lang="en-US" sz="2400" b="1" dirty="0">
                <a:solidFill>
                  <a:schemeClr val="bg2"/>
                </a:solidFill>
              </a:rPr>
              <a:t>Step 2: </a:t>
            </a:r>
            <a:r>
              <a:rPr lang="en-US" sz="2400" dirty="0">
                <a:solidFill>
                  <a:schemeClr val="bg2"/>
                </a:solidFill>
              </a:rPr>
              <a:t>Format training data to reflect structure needed for CRF/RNN.</a:t>
            </a:r>
          </a:p>
          <a:p>
            <a:r>
              <a:rPr lang="en-US" sz="2400" b="1" dirty="0">
                <a:solidFill>
                  <a:schemeClr val="bg2"/>
                </a:solidFill>
              </a:rPr>
              <a:t>Step 3: </a:t>
            </a:r>
            <a:r>
              <a:rPr lang="en-US" sz="2400" dirty="0">
                <a:solidFill>
                  <a:schemeClr val="bg2"/>
                </a:solidFill>
              </a:rPr>
              <a:t>Train the CRF model to detect entity and predict match boundaries</a:t>
            </a:r>
          </a:p>
          <a:p>
            <a:r>
              <a:rPr lang="en-US" sz="2400" b="1" dirty="0">
                <a:solidFill>
                  <a:schemeClr val="bg2"/>
                </a:solidFill>
              </a:rPr>
              <a:t>Step 4: </a:t>
            </a:r>
            <a:r>
              <a:rPr lang="en-US" sz="2400" dirty="0">
                <a:solidFill>
                  <a:schemeClr val="bg2"/>
                </a:solidFill>
              </a:rPr>
              <a:t>Manually annotate a set of documents as a holdout sample</a:t>
            </a:r>
          </a:p>
          <a:p>
            <a:r>
              <a:rPr lang="en-US" sz="2400" b="1" dirty="0">
                <a:solidFill>
                  <a:schemeClr val="bg2"/>
                </a:solidFill>
              </a:rPr>
              <a:t>Step 5: </a:t>
            </a:r>
            <a:r>
              <a:rPr lang="en-US" sz="2400" dirty="0">
                <a:solidFill>
                  <a:schemeClr val="bg2"/>
                </a:solidFill>
              </a:rPr>
              <a:t>Score the validation dataset</a:t>
            </a:r>
            <a:endParaRPr lang="en-US" sz="2400" b="1" dirty="0">
              <a:solidFill>
                <a:schemeClr val="bg2"/>
              </a:solidFill>
            </a:endParaRPr>
          </a:p>
        </p:txBody>
      </p:sp>
    </p:spTree>
    <p:extLst>
      <p:ext uri="{BB962C8B-B14F-4D97-AF65-F5344CB8AC3E}">
        <p14:creationId xmlns:p14="http://schemas.microsoft.com/office/powerpoint/2010/main" val="1770652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2C4B-B017-46DB-8E44-28CC578D9EF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393F20A-9389-460E-BE27-C15432E7FF43}"/>
              </a:ext>
            </a:extLst>
          </p:cNvPr>
          <p:cNvPicPr/>
          <p:nvPr/>
        </p:nvPicPr>
        <p:blipFill>
          <a:blip r:embed="rId3">
            <a:extLst>
              <a:ext uri="{28A0092B-C50C-407E-A947-70E740481C1C}">
                <a14:useLocalDpi xmlns:a14="http://schemas.microsoft.com/office/drawing/2010/main" val="0"/>
              </a:ext>
            </a:extLst>
          </a:blip>
          <a:stretch>
            <a:fillRect/>
          </a:stretch>
        </p:blipFill>
        <p:spPr>
          <a:xfrm>
            <a:off x="-1" y="4807"/>
            <a:ext cx="9144001" cy="5133886"/>
          </a:xfrm>
          <a:prstGeom prst="rect">
            <a:avLst/>
          </a:prstGeom>
        </p:spPr>
      </p:pic>
    </p:spTree>
    <p:extLst>
      <p:ext uri="{BB962C8B-B14F-4D97-AF65-F5344CB8AC3E}">
        <p14:creationId xmlns:p14="http://schemas.microsoft.com/office/powerpoint/2010/main" val="275417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CAA0E-3A17-AD45-B8FE-A8DDCD00A46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contrast="1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5713D3F2-5DDE-9247-AC94-7E90EE741526}"/>
              </a:ext>
            </a:extLst>
          </p:cNvPr>
          <p:cNvSpPr/>
          <p:nvPr/>
        </p:nvSpPr>
        <p:spPr>
          <a:xfrm>
            <a:off x="0" y="-23281"/>
            <a:ext cx="9144000" cy="5166781"/>
          </a:xfrm>
          <a:prstGeom prst="rect">
            <a:avLst/>
          </a:prstGeom>
          <a:gradFill>
            <a:gsLst>
              <a:gs pos="0">
                <a:srgbClr val="00517E">
                  <a:alpha val="58000"/>
                </a:srgbClr>
              </a:gs>
              <a:gs pos="100000">
                <a:srgbClr val="04304B"/>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4BE"/>
              </a:solidFill>
              <a:effectLst/>
              <a:uLnTx/>
              <a:uFillTx/>
              <a:latin typeface="Calibri Light"/>
              <a:ea typeface="+mn-ea"/>
              <a:cs typeface="+mn-cs"/>
            </a:endParaRPr>
          </a:p>
        </p:txBody>
      </p:sp>
      <p:pic>
        <p:nvPicPr>
          <p:cNvPr id="4" name="analytics words">
            <a:extLst>
              <a:ext uri="{FF2B5EF4-FFF2-40B4-BE49-F238E27FC236}">
                <a16:creationId xmlns:a16="http://schemas.microsoft.com/office/drawing/2014/main" id="{86489931-2A4B-2C46-BCBE-EEACE2044DC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 y="-38763"/>
            <a:ext cx="9144000" cy="5143500"/>
          </a:xfrm>
          <a:prstGeom prst="rect">
            <a:avLst/>
          </a:prstGeom>
        </p:spPr>
      </p:pic>
      <p:sp>
        <p:nvSpPr>
          <p:cNvPr id="5" name="analytics">
            <a:extLst>
              <a:ext uri="{FF2B5EF4-FFF2-40B4-BE49-F238E27FC236}">
                <a16:creationId xmlns:a16="http://schemas.microsoft.com/office/drawing/2014/main" id="{5973D0BA-1576-CD46-B388-6E6F7744592A}"/>
              </a:ext>
            </a:extLst>
          </p:cNvPr>
          <p:cNvSpPr txBox="1"/>
          <p:nvPr/>
        </p:nvSpPr>
        <p:spPr>
          <a:xfrm>
            <a:off x="0" y="1563491"/>
            <a:ext cx="91439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FFFF"/>
                </a:solidFill>
                <a:effectLst/>
                <a:uLnTx/>
                <a:uFillTx/>
                <a:latin typeface="Calibri"/>
                <a:ea typeface="+mn-ea"/>
                <a:cs typeface="+mn-cs"/>
              </a:rPr>
              <a:t>ANALYTICS</a:t>
            </a:r>
          </a:p>
        </p:txBody>
      </p:sp>
      <p:sp>
        <p:nvSpPr>
          <p:cNvPr id="6" name="ai">
            <a:extLst>
              <a:ext uri="{FF2B5EF4-FFF2-40B4-BE49-F238E27FC236}">
                <a16:creationId xmlns:a16="http://schemas.microsoft.com/office/drawing/2014/main" id="{78EC11BB-FFD3-AB48-9132-1C3206427724}"/>
              </a:ext>
            </a:extLst>
          </p:cNvPr>
          <p:cNvSpPr txBox="1"/>
          <p:nvPr/>
        </p:nvSpPr>
        <p:spPr>
          <a:xfrm>
            <a:off x="1059902" y="1563491"/>
            <a:ext cx="247719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5ED0DA"/>
                </a:solidFill>
                <a:effectLst/>
                <a:uLnTx/>
                <a:uFillTx/>
                <a:latin typeface="Calibri"/>
                <a:ea typeface="+mn-ea"/>
                <a:cs typeface="+mn-cs"/>
              </a:rPr>
              <a:t>AI</a:t>
            </a:r>
          </a:p>
        </p:txBody>
      </p:sp>
      <p:pic>
        <p:nvPicPr>
          <p:cNvPr id="14" name="Picture 13">
            <a:extLst>
              <a:ext uri="{FF2B5EF4-FFF2-40B4-BE49-F238E27FC236}">
                <a16:creationId xmlns:a16="http://schemas.microsoft.com/office/drawing/2014/main" id="{42CDE4D3-BFA4-3548-8266-70712F1400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34367"/>
            <a:ext cx="9144000" cy="5118100"/>
          </a:xfrm>
          <a:prstGeom prst="rect">
            <a:avLst/>
          </a:prstGeom>
        </p:spPr>
      </p:pic>
    </p:spTree>
    <p:extLst>
      <p:ext uri="{BB962C8B-B14F-4D97-AF65-F5344CB8AC3E}">
        <p14:creationId xmlns:p14="http://schemas.microsoft.com/office/powerpoint/2010/main" val="1256465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2C4B-B017-46DB-8E44-28CC578D9EF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393F20A-9389-460E-BE27-C15432E7FF43}"/>
              </a:ext>
            </a:extLst>
          </p:cNvPr>
          <p:cNvPicPr/>
          <p:nvPr/>
        </p:nvPicPr>
        <p:blipFill>
          <a:blip r:embed="rId2">
            <a:extLst>
              <a:ext uri="{28A0092B-C50C-407E-A947-70E740481C1C}">
                <a14:useLocalDpi xmlns:a14="http://schemas.microsoft.com/office/drawing/2010/main" val="0"/>
              </a:ext>
            </a:extLst>
          </a:blip>
          <a:stretch>
            <a:fillRect/>
          </a:stretch>
        </p:blipFill>
        <p:spPr>
          <a:xfrm>
            <a:off x="-1" y="4807"/>
            <a:ext cx="9144001" cy="5133886"/>
          </a:xfrm>
          <a:prstGeom prst="rect">
            <a:avLst/>
          </a:prstGeom>
        </p:spPr>
      </p:pic>
      <p:pic>
        <p:nvPicPr>
          <p:cNvPr id="4" name="Picture 3">
            <a:extLst>
              <a:ext uri="{FF2B5EF4-FFF2-40B4-BE49-F238E27FC236}">
                <a16:creationId xmlns:a16="http://schemas.microsoft.com/office/drawing/2014/main" id="{6EEA34DF-AD9F-4FEB-B5CF-7E2472C5B8D8}"/>
              </a:ext>
            </a:extLst>
          </p:cNvPr>
          <p:cNvPicPr/>
          <p:nvPr/>
        </p:nvPicPr>
        <p:blipFill rotWithShape="1">
          <a:blip r:embed="rId3" cstate="print">
            <a:extLst>
              <a:ext uri="{28A0092B-C50C-407E-A947-70E740481C1C}">
                <a14:useLocalDpi xmlns:a14="http://schemas.microsoft.com/office/drawing/2010/main" val="0"/>
              </a:ext>
            </a:extLst>
          </a:blip>
          <a:srcRect/>
          <a:stretch/>
        </p:blipFill>
        <p:spPr>
          <a:xfrm>
            <a:off x="-1" y="433431"/>
            <a:ext cx="9084734" cy="4587301"/>
          </a:xfrm>
          <a:prstGeom prst="rect">
            <a:avLst/>
          </a:prstGeom>
        </p:spPr>
      </p:pic>
    </p:spTree>
    <p:extLst>
      <p:ext uri="{BB962C8B-B14F-4D97-AF65-F5344CB8AC3E}">
        <p14:creationId xmlns:p14="http://schemas.microsoft.com/office/powerpoint/2010/main" val="4232482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22EB-9A84-4BF8-B624-59373E5A47E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C415392-52F6-407F-B3C2-E7E0A53EF775}"/>
              </a:ext>
            </a:extLst>
          </p:cNvPr>
          <p:cNvPicPr/>
          <p:nvPr/>
        </p:nvPicPr>
        <p:blipFill>
          <a:blip r:embed="rId2">
            <a:extLst>
              <a:ext uri="{28A0092B-C50C-407E-A947-70E740481C1C}">
                <a14:useLocalDpi xmlns:a14="http://schemas.microsoft.com/office/drawing/2010/main" val="0"/>
              </a:ext>
            </a:extLst>
          </a:blip>
          <a:stretch>
            <a:fillRect/>
          </a:stretch>
        </p:blipFill>
        <p:spPr>
          <a:xfrm>
            <a:off x="0" y="4807"/>
            <a:ext cx="9144000" cy="5133886"/>
          </a:xfrm>
          <a:prstGeom prst="rect">
            <a:avLst/>
          </a:prstGeom>
        </p:spPr>
      </p:pic>
    </p:spTree>
    <p:extLst>
      <p:ext uri="{BB962C8B-B14F-4D97-AF65-F5344CB8AC3E}">
        <p14:creationId xmlns:p14="http://schemas.microsoft.com/office/powerpoint/2010/main" val="829724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AD082-3B36-4CD9-B730-B0C19DB92DE4}"/>
              </a:ext>
            </a:extLst>
          </p:cNvPr>
          <p:cNvSpPr txBox="1"/>
          <p:nvPr/>
        </p:nvSpPr>
        <p:spPr>
          <a:xfrm>
            <a:off x="673769" y="178915"/>
            <a:ext cx="7796462" cy="830997"/>
          </a:xfrm>
          <a:prstGeom prst="rect">
            <a:avLst/>
          </a:prstGeom>
          <a:noFill/>
        </p:spPr>
        <p:txBody>
          <a:bodyPr wrap="square" rtlCol="0">
            <a:spAutoFit/>
          </a:bodyPr>
          <a:lstStyle/>
          <a:p>
            <a:pPr algn="ctr"/>
            <a:r>
              <a:rPr lang="en-US" sz="2400" dirty="0"/>
              <a:t>Use a CRF or RNN model with rules-based text models to efficiently generate large amounts of training data</a:t>
            </a:r>
            <a:endParaRPr lang="en-US" sz="3200" dirty="0"/>
          </a:p>
        </p:txBody>
      </p:sp>
      <p:sp>
        <p:nvSpPr>
          <p:cNvPr id="4" name="TextBox 3">
            <a:extLst>
              <a:ext uri="{FF2B5EF4-FFF2-40B4-BE49-F238E27FC236}">
                <a16:creationId xmlns:a16="http://schemas.microsoft.com/office/drawing/2014/main" id="{F63C4AC7-BC9A-4782-9073-2C15BE539CE5}"/>
              </a:ext>
            </a:extLst>
          </p:cNvPr>
          <p:cNvSpPr txBox="1"/>
          <p:nvPr/>
        </p:nvSpPr>
        <p:spPr>
          <a:xfrm>
            <a:off x="575733" y="1185155"/>
            <a:ext cx="7796462" cy="3416320"/>
          </a:xfrm>
          <a:prstGeom prst="rect">
            <a:avLst/>
          </a:prstGeom>
          <a:noFill/>
        </p:spPr>
        <p:txBody>
          <a:bodyPr wrap="square" rtlCol="0">
            <a:spAutoFit/>
          </a:bodyPr>
          <a:lstStyle/>
          <a:p>
            <a:r>
              <a:rPr lang="en-US" sz="2400" b="1" dirty="0">
                <a:solidFill>
                  <a:schemeClr val="bg2"/>
                </a:solidFill>
              </a:rPr>
              <a:t>Step 1: </a:t>
            </a:r>
            <a:r>
              <a:rPr lang="en-US" sz="2400" dirty="0">
                <a:solidFill>
                  <a:schemeClr val="bg2"/>
                </a:solidFill>
              </a:rPr>
              <a:t>Create a rules-based, contextual extraction model to extract a </a:t>
            </a:r>
            <a:r>
              <a:rPr lang="en-US" sz="2400" dirty="0" err="1">
                <a:solidFill>
                  <a:schemeClr val="bg2"/>
                </a:solidFill>
              </a:rPr>
              <a:t>HT_Indicator</a:t>
            </a:r>
            <a:r>
              <a:rPr lang="en-US" sz="2400" dirty="0">
                <a:solidFill>
                  <a:schemeClr val="bg2"/>
                </a:solidFill>
              </a:rPr>
              <a:t> entity.</a:t>
            </a:r>
          </a:p>
          <a:p>
            <a:r>
              <a:rPr lang="en-US" sz="2400" b="1" dirty="0"/>
              <a:t>Step 2: </a:t>
            </a:r>
            <a:r>
              <a:rPr lang="en-US" sz="2400" dirty="0"/>
              <a:t>Format training data to reflect structure needed for CRF/RNN.</a:t>
            </a:r>
          </a:p>
          <a:p>
            <a:r>
              <a:rPr lang="en-US" sz="2400" b="1" dirty="0">
                <a:solidFill>
                  <a:schemeClr val="bg2"/>
                </a:solidFill>
              </a:rPr>
              <a:t>Step 3: </a:t>
            </a:r>
            <a:r>
              <a:rPr lang="en-US" sz="2400" dirty="0">
                <a:solidFill>
                  <a:schemeClr val="bg2"/>
                </a:solidFill>
              </a:rPr>
              <a:t>Train the CRF model to detect entity and predict match boundaries</a:t>
            </a:r>
          </a:p>
          <a:p>
            <a:r>
              <a:rPr lang="en-US" sz="2400" b="1" dirty="0">
                <a:solidFill>
                  <a:schemeClr val="bg2"/>
                </a:solidFill>
              </a:rPr>
              <a:t>Step 4: </a:t>
            </a:r>
            <a:r>
              <a:rPr lang="en-US" sz="2400" dirty="0">
                <a:solidFill>
                  <a:schemeClr val="bg2"/>
                </a:solidFill>
              </a:rPr>
              <a:t>Manually annotate a set of documents as a holdout sample</a:t>
            </a:r>
          </a:p>
          <a:p>
            <a:r>
              <a:rPr lang="en-US" sz="2400" b="1" dirty="0">
                <a:solidFill>
                  <a:schemeClr val="bg2"/>
                </a:solidFill>
              </a:rPr>
              <a:t>Step 5: </a:t>
            </a:r>
            <a:r>
              <a:rPr lang="en-US" sz="2400" dirty="0">
                <a:solidFill>
                  <a:schemeClr val="bg2"/>
                </a:solidFill>
              </a:rPr>
              <a:t>Score the validation dataset</a:t>
            </a:r>
            <a:endParaRPr lang="en-US" sz="2400" b="1" dirty="0">
              <a:solidFill>
                <a:schemeClr val="bg2"/>
              </a:solidFill>
            </a:endParaRPr>
          </a:p>
        </p:txBody>
      </p:sp>
    </p:spTree>
    <p:extLst>
      <p:ext uri="{BB962C8B-B14F-4D97-AF65-F5344CB8AC3E}">
        <p14:creationId xmlns:p14="http://schemas.microsoft.com/office/powerpoint/2010/main" val="346619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EF0D1-5E33-41DC-A272-364100DDC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5378"/>
            <a:ext cx="9120009" cy="5138122"/>
          </a:xfrm>
          <a:prstGeom prst="rect">
            <a:avLst/>
          </a:prstGeom>
        </p:spPr>
      </p:pic>
    </p:spTree>
    <p:extLst>
      <p:ext uri="{BB962C8B-B14F-4D97-AF65-F5344CB8AC3E}">
        <p14:creationId xmlns:p14="http://schemas.microsoft.com/office/powerpoint/2010/main" val="1583961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AD082-3B36-4CD9-B730-B0C19DB92DE4}"/>
              </a:ext>
            </a:extLst>
          </p:cNvPr>
          <p:cNvSpPr txBox="1"/>
          <p:nvPr/>
        </p:nvSpPr>
        <p:spPr>
          <a:xfrm>
            <a:off x="673769" y="178915"/>
            <a:ext cx="7796462" cy="830997"/>
          </a:xfrm>
          <a:prstGeom prst="rect">
            <a:avLst/>
          </a:prstGeom>
          <a:noFill/>
        </p:spPr>
        <p:txBody>
          <a:bodyPr wrap="square" rtlCol="0">
            <a:spAutoFit/>
          </a:bodyPr>
          <a:lstStyle/>
          <a:p>
            <a:pPr algn="ctr"/>
            <a:r>
              <a:rPr lang="en-US" sz="2400" dirty="0"/>
              <a:t>Use a CRF or RNN model with rules-based text models to efficiently generate large amounts of training data</a:t>
            </a:r>
            <a:endParaRPr lang="en-US" sz="3200" dirty="0"/>
          </a:p>
        </p:txBody>
      </p:sp>
      <p:sp>
        <p:nvSpPr>
          <p:cNvPr id="4" name="TextBox 3">
            <a:extLst>
              <a:ext uri="{FF2B5EF4-FFF2-40B4-BE49-F238E27FC236}">
                <a16:creationId xmlns:a16="http://schemas.microsoft.com/office/drawing/2014/main" id="{F63C4AC7-BC9A-4782-9073-2C15BE539CE5}"/>
              </a:ext>
            </a:extLst>
          </p:cNvPr>
          <p:cNvSpPr txBox="1"/>
          <p:nvPr/>
        </p:nvSpPr>
        <p:spPr>
          <a:xfrm>
            <a:off x="575733" y="1185155"/>
            <a:ext cx="7796462" cy="3416320"/>
          </a:xfrm>
          <a:prstGeom prst="rect">
            <a:avLst/>
          </a:prstGeom>
          <a:noFill/>
        </p:spPr>
        <p:txBody>
          <a:bodyPr wrap="square" rtlCol="0">
            <a:spAutoFit/>
          </a:bodyPr>
          <a:lstStyle/>
          <a:p>
            <a:r>
              <a:rPr lang="en-US" sz="2400" b="1" dirty="0">
                <a:solidFill>
                  <a:schemeClr val="bg2"/>
                </a:solidFill>
              </a:rPr>
              <a:t>Step 1: </a:t>
            </a:r>
            <a:r>
              <a:rPr lang="en-US" sz="2400" dirty="0">
                <a:solidFill>
                  <a:schemeClr val="bg2"/>
                </a:solidFill>
              </a:rPr>
              <a:t>Create a rules-based, contextual extraction model to extract a </a:t>
            </a:r>
            <a:r>
              <a:rPr lang="en-US" sz="2400" dirty="0" err="1">
                <a:solidFill>
                  <a:schemeClr val="bg2"/>
                </a:solidFill>
              </a:rPr>
              <a:t>HT_Indicator</a:t>
            </a:r>
            <a:r>
              <a:rPr lang="en-US" sz="2400" dirty="0">
                <a:solidFill>
                  <a:schemeClr val="bg2"/>
                </a:solidFill>
              </a:rPr>
              <a:t> entity.</a:t>
            </a:r>
          </a:p>
          <a:p>
            <a:r>
              <a:rPr lang="en-US" sz="2400" b="1" dirty="0">
                <a:solidFill>
                  <a:schemeClr val="bg2"/>
                </a:solidFill>
              </a:rPr>
              <a:t>Step 2: </a:t>
            </a:r>
            <a:r>
              <a:rPr lang="en-US" sz="2400" dirty="0">
                <a:solidFill>
                  <a:schemeClr val="bg2"/>
                </a:solidFill>
              </a:rPr>
              <a:t>Format training data to reflect structure needed for CRF/RNN.</a:t>
            </a:r>
          </a:p>
          <a:p>
            <a:r>
              <a:rPr lang="en-US" sz="2400" b="1" dirty="0">
                <a:solidFill>
                  <a:schemeClr val="tx1">
                    <a:lumMod val="95000"/>
                    <a:lumOff val="5000"/>
                  </a:schemeClr>
                </a:solidFill>
              </a:rPr>
              <a:t>Step 3: </a:t>
            </a:r>
            <a:r>
              <a:rPr lang="en-US" sz="2400" dirty="0">
                <a:solidFill>
                  <a:schemeClr val="tx1">
                    <a:lumMod val="95000"/>
                    <a:lumOff val="5000"/>
                  </a:schemeClr>
                </a:solidFill>
              </a:rPr>
              <a:t>Train the CRF model to detect entity and predict match boundaries</a:t>
            </a:r>
          </a:p>
          <a:p>
            <a:r>
              <a:rPr lang="en-US" sz="2400" b="1" dirty="0">
                <a:solidFill>
                  <a:schemeClr val="bg2"/>
                </a:solidFill>
              </a:rPr>
              <a:t>Step 4: </a:t>
            </a:r>
            <a:r>
              <a:rPr lang="en-US" sz="2400" dirty="0">
                <a:solidFill>
                  <a:schemeClr val="bg2"/>
                </a:solidFill>
              </a:rPr>
              <a:t>Manually annotate a set of documents as a holdout sample</a:t>
            </a:r>
          </a:p>
          <a:p>
            <a:r>
              <a:rPr lang="en-US" sz="2400" b="1" dirty="0">
                <a:solidFill>
                  <a:schemeClr val="bg2"/>
                </a:solidFill>
              </a:rPr>
              <a:t>Step 5: </a:t>
            </a:r>
            <a:r>
              <a:rPr lang="en-US" sz="2400" dirty="0">
                <a:solidFill>
                  <a:schemeClr val="bg2"/>
                </a:solidFill>
              </a:rPr>
              <a:t>Score the validation dataset</a:t>
            </a:r>
            <a:endParaRPr lang="en-US" sz="2400" b="1" dirty="0">
              <a:solidFill>
                <a:schemeClr val="bg2"/>
              </a:solidFill>
            </a:endParaRPr>
          </a:p>
        </p:txBody>
      </p:sp>
    </p:spTree>
    <p:extLst>
      <p:ext uri="{BB962C8B-B14F-4D97-AF65-F5344CB8AC3E}">
        <p14:creationId xmlns:p14="http://schemas.microsoft.com/office/powerpoint/2010/main" val="3736932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logs.sas.com/content/sgf/files/2019/01/ML-for-text-blog-image-7.png">
            <a:extLst>
              <a:ext uri="{FF2B5EF4-FFF2-40B4-BE49-F238E27FC236}">
                <a16:creationId xmlns:a16="http://schemas.microsoft.com/office/drawing/2014/main" id="{2418E041-09C7-4235-B3A9-F14603329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202728"/>
            <a:ext cx="8943975" cy="3448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385598B-45C0-465B-881F-49F26987E8CA}"/>
              </a:ext>
            </a:extLst>
          </p:cNvPr>
          <p:cNvSpPr/>
          <p:nvPr/>
        </p:nvSpPr>
        <p:spPr>
          <a:xfrm>
            <a:off x="424926" y="169556"/>
            <a:ext cx="7998311" cy="707886"/>
          </a:xfrm>
          <a:prstGeom prst="rect">
            <a:avLst/>
          </a:prstGeom>
        </p:spPr>
        <p:txBody>
          <a:bodyPr wrap="square">
            <a:spAutoFit/>
          </a:bodyPr>
          <a:lstStyle/>
          <a:p>
            <a:r>
              <a:rPr lang="en-US" sz="2000" b="1" dirty="0"/>
              <a:t>Step 3: </a:t>
            </a:r>
            <a:r>
              <a:rPr lang="en-US" sz="2000" dirty="0"/>
              <a:t>Train the CRF model to detect entity and predict match boundaries</a:t>
            </a:r>
          </a:p>
        </p:txBody>
      </p:sp>
    </p:spTree>
    <p:extLst>
      <p:ext uri="{BB962C8B-B14F-4D97-AF65-F5344CB8AC3E}">
        <p14:creationId xmlns:p14="http://schemas.microsoft.com/office/powerpoint/2010/main" val="83624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AD082-3B36-4CD9-B730-B0C19DB92DE4}"/>
              </a:ext>
            </a:extLst>
          </p:cNvPr>
          <p:cNvSpPr txBox="1"/>
          <p:nvPr/>
        </p:nvSpPr>
        <p:spPr>
          <a:xfrm>
            <a:off x="673769" y="178915"/>
            <a:ext cx="7796462" cy="830997"/>
          </a:xfrm>
          <a:prstGeom prst="rect">
            <a:avLst/>
          </a:prstGeom>
          <a:noFill/>
        </p:spPr>
        <p:txBody>
          <a:bodyPr wrap="square" rtlCol="0">
            <a:spAutoFit/>
          </a:bodyPr>
          <a:lstStyle/>
          <a:p>
            <a:pPr algn="ctr"/>
            <a:r>
              <a:rPr lang="en-US" sz="2400" dirty="0"/>
              <a:t>Use a CRF or RNN model with rules-based text models to efficiently generate large amounts of training data</a:t>
            </a:r>
            <a:endParaRPr lang="en-US" sz="3200" dirty="0"/>
          </a:p>
        </p:txBody>
      </p:sp>
      <p:sp>
        <p:nvSpPr>
          <p:cNvPr id="4" name="TextBox 3">
            <a:extLst>
              <a:ext uri="{FF2B5EF4-FFF2-40B4-BE49-F238E27FC236}">
                <a16:creationId xmlns:a16="http://schemas.microsoft.com/office/drawing/2014/main" id="{F63C4AC7-BC9A-4782-9073-2C15BE539CE5}"/>
              </a:ext>
            </a:extLst>
          </p:cNvPr>
          <p:cNvSpPr txBox="1"/>
          <p:nvPr/>
        </p:nvSpPr>
        <p:spPr>
          <a:xfrm>
            <a:off x="575733" y="1185155"/>
            <a:ext cx="7796462" cy="3416320"/>
          </a:xfrm>
          <a:prstGeom prst="rect">
            <a:avLst/>
          </a:prstGeom>
          <a:noFill/>
        </p:spPr>
        <p:txBody>
          <a:bodyPr wrap="square" rtlCol="0">
            <a:spAutoFit/>
          </a:bodyPr>
          <a:lstStyle/>
          <a:p>
            <a:r>
              <a:rPr lang="en-US" sz="2400" b="1" dirty="0">
                <a:solidFill>
                  <a:schemeClr val="bg2"/>
                </a:solidFill>
              </a:rPr>
              <a:t>Step 1: </a:t>
            </a:r>
            <a:r>
              <a:rPr lang="en-US" sz="2400" dirty="0">
                <a:solidFill>
                  <a:schemeClr val="bg2"/>
                </a:solidFill>
              </a:rPr>
              <a:t>Create a rules-based, contextual extraction model to extract a </a:t>
            </a:r>
            <a:r>
              <a:rPr lang="en-US" sz="2400" dirty="0" err="1">
                <a:solidFill>
                  <a:schemeClr val="bg2"/>
                </a:solidFill>
              </a:rPr>
              <a:t>HT_Indicator</a:t>
            </a:r>
            <a:r>
              <a:rPr lang="en-US" sz="2400" dirty="0">
                <a:solidFill>
                  <a:schemeClr val="bg2"/>
                </a:solidFill>
              </a:rPr>
              <a:t> entity.</a:t>
            </a:r>
          </a:p>
          <a:p>
            <a:r>
              <a:rPr lang="en-US" sz="2400" b="1" dirty="0">
                <a:solidFill>
                  <a:schemeClr val="bg2"/>
                </a:solidFill>
              </a:rPr>
              <a:t>Step 2: </a:t>
            </a:r>
            <a:r>
              <a:rPr lang="en-US" sz="2400" dirty="0">
                <a:solidFill>
                  <a:schemeClr val="bg2"/>
                </a:solidFill>
              </a:rPr>
              <a:t>Format training data to reflect structure needed for CRF/RNN.</a:t>
            </a:r>
          </a:p>
          <a:p>
            <a:r>
              <a:rPr lang="en-US" sz="2400" b="1" dirty="0">
                <a:solidFill>
                  <a:schemeClr val="bg2"/>
                </a:solidFill>
              </a:rPr>
              <a:t>Step 3: </a:t>
            </a:r>
            <a:r>
              <a:rPr lang="en-US" sz="2400" dirty="0">
                <a:solidFill>
                  <a:schemeClr val="bg2"/>
                </a:solidFill>
              </a:rPr>
              <a:t>Train the CRF model to detect entity and predict match boundaries</a:t>
            </a:r>
          </a:p>
          <a:p>
            <a:r>
              <a:rPr lang="en-US" sz="2400" b="1" dirty="0"/>
              <a:t>Step 4: </a:t>
            </a:r>
            <a:r>
              <a:rPr lang="en-US" sz="2400" dirty="0"/>
              <a:t>Manually annotate a set of documents as a holdout sample</a:t>
            </a:r>
          </a:p>
          <a:p>
            <a:r>
              <a:rPr lang="en-US" sz="2400" b="1" dirty="0">
                <a:solidFill>
                  <a:schemeClr val="bg2"/>
                </a:solidFill>
              </a:rPr>
              <a:t>Step 5: </a:t>
            </a:r>
            <a:r>
              <a:rPr lang="en-US" sz="2400" dirty="0">
                <a:solidFill>
                  <a:schemeClr val="bg2"/>
                </a:solidFill>
              </a:rPr>
              <a:t>Score the validation dataset</a:t>
            </a:r>
            <a:endParaRPr lang="en-US" sz="2400" b="1" dirty="0">
              <a:solidFill>
                <a:schemeClr val="bg2"/>
              </a:solidFill>
            </a:endParaRPr>
          </a:p>
        </p:txBody>
      </p:sp>
    </p:spTree>
    <p:extLst>
      <p:ext uri="{BB962C8B-B14F-4D97-AF65-F5344CB8AC3E}">
        <p14:creationId xmlns:p14="http://schemas.microsoft.com/office/powerpoint/2010/main" val="882283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AD082-3B36-4CD9-B730-B0C19DB92DE4}"/>
              </a:ext>
            </a:extLst>
          </p:cNvPr>
          <p:cNvSpPr txBox="1"/>
          <p:nvPr/>
        </p:nvSpPr>
        <p:spPr>
          <a:xfrm>
            <a:off x="673769" y="178915"/>
            <a:ext cx="7796462" cy="830997"/>
          </a:xfrm>
          <a:prstGeom prst="rect">
            <a:avLst/>
          </a:prstGeom>
          <a:noFill/>
        </p:spPr>
        <p:txBody>
          <a:bodyPr wrap="square" rtlCol="0">
            <a:spAutoFit/>
          </a:bodyPr>
          <a:lstStyle/>
          <a:p>
            <a:pPr algn="ctr"/>
            <a:r>
              <a:rPr lang="en-US" sz="2400" dirty="0"/>
              <a:t>Use a CRF or RNN model with rules-based text models to efficiently generate large amounts of training data</a:t>
            </a:r>
            <a:endParaRPr lang="en-US" sz="3200" dirty="0"/>
          </a:p>
        </p:txBody>
      </p:sp>
      <p:sp>
        <p:nvSpPr>
          <p:cNvPr id="4" name="TextBox 3">
            <a:extLst>
              <a:ext uri="{FF2B5EF4-FFF2-40B4-BE49-F238E27FC236}">
                <a16:creationId xmlns:a16="http://schemas.microsoft.com/office/drawing/2014/main" id="{F63C4AC7-BC9A-4782-9073-2C15BE539CE5}"/>
              </a:ext>
            </a:extLst>
          </p:cNvPr>
          <p:cNvSpPr txBox="1"/>
          <p:nvPr/>
        </p:nvSpPr>
        <p:spPr>
          <a:xfrm>
            <a:off x="575733" y="1185155"/>
            <a:ext cx="7796462" cy="3416320"/>
          </a:xfrm>
          <a:prstGeom prst="rect">
            <a:avLst/>
          </a:prstGeom>
          <a:noFill/>
        </p:spPr>
        <p:txBody>
          <a:bodyPr wrap="square" rtlCol="0">
            <a:spAutoFit/>
          </a:bodyPr>
          <a:lstStyle/>
          <a:p>
            <a:r>
              <a:rPr lang="en-US" sz="2400" b="1" dirty="0">
                <a:solidFill>
                  <a:schemeClr val="bg2"/>
                </a:solidFill>
              </a:rPr>
              <a:t>Step 1: </a:t>
            </a:r>
            <a:r>
              <a:rPr lang="en-US" sz="2400" dirty="0">
                <a:solidFill>
                  <a:schemeClr val="bg2"/>
                </a:solidFill>
              </a:rPr>
              <a:t>Create a rules-based, contextual extraction model to extract a </a:t>
            </a:r>
            <a:r>
              <a:rPr lang="en-US" sz="2400" dirty="0" err="1">
                <a:solidFill>
                  <a:schemeClr val="bg2"/>
                </a:solidFill>
              </a:rPr>
              <a:t>HT_Indicator</a:t>
            </a:r>
            <a:r>
              <a:rPr lang="en-US" sz="2400" dirty="0">
                <a:solidFill>
                  <a:schemeClr val="bg2"/>
                </a:solidFill>
              </a:rPr>
              <a:t> entity.</a:t>
            </a:r>
          </a:p>
          <a:p>
            <a:r>
              <a:rPr lang="en-US" sz="2400" b="1" dirty="0">
                <a:solidFill>
                  <a:schemeClr val="bg2"/>
                </a:solidFill>
              </a:rPr>
              <a:t>Step 2: </a:t>
            </a:r>
            <a:r>
              <a:rPr lang="en-US" sz="2400" dirty="0">
                <a:solidFill>
                  <a:schemeClr val="bg2"/>
                </a:solidFill>
              </a:rPr>
              <a:t>Format training data to reflect structure needed for CRF/RNN.</a:t>
            </a:r>
          </a:p>
          <a:p>
            <a:r>
              <a:rPr lang="en-US" sz="2400" b="1" dirty="0">
                <a:solidFill>
                  <a:schemeClr val="bg2"/>
                </a:solidFill>
              </a:rPr>
              <a:t>Step 3: </a:t>
            </a:r>
            <a:r>
              <a:rPr lang="en-US" sz="2400" dirty="0">
                <a:solidFill>
                  <a:schemeClr val="bg2"/>
                </a:solidFill>
              </a:rPr>
              <a:t>Train the CRF model to detect entity and predict match boundaries</a:t>
            </a:r>
          </a:p>
          <a:p>
            <a:r>
              <a:rPr lang="en-US" sz="2400" b="1" dirty="0">
                <a:solidFill>
                  <a:schemeClr val="bg2"/>
                </a:solidFill>
              </a:rPr>
              <a:t>Step 4: </a:t>
            </a:r>
            <a:r>
              <a:rPr lang="en-US" sz="2400" dirty="0">
                <a:solidFill>
                  <a:schemeClr val="bg2"/>
                </a:solidFill>
              </a:rPr>
              <a:t>Manually annotate a set of documents as a holdout sample</a:t>
            </a:r>
          </a:p>
          <a:p>
            <a:r>
              <a:rPr lang="en-US" sz="2400" b="1" dirty="0"/>
              <a:t>Step 5: </a:t>
            </a:r>
            <a:r>
              <a:rPr lang="en-US" sz="2400" dirty="0"/>
              <a:t>Score the validation dataset</a:t>
            </a:r>
            <a:endParaRPr lang="en-US" sz="2400" b="1" dirty="0"/>
          </a:p>
        </p:txBody>
      </p:sp>
    </p:spTree>
    <p:extLst>
      <p:ext uri="{BB962C8B-B14F-4D97-AF65-F5344CB8AC3E}">
        <p14:creationId xmlns:p14="http://schemas.microsoft.com/office/powerpoint/2010/main" val="497205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logs.sas.com/content/sgf/files/2019/01/ML-for-text-blog-image-8.png">
            <a:extLst>
              <a:ext uri="{FF2B5EF4-FFF2-40B4-BE49-F238E27FC236}">
                <a16:creationId xmlns:a16="http://schemas.microsoft.com/office/drawing/2014/main" id="{200989FD-2676-49C6-9AD3-23CE5926C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054" y="1129385"/>
            <a:ext cx="5334000" cy="3228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483F33D-995E-419A-8495-AE735EE3469E}"/>
              </a:ext>
            </a:extLst>
          </p:cNvPr>
          <p:cNvSpPr/>
          <p:nvPr/>
        </p:nvSpPr>
        <p:spPr>
          <a:xfrm>
            <a:off x="317350" y="138809"/>
            <a:ext cx="8030584" cy="369332"/>
          </a:xfrm>
          <a:prstGeom prst="rect">
            <a:avLst/>
          </a:prstGeom>
        </p:spPr>
        <p:txBody>
          <a:bodyPr wrap="square">
            <a:spAutoFit/>
          </a:bodyPr>
          <a:lstStyle/>
          <a:p>
            <a:r>
              <a:rPr lang="en-US" b="1" dirty="0"/>
              <a:t>Step 5: </a:t>
            </a:r>
            <a:r>
              <a:rPr lang="en-US" dirty="0"/>
              <a:t>Score the validation dataset</a:t>
            </a:r>
          </a:p>
        </p:txBody>
      </p:sp>
    </p:spTree>
    <p:extLst>
      <p:ext uri="{BB962C8B-B14F-4D97-AF65-F5344CB8AC3E}">
        <p14:creationId xmlns:p14="http://schemas.microsoft.com/office/powerpoint/2010/main" val="3016163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AD082-3B36-4CD9-B730-B0C19DB92DE4}"/>
              </a:ext>
            </a:extLst>
          </p:cNvPr>
          <p:cNvSpPr txBox="1"/>
          <p:nvPr/>
        </p:nvSpPr>
        <p:spPr>
          <a:xfrm>
            <a:off x="673769" y="178915"/>
            <a:ext cx="7796462" cy="830997"/>
          </a:xfrm>
          <a:prstGeom prst="rect">
            <a:avLst/>
          </a:prstGeom>
          <a:noFill/>
        </p:spPr>
        <p:txBody>
          <a:bodyPr wrap="square" rtlCol="0">
            <a:spAutoFit/>
          </a:bodyPr>
          <a:lstStyle/>
          <a:p>
            <a:pPr algn="ctr"/>
            <a:r>
              <a:rPr lang="en-US" sz="2400" dirty="0"/>
              <a:t>Build a model to identify victims and HT indicators in armed conflict events</a:t>
            </a:r>
            <a:endParaRPr lang="en-US" sz="3200" dirty="0"/>
          </a:p>
        </p:txBody>
      </p:sp>
      <p:sp>
        <p:nvSpPr>
          <p:cNvPr id="4" name="TextBox 3">
            <a:extLst>
              <a:ext uri="{FF2B5EF4-FFF2-40B4-BE49-F238E27FC236}">
                <a16:creationId xmlns:a16="http://schemas.microsoft.com/office/drawing/2014/main" id="{F63C4AC7-BC9A-4782-9073-2C15BE539CE5}"/>
              </a:ext>
            </a:extLst>
          </p:cNvPr>
          <p:cNvSpPr txBox="1"/>
          <p:nvPr/>
        </p:nvSpPr>
        <p:spPr>
          <a:xfrm>
            <a:off x="575733" y="1371421"/>
            <a:ext cx="7796462" cy="2308324"/>
          </a:xfrm>
          <a:prstGeom prst="rect">
            <a:avLst/>
          </a:prstGeom>
          <a:noFill/>
        </p:spPr>
        <p:txBody>
          <a:bodyPr wrap="square" rtlCol="0">
            <a:spAutoFit/>
          </a:bodyPr>
          <a:lstStyle/>
          <a:p>
            <a:r>
              <a:rPr lang="en-US" sz="2400" b="1" dirty="0"/>
              <a:t>1</a:t>
            </a:r>
            <a:r>
              <a:rPr lang="en-US" sz="2400" dirty="0"/>
              <a:t>: Rule-based model</a:t>
            </a:r>
          </a:p>
          <a:p>
            <a:r>
              <a:rPr lang="en-US" sz="2400" b="1" dirty="0"/>
              <a:t>2</a:t>
            </a:r>
            <a:r>
              <a:rPr lang="en-US" sz="2400" dirty="0"/>
              <a:t>: CRF or RNN model and hand-annotated training da	</a:t>
            </a:r>
          </a:p>
          <a:p>
            <a:r>
              <a:rPr lang="en-US" sz="2400" b="1" dirty="0"/>
              <a:t>3: </a:t>
            </a:r>
            <a:r>
              <a:rPr lang="en-US" sz="2400" dirty="0"/>
              <a:t>CRF or RNN model and rule-based text models to efficiently generate large amounts of training data </a:t>
            </a:r>
          </a:p>
          <a:p>
            <a:r>
              <a:rPr lang="en-US" sz="2400" b="1" dirty="0"/>
              <a:t>4: </a:t>
            </a:r>
            <a:r>
              <a:rPr lang="en-US" sz="2400" dirty="0"/>
              <a:t>Leverage auto-generated concept rules</a:t>
            </a:r>
          </a:p>
          <a:p>
            <a:r>
              <a:rPr lang="en-US" sz="2400" b="1" dirty="0"/>
              <a:t>	</a:t>
            </a:r>
            <a:r>
              <a:rPr lang="en-US" sz="2400" dirty="0"/>
              <a:t>Enhanced Precision/Recall; Instant results</a:t>
            </a:r>
            <a:endParaRPr lang="en-US" sz="2400" b="1" dirty="0"/>
          </a:p>
        </p:txBody>
      </p:sp>
    </p:spTree>
    <p:extLst>
      <p:ext uri="{BB962C8B-B14F-4D97-AF65-F5344CB8AC3E}">
        <p14:creationId xmlns:p14="http://schemas.microsoft.com/office/powerpoint/2010/main" val="90374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Presenter</a:t>
            </a:r>
          </a:p>
        </p:txBody>
      </p:sp>
      <p:sp>
        <p:nvSpPr>
          <p:cNvPr id="6" name="Text Placeholder 5"/>
          <p:cNvSpPr>
            <a:spLocks noGrp="1"/>
          </p:cNvSpPr>
          <p:nvPr>
            <p:ph type="body" sz="quarter" idx="12"/>
          </p:nvPr>
        </p:nvSpPr>
        <p:spPr/>
        <p:txBody>
          <a:bodyPr/>
          <a:lstStyle/>
          <a:p>
            <a:r>
              <a:rPr lang="en-US" dirty="0"/>
              <a:t>John Smith, Business Analyst, ABC Company</a:t>
            </a:r>
          </a:p>
        </p:txBody>
      </p:sp>
      <p:sp>
        <p:nvSpPr>
          <p:cNvPr id="5" name="Content Placeholder 4"/>
          <p:cNvSpPr>
            <a:spLocks noGrp="1"/>
          </p:cNvSpPr>
          <p:nvPr>
            <p:ph sz="quarter" idx="11"/>
          </p:nvPr>
        </p:nvSpPr>
        <p:spPr/>
        <p:txBody>
          <a:bodyPr/>
          <a:lstStyle/>
          <a:p>
            <a:pPr marL="0" indent="0">
              <a:buNone/>
            </a:pPr>
            <a:r>
              <a:rPr lang="en-US" dirty="0"/>
              <a:t>Insert your presenter bio here. </a:t>
            </a:r>
          </a:p>
          <a:p>
            <a:pPr marL="0" indent="0">
              <a:buNone/>
            </a:pPr>
            <a:r>
              <a:rPr lang="en-US" dirty="0"/>
              <a:t>John Smith is a business analyst at ABC Company where he has been since 1993. John uses SAS® in his daily responsibilities of quality management. He has used SAS for more than 10 years.</a:t>
            </a:r>
          </a:p>
        </p:txBody>
      </p:sp>
      <p:sp>
        <p:nvSpPr>
          <p:cNvPr id="7" name="Content Placeholder 4"/>
          <p:cNvSpPr txBox="1">
            <a:spLocks/>
          </p:cNvSpPr>
          <p:nvPr/>
        </p:nvSpPr>
        <p:spPr>
          <a:xfrm>
            <a:off x="626364" y="4294337"/>
            <a:ext cx="3945636" cy="301064"/>
          </a:xfrm>
          <a:prstGeom prst="rect">
            <a:avLst/>
          </a:prstGeom>
        </p:spPr>
        <p:txBody>
          <a:bodyPr vert="horz" wrap="square" lIns="91440" tIns="45720" rIns="91440" bIns="45720" rtlCol="0" anchor="t" anchorCtr="0">
            <a:noAutofit/>
          </a:bodyPr>
          <a:lstStyle>
            <a:lvl1pPr marL="182880" indent="-182880" algn="l" defTabSz="365760" rtl="0" eaLnBrk="1" latinLnBrk="0" hangingPunct="1">
              <a:lnSpc>
                <a:spcPct val="85000"/>
              </a:lnSpc>
              <a:spcBef>
                <a:spcPts val="800"/>
              </a:spcBef>
              <a:spcAft>
                <a:spcPts val="0"/>
              </a:spcAft>
              <a:buClr>
                <a:srgbClr val="DB812E"/>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0" indent="0">
              <a:buNone/>
            </a:pPr>
            <a:r>
              <a:rPr lang="en-US" sz="1400" b="1" dirty="0">
                <a:solidFill>
                  <a:schemeClr val="accent6"/>
                </a:solidFill>
              </a:rPr>
              <a:t>Insert your Twitter handle if applicable.</a:t>
            </a:r>
          </a:p>
        </p:txBody>
      </p:sp>
      <p:pic>
        <p:nvPicPr>
          <p:cNvPr id="8" name="Picture 7">
            <a:extLst>
              <a:ext uri="{FF2B5EF4-FFF2-40B4-BE49-F238E27FC236}">
                <a16:creationId xmlns:a16="http://schemas.microsoft.com/office/drawing/2014/main" id="{D5458F3D-B99A-40C5-A12E-612E1FDDD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2229956" cy="8968731"/>
          </a:xfrm>
          <a:prstGeom prst="rect">
            <a:avLst/>
          </a:prstGeom>
        </p:spPr>
      </p:pic>
      <p:pic>
        <p:nvPicPr>
          <p:cNvPr id="9" name="Picture 8">
            <a:extLst>
              <a:ext uri="{FF2B5EF4-FFF2-40B4-BE49-F238E27FC236}">
                <a16:creationId xmlns:a16="http://schemas.microsoft.com/office/drawing/2014/main" id="{0BAE4D69-CE8D-4D2B-B9B5-441EA9DECC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914044" y="-17548"/>
            <a:ext cx="2229956" cy="8968731"/>
          </a:xfrm>
          <a:prstGeom prst="rect">
            <a:avLst/>
          </a:prstGeom>
        </p:spPr>
      </p:pic>
      <p:pic>
        <p:nvPicPr>
          <p:cNvPr id="3" name="Picture 2">
            <a:extLst>
              <a:ext uri="{FF2B5EF4-FFF2-40B4-BE49-F238E27FC236}">
                <a16:creationId xmlns:a16="http://schemas.microsoft.com/office/drawing/2014/main" id="{36F0084D-9019-47AD-94E5-1331D89E9D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0811" y="-7609"/>
            <a:ext cx="7255174" cy="5151109"/>
          </a:xfrm>
          <a:prstGeom prst="rect">
            <a:avLst/>
          </a:prstGeom>
        </p:spPr>
      </p:pic>
    </p:spTree>
    <p:extLst>
      <p:ext uri="{BB962C8B-B14F-4D97-AF65-F5344CB8AC3E}">
        <p14:creationId xmlns:p14="http://schemas.microsoft.com/office/powerpoint/2010/main" val="369976945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7118-2401-4988-A06B-D33542B5E24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BE27351-FDF3-4655-B9F0-B70F8AF2E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6" y="4807"/>
            <a:ext cx="9137644" cy="5072527"/>
          </a:xfrm>
          <a:prstGeom prst="rect">
            <a:avLst/>
          </a:prstGeom>
        </p:spPr>
      </p:pic>
    </p:spTree>
    <p:extLst>
      <p:ext uri="{BB962C8B-B14F-4D97-AF65-F5344CB8AC3E}">
        <p14:creationId xmlns:p14="http://schemas.microsoft.com/office/powerpoint/2010/main" val="3070198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7118-2401-4988-A06B-D33542B5E24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BE27351-FDF3-4655-B9F0-B70F8AF2E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6" y="4807"/>
            <a:ext cx="9137644" cy="5072527"/>
          </a:xfrm>
          <a:prstGeom prst="rect">
            <a:avLst/>
          </a:prstGeom>
        </p:spPr>
      </p:pic>
      <p:pic>
        <p:nvPicPr>
          <p:cNvPr id="4" name="Picture 3">
            <a:extLst>
              <a:ext uri="{FF2B5EF4-FFF2-40B4-BE49-F238E27FC236}">
                <a16:creationId xmlns:a16="http://schemas.microsoft.com/office/drawing/2014/main" id="{01EA161A-273C-4304-85D5-65D8FDB479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56" y="862057"/>
            <a:ext cx="9121591" cy="1373143"/>
          </a:xfrm>
          <a:prstGeom prst="rect">
            <a:avLst/>
          </a:prstGeom>
        </p:spPr>
      </p:pic>
    </p:spTree>
    <p:extLst>
      <p:ext uri="{BB962C8B-B14F-4D97-AF65-F5344CB8AC3E}">
        <p14:creationId xmlns:p14="http://schemas.microsoft.com/office/powerpoint/2010/main" val="3418081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E0E3-63BE-4B65-8C11-E62C8A87E4D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E9F87BE-07B6-4985-9F01-9BE59D4FA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07"/>
            <a:ext cx="9144000" cy="5143500"/>
          </a:xfrm>
          <a:prstGeom prst="rect">
            <a:avLst/>
          </a:prstGeom>
        </p:spPr>
      </p:pic>
    </p:spTree>
    <p:extLst>
      <p:ext uri="{BB962C8B-B14F-4D97-AF65-F5344CB8AC3E}">
        <p14:creationId xmlns:p14="http://schemas.microsoft.com/office/powerpoint/2010/main" val="2301901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F74A-4081-4145-B86E-61AA0F75C8E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3E76E2F-E387-452F-8CA4-064B29969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07"/>
            <a:ext cx="9144000" cy="5143500"/>
          </a:xfrm>
          <a:prstGeom prst="rect">
            <a:avLst/>
          </a:prstGeom>
        </p:spPr>
      </p:pic>
    </p:spTree>
    <p:extLst>
      <p:ext uri="{BB962C8B-B14F-4D97-AF65-F5344CB8AC3E}">
        <p14:creationId xmlns:p14="http://schemas.microsoft.com/office/powerpoint/2010/main" val="1133442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F74A-4081-4145-B86E-61AA0F75C8E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3E76E2F-E387-452F-8CA4-064B29969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07"/>
            <a:ext cx="9144000" cy="5143500"/>
          </a:xfrm>
          <a:prstGeom prst="rect">
            <a:avLst/>
          </a:prstGeom>
        </p:spPr>
      </p:pic>
      <p:pic>
        <p:nvPicPr>
          <p:cNvPr id="4" name="Picture 3">
            <a:extLst>
              <a:ext uri="{FF2B5EF4-FFF2-40B4-BE49-F238E27FC236}">
                <a16:creationId xmlns:a16="http://schemas.microsoft.com/office/drawing/2014/main" id="{A7C42220-3B08-485E-942C-9379A229BD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9818" y="862057"/>
            <a:ext cx="8986251" cy="1906543"/>
          </a:xfrm>
          <a:prstGeom prst="rect">
            <a:avLst/>
          </a:prstGeom>
        </p:spPr>
      </p:pic>
    </p:spTree>
    <p:extLst>
      <p:ext uri="{BB962C8B-B14F-4D97-AF65-F5344CB8AC3E}">
        <p14:creationId xmlns:p14="http://schemas.microsoft.com/office/powerpoint/2010/main" val="2094129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061FB-EA8A-4A7C-8626-25550905617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56A925C-FF27-4877-AA39-AC21C10A2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07"/>
            <a:ext cx="9144000" cy="5143500"/>
          </a:xfrm>
          <a:prstGeom prst="rect">
            <a:avLst/>
          </a:prstGeom>
        </p:spPr>
      </p:pic>
    </p:spTree>
    <p:extLst>
      <p:ext uri="{BB962C8B-B14F-4D97-AF65-F5344CB8AC3E}">
        <p14:creationId xmlns:p14="http://schemas.microsoft.com/office/powerpoint/2010/main" val="305351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7316-ECAF-4AC5-8156-5EA4CF3CE6C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6EF1642-F6CA-4CC9-A7C7-6AD7BE532F89}"/>
              </a:ext>
            </a:extLst>
          </p:cNvPr>
          <p:cNvPicPr/>
          <p:nvPr/>
        </p:nvPicPr>
        <p:blipFill>
          <a:blip r:embed="rId3">
            <a:extLst>
              <a:ext uri="{28A0092B-C50C-407E-A947-70E740481C1C}">
                <a14:useLocalDpi xmlns:a14="http://schemas.microsoft.com/office/drawing/2010/main" val="0"/>
              </a:ext>
            </a:extLst>
          </a:blip>
          <a:stretch>
            <a:fillRect/>
          </a:stretch>
        </p:blipFill>
        <p:spPr>
          <a:xfrm>
            <a:off x="0" y="4807"/>
            <a:ext cx="9144000" cy="5133886"/>
          </a:xfrm>
          <a:prstGeom prst="rect">
            <a:avLst/>
          </a:prstGeom>
        </p:spPr>
      </p:pic>
    </p:spTree>
    <p:extLst>
      <p:ext uri="{BB962C8B-B14F-4D97-AF65-F5344CB8AC3E}">
        <p14:creationId xmlns:p14="http://schemas.microsoft.com/office/powerpoint/2010/main" val="809103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7316-ECAF-4AC5-8156-5EA4CF3CE6C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7161838-CB49-48F6-AB29-C2207C182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07"/>
            <a:ext cx="9144000" cy="5143500"/>
          </a:xfrm>
          <a:prstGeom prst="rect">
            <a:avLst/>
          </a:prstGeom>
        </p:spPr>
      </p:pic>
    </p:spTree>
    <p:extLst>
      <p:ext uri="{BB962C8B-B14F-4D97-AF65-F5344CB8AC3E}">
        <p14:creationId xmlns:p14="http://schemas.microsoft.com/office/powerpoint/2010/main" val="4265675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BF4E-7693-4EF2-A342-E500F785EC3D}"/>
              </a:ext>
            </a:extLst>
          </p:cNvPr>
          <p:cNvSpPr>
            <a:spLocks noGrp="1"/>
          </p:cNvSpPr>
          <p:nvPr>
            <p:ph type="title"/>
          </p:nvPr>
        </p:nvSpPr>
        <p:spPr/>
        <p:txBody>
          <a:bodyPr/>
          <a:lstStyle/>
          <a:p>
            <a:r>
              <a:rPr lang="en-US" sz="2800" dirty="0"/>
              <a:t>An AI Framework to Counter Human Trafficking</a:t>
            </a:r>
          </a:p>
        </p:txBody>
      </p:sp>
      <p:sp>
        <p:nvSpPr>
          <p:cNvPr id="3" name="Rectangle: Rounded Corners 2">
            <a:extLst>
              <a:ext uri="{FF2B5EF4-FFF2-40B4-BE49-F238E27FC236}">
                <a16:creationId xmlns:a16="http://schemas.microsoft.com/office/drawing/2014/main" id="{55BA173B-6988-4D58-9252-F6200B340906}"/>
              </a:ext>
            </a:extLst>
          </p:cNvPr>
          <p:cNvSpPr/>
          <p:nvPr/>
        </p:nvSpPr>
        <p:spPr>
          <a:xfrm>
            <a:off x="1301580" y="1087396"/>
            <a:ext cx="3083849" cy="1938991"/>
          </a:xfrm>
          <a:prstGeom prst="roundRect">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Strategic Objectives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Improve Data Accuracy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Interactive Visualizations</a:t>
            </a:r>
          </a:p>
        </p:txBody>
      </p:sp>
      <p:sp>
        <p:nvSpPr>
          <p:cNvPr id="5" name="Rectangle: Rounded Corners 4">
            <a:extLst>
              <a:ext uri="{FF2B5EF4-FFF2-40B4-BE49-F238E27FC236}">
                <a16:creationId xmlns:a16="http://schemas.microsoft.com/office/drawing/2014/main" id="{9D99104C-49E0-49A1-9435-B19761FEC102}"/>
              </a:ext>
            </a:extLst>
          </p:cNvPr>
          <p:cNvSpPr/>
          <p:nvPr/>
        </p:nvSpPr>
        <p:spPr>
          <a:xfrm>
            <a:off x="4603579" y="1087395"/>
            <a:ext cx="3123513" cy="1938991"/>
          </a:xfrm>
          <a:prstGeom prst="round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Tactical Objectives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Inform Decisions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Improve Response Accuracy</a:t>
            </a:r>
          </a:p>
        </p:txBody>
      </p:sp>
      <p:sp>
        <p:nvSpPr>
          <p:cNvPr id="6" name="Rectangle: Rounded Corners 5">
            <a:extLst>
              <a:ext uri="{FF2B5EF4-FFF2-40B4-BE49-F238E27FC236}">
                <a16:creationId xmlns:a16="http://schemas.microsoft.com/office/drawing/2014/main" id="{F7E42ED0-CB63-4E85-8AB0-4766A3694826}"/>
              </a:ext>
            </a:extLst>
          </p:cNvPr>
          <p:cNvSpPr/>
          <p:nvPr/>
        </p:nvSpPr>
        <p:spPr>
          <a:xfrm>
            <a:off x="1301578" y="3157466"/>
            <a:ext cx="6425514" cy="5490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Artificial Intelligence and Analytics</a:t>
            </a:r>
          </a:p>
        </p:txBody>
      </p:sp>
      <p:sp>
        <p:nvSpPr>
          <p:cNvPr id="7" name="Rectangle: Rounded Corners 6">
            <a:extLst>
              <a:ext uri="{FF2B5EF4-FFF2-40B4-BE49-F238E27FC236}">
                <a16:creationId xmlns:a16="http://schemas.microsoft.com/office/drawing/2014/main" id="{0281274D-9ACB-4FD4-B661-C3A1DE8DBA70}"/>
              </a:ext>
            </a:extLst>
          </p:cNvPr>
          <p:cNvSpPr/>
          <p:nvPr/>
        </p:nvSpPr>
        <p:spPr>
          <a:xfrm>
            <a:off x="1301579" y="3837598"/>
            <a:ext cx="3083850" cy="54905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Data</a:t>
            </a:r>
            <a:endParaRPr kumimoji="0" lang="en-US" sz="1800" b="1"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8" name="Rectangle: Rounded Corners 7">
            <a:extLst>
              <a:ext uri="{FF2B5EF4-FFF2-40B4-BE49-F238E27FC236}">
                <a16:creationId xmlns:a16="http://schemas.microsoft.com/office/drawing/2014/main" id="{ADB62167-6906-4E10-85FC-DF51E36B570C}"/>
              </a:ext>
            </a:extLst>
          </p:cNvPr>
          <p:cNvSpPr/>
          <p:nvPr/>
        </p:nvSpPr>
        <p:spPr>
          <a:xfrm>
            <a:off x="4603580" y="3837598"/>
            <a:ext cx="3123512" cy="54905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Integration</a:t>
            </a:r>
            <a:endParaRPr kumimoji="0" lang="en-US" sz="1800" b="1" i="0" u="none" strike="noStrike" kern="1200" cap="none" spc="0" normalizeH="0" baseline="0" noProof="0" dirty="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79726556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946C50-A428-4E14-B581-EA6CF773E31E}"/>
              </a:ext>
            </a:extLst>
          </p:cNvPr>
          <p:cNvSpPr txBox="1"/>
          <p:nvPr/>
        </p:nvSpPr>
        <p:spPr>
          <a:xfrm>
            <a:off x="625643" y="1846848"/>
            <a:ext cx="7796462" cy="830997"/>
          </a:xfrm>
          <a:prstGeom prst="rect">
            <a:avLst/>
          </a:prstGeom>
          <a:noFill/>
        </p:spPr>
        <p:txBody>
          <a:bodyPr wrap="square" rtlCol="0">
            <a:spAutoFit/>
          </a:bodyPr>
          <a:lstStyle/>
          <a:p>
            <a:pPr algn="ctr"/>
            <a:r>
              <a:rPr lang="en-US" sz="2400" dirty="0"/>
              <a:t>How do investigators make tactical decisions on how to prevent and protect human trafficking victims?</a:t>
            </a:r>
          </a:p>
        </p:txBody>
      </p:sp>
    </p:spTree>
    <p:extLst>
      <p:ext uri="{BB962C8B-B14F-4D97-AF65-F5344CB8AC3E}">
        <p14:creationId xmlns:p14="http://schemas.microsoft.com/office/powerpoint/2010/main" val="1956060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BF4E-7693-4EF2-A342-E500F785EC3D}"/>
              </a:ext>
            </a:extLst>
          </p:cNvPr>
          <p:cNvSpPr>
            <a:spLocks noGrp="1"/>
          </p:cNvSpPr>
          <p:nvPr>
            <p:ph type="title"/>
          </p:nvPr>
        </p:nvSpPr>
        <p:spPr>
          <a:xfrm>
            <a:off x="626364" y="192024"/>
            <a:ext cx="7891272" cy="457200"/>
          </a:xfrm>
        </p:spPr>
        <p:txBody>
          <a:bodyPr/>
          <a:lstStyle/>
          <a:p>
            <a:r>
              <a:rPr lang="en-US" sz="2800" dirty="0"/>
              <a:t>An AI Framework to Counter Human Trafficking</a:t>
            </a:r>
          </a:p>
        </p:txBody>
      </p:sp>
      <p:sp>
        <p:nvSpPr>
          <p:cNvPr id="3" name="Rectangle: Rounded Corners 2">
            <a:extLst>
              <a:ext uri="{FF2B5EF4-FFF2-40B4-BE49-F238E27FC236}">
                <a16:creationId xmlns:a16="http://schemas.microsoft.com/office/drawing/2014/main" id="{55BA173B-6988-4D58-9252-F6200B340906}"/>
              </a:ext>
            </a:extLst>
          </p:cNvPr>
          <p:cNvSpPr/>
          <p:nvPr/>
        </p:nvSpPr>
        <p:spPr>
          <a:xfrm>
            <a:off x="1301580" y="1087396"/>
            <a:ext cx="3083849" cy="1938991"/>
          </a:xfrm>
          <a:prstGeom prst="roundRect">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Strategic Objectives</a:t>
            </a:r>
          </a:p>
          <a:p>
            <a:pPr algn="ctr"/>
            <a:endParaRPr lang="en-US" dirty="0">
              <a:solidFill>
                <a:schemeClr val="bg1"/>
              </a:solidFill>
            </a:endParaRPr>
          </a:p>
          <a:p>
            <a:pPr algn="ctr"/>
            <a:r>
              <a:rPr lang="en-US" dirty="0">
                <a:solidFill>
                  <a:schemeClr val="bg1"/>
                </a:solidFill>
              </a:rPr>
              <a:t>Improve Data Accuracy</a:t>
            </a:r>
          </a:p>
          <a:p>
            <a:pPr algn="ctr"/>
            <a:r>
              <a:rPr lang="en-US" dirty="0">
                <a:solidFill>
                  <a:schemeClr val="bg1"/>
                </a:solidFill>
              </a:rPr>
              <a:t>Interactive Visualizations</a:t>
            </a:r>
          </a:p>
        </p:txBody>
      </p:sp>
      <p:sp>
        <p:nvSpPr>
          <p:cNvPr id="5" name="Rectangle: Rounded Corners 4">
            <a:extLst>
              <a:ext uri="{FF2B5EF4-FFF2-40B4-BE49-F238E27FC236}">
                <a16:creationId xmlns:a16="http://schemas.microsoft.com/office/drawing/2014/main" id="{9D99104C-49E0-49A1-9435-B19761FEC102}"/>
              </a:ext>
            </a:extLst>
          </p:cNvPr>
          <p:cNvSpPr/>
          <p:nvPr/>
        </p:nvSpPr>
        <p:spPr>
          <a:xfrm>
            <a:off x="4603579" y="1087395"/>
            <a:ext cx="3123513" cy="1938991"/>
          </a:xfrm>
          <a:prstGeom prst="round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Tactical Objectives</a:t>
            </a:r>
          </a:p>
          <a:p>
            <a:pPr algn="ctr"/>
            <a:endParaRPr lang="en-US" dirty="0">
              <a:solidFill>
                <a:schemeClr val="bg1"/>
              </a:solidFill>
            </a:endParaRPr>
          </a:p>
          <a:p>
            <a:pPr algn="ctr"/>
            <a:r>
              <a:rPr lang="en-US" dirty="0">
                <a:solidFill>
                  <a:schemeClr val="bg1"/>
                </a:solidFill>
              </a:rPr>
              <a:t>Inform Decisions</a:t>
            </a:r>
          </a:p>
          <a:p>
            <a:pPr algn="ctr"/>
            <a:r>
              <a:rPr lang="en-US" dirty="0">
                <a:solidFill>
                  <a:schemeClr val="bg1"/>
                </a:solidFill>
              </a:rPr>
              <a:t>Improve Response Accuracy</a:t>
            </a:r>
          </a:p>
        </p:txBody>
      </p:sp>
      <p:sp>
        <p:nvSpPr>
          <p:cNvPr id="6" name="Rectangle: Rounded Corners 5">
            <a:extLst>
              <a:ext uri="{FF2B5EF4-FFF2-40B4-BE49-F238E27FC236}">
                <a16:creationId xmlns:a16="http://schemas.microsoft.com/office/drawing/2014/main" id="{F7E42ED0-CB63-4E85-8AB0-4766A3694826}"/>
              </a:ext>
            </a:extLst>
          </p:cNvPr>
          <p:cNvSpPr/>
          <p:nvPr/>
        </p:nvSpPr>
        <p:spPr>
          <a:xfrm>
            <a:off x="1301578" y="3157466"/>
            <a:ext cx="6425514" cy="5490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Artificial Intelligence and Analytics</a:t>
            </a:r>
          </a:p>
        </p:txBody>
      </p:sp>
      <p:sp>
        <p:nvSpPr>
          <p:cNvPr id="7" name="Rectangle: Rounded Corners 6">
            <a:extLst>
              <a:ext uri="{FF2B5EF4-FFF2-40B4-BE49-F238E27FC236}">
                <a16:creationId xmlns:a16="http://schemas.microsoft.com/office/drawing/2014/main" id="{0281274D-9ACB-4FD4-B661-C3A1DE8DBA70}"/>
              </a:ext>
            </a:extLst>
          </p:cNvPr>
          <p:cNvSpPr/>
          <p:nvPr/>
        </p:nvSpPr>
        <p:spPr>
          <a:xfrm>
            <a:off x="1301579" y="3837598"/>
            <a:ext cx="3083850" cy="54905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Data</a:t>
            </a:r>
            <a:endParaRPr lang="en-US" b="1" dirty="0">
              <a:solidFill>
                <a:schemeClr val="bg1"/>
              </a:solidFill>
            </a:endParaRPr>
          </a:p>
        </p:txBody>
      </p:sp>
      <p:sp>
        <p:nvSpPr>
          <p:cNvPr id="8" name="Rectangle: Rounded Corners 7">
            <a:extLst>
              <a:ext uri="{FF2B5EF4-FFF2-40B4-BE49-F238E27FC236}">
                <a16:creationId xmlns:a16="http://schemas.microsoft.com/office/drawing/2014/main" id="{ADB62167-6906-4E10-85FC-DF51E36B570C}"/>
              </a:ext>
            </a:extLst>
          </p:cNvPr>
          <p:cNvSpPr/>
          <p:nvPr/>
        </p:nvSpPr>
        <p:spPr>
          <a:xfrm>
            <a:off x="4603580" y="3837598"/>
            <a:ext cx="3123512" cy="54905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Integration</a:t>
            </a:r>
            <a:endParaRPr lang="en-US" b="1" dirty="0">
              <a:solidFill>
                <a:schemeClr val="bg1"/>
              </a:solidFill>
            </a:endParaRPr>
          </a:p>
        </p:txBody>
      </p:sp>
    </p:spTree>
    <p:extLst>
      <p:ext uri="{BB962C8B-B14F-4D97-AF65-F5344CB8AC3E}">
        <p14:creationId xmlns:p14="http://schemas.microsoft.com/office/powerpoint/2010/main" val="69932278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957B8-9B38-459D-8CD4-1FAEB8D2AB4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6C0A02C-554F-47C8-9968-79C60BC1959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807"/>
            <a:ext cx="9144000" cy="5133886"/>
          </a:xfrm>
          <a:prstGeom prst="rect">
            <a:avLst/>
          </a:prstGeom>
          <a:noFill/>
          <a:ln>
            <a:noFill/>
          </a:ln>
        </p:spPr>
      </p:pic>
    </p:spTree>
    <p:extLst>
      <p:ext uri="{BB962C8B-B14F-4D97-AF65-F5344CB8AC3E}">
        <p14:creationId xmlns:p14="http://schemas.microsoft.com/office/powerpoint/2010/main" val="354877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5D01-2D08-4458-A2BE-CEDC9860738F}"/>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9F64EF27-C0A2-432E-BCD8-1CDF0F644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38693"/>
          </a:xfrm>
          <a:prstGeom prst="rect">
            <a:avLst/>
          </a:prstGeom>
        </p:spPr>
      </p:pic>
    </p:spTree>
    <p:extLst>
      <p:ext uri="{BB962C8B-B14F-4D97-AF65-F5344CB8AC3E}">
        <p14:creationId xmlns:p14="http://schemas.microsoft.com/office/powerpoint/2010/main" val="939380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4D72-FB81-4CF7-911A-092AE184CBB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86DBA35-E713-4BA8-A183-406E4828B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05435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BF4E-7693-4EF2-A342-E500F785EC3D}"/>
              </a:ext>
            </a:extLst>
          </p:cNvPr>
          <p:cNvSpPr>
            <a:spLocks noGrp="1"/>
          </p:cNvSpPr>
          <p:nvPr>
            <p:ph type="title"/>
          </p:nvPr>
        </p:nvSpPr>
        <p:spPr/>
        <p:txBody>
          <a:bodyPr/>
          <a:lstStyle/>
          <a:p>
            <a:r>
              <a:rPr lang="en-US" sz="2800" dirty="0"/>
              <a:t>An AI Framework to Counter Human Trafficking</a:t>
            </a:r>
          </a:p>
        </p:txBody>
      </p:sp>
      <p:sp>
        <p:nvSpPr>
          <p:cNvPr id="3" name="Rectangle: Rounded Corners 2">
            <a:extLst>
              <a:ext uri="{FF2B5EF4-FFF2-40B4-BE49-F238E27FC236}">
                <a16:creationId xmlns:a16="http://schemas.microsoft.com/office/drawing/2014/main" id="{55BA173B-6988-4D58-9252-F6200B340906}"/>
              </a:ext>
            </a:extLst>
          </p:cNvPr>
          <p:cNvSpPr/>
          <p:nvPr/>
        </p:nvSpPr>
        <p:spPr>
          <a:xfrm>
            <a:off x="1301580" y="1087396"/>
            <a:ext cx="3083849" cy="1938991"/>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Strategic Objectives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Improve Data Accuracy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Interactive Visualizations</a:t>
            </a:r>
          </a:p>
        </p:txBody>
      </p:sp>
      <p:sp>
        <p:nvSpPr>
          <p:cNvPr id="5" name="Rectangle: Rounded Corners 4">
            <a:extLst>
              <a:ext uri="{FF2B5EF4-FFF2-40B4-BE49-F238E27FC236}">
                <a16:creationId xmlns:a16="http://schemas.microsoft.com/office/drawing/2014/main" id="{9D99104C-49E0-49A1-9435-B19761FEC102}"/>
              </a:ext>
            </a:extLst>
          </p:cNvPr>
          <p:cNvSpPr/>
          <p:nvPr/>
        </p:nvSpPr>
        <p:spPr>
          <a:xfrm>
            <a:off x="4603579" y="1087395"/>
            <a:ext cx="3123513" cy="1938991"/>
          </a:xfrm>
          <a:prstGeom prst="round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Tactical Objectives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Inform Decisions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Improve Response Accuracy</a:t>
            </a:r>
          </a:p>
        </p:txBody>
      </p:sp>
      <p:sp>
        <p:nvSpPr>
          <p:cNvPr id="6" name="Rectangle: Rounded Corners 5">
            <a:extLst>
              <a:ext uri="{FF2B5EF4-FFF2-40B4-BE49-F238E27FC236}">
                <a16:creationId xmlns:a16="http://schemas.microsoft.com/office/drawing/2014/main" id="{F7E42ED0-CB63-4E85-8AB0-4766A3694826}"/>
              </a:ext>
            </a:extLst>
          </p:cNvPr>
          <p:cNvSpPr/>
          <p:nvPr/>
        </p:nvSpPr>
        <p:spPr>
          <a:xfrm>
            <a:off x="1301578" y="3157466"/>
            <a:ext cx="6425514" cy="5490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Artificial Intelligence and Analytics</a:t>
            </a:r>
          </a:p>
        </p:txBody>
      </p:sp>
      <p:sp>
        <p:nvSpPr>
          <p:cNvPr id="7" name="Rectangle: Rounded Corners 6">
            <a:extLst>
              <a:ext uri="{FF2B5EF4-FFF2-40B4-BE49-F238E27FC236}">
                <a16:creationId xmlns:a16="http://schemas.microsoft.com/office/drawing/2014/main" id="{0281274D-9ACB-4FD4-B661-C3A1DE8DBA70}"/>
              </a:ext>
            </a:extLst>
          </p:cNvPr>
          <p:cNvSpPr/>
          <p:nvPr/>
        </p:nvSpPr>
        <p:spPr>
          <a:xfrm>
            <a:off x="1301579" y="3837598"/>
            <a:ext cx="3083850" cy="54905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Data</a:t>
            </a:r>
            <a:endParaRPr kumimoji="0" lang="en-US" sz="1800" b="1"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8" name="Rectangle: Rounded Corners 7">
            <a:extLst>
              <a:ext uri="{FF2B5EF4-FFF2-40B4-BE49-F238E27FC236}">
                <a16:creationId xmlns:a16="http://schemas.microsoft.com/office/drawing/2014/main" id="{ADB62167-6906-4E10-85FC-DF51E36B570C}"/>
              </a:ext>
            </a:extLst>
          </p:cNvPr>
          <p:cNvSpPr/>
          <p:nvPr/>
        </p:nvSpPr>
        <p:spPr>
          <a:xfrm>
            <a:off x="4603580" y="3837598"/>
            <a:ext cx="3123512" cy="54905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Light"/>
                <a:ea typeface="+mn-ea"/>
                <a:cs typeface="+mn-cs"/>
              </a:rPr>
              <a:t>Integration</a:t>
            </a:r>
            <a:endParaRPr kumimoji="0" lang="en-US" sz="1800" b="1" i="0" u="none" strike="noStrike" kern="1200" cap="none" spc="0" normalizeH="0" baseline="0" noProof="0" dirty="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389951733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4650C9-0FA7-4B5C-8C95-6783EDB112A2}"/>
              </a:ext>
            </a:extLst>
          </p:cNvPr>
          <p:cNvSpPr>
            <a:spLocks noGrp="1"/>
          </p:cNvSpPr>
          <p:nvPr>
            <p:ph sz="quarter" idx="11"/>
          </p:nvPr>
        </p:nvSpPr>
        <p:spPr>
          <a:xfrm>
            <a:off x="596546" y="986643"/>
            <a:ext cx="8109933" cy="3821757"/>
          </a:xfrm>
        </p:spPr>
        <p:txBody>
          <a:bodyPr>
            <a:normAutofit fontScale="92500" lnSpcReduction="10000"/>
          </a:bodyPr>
          <a:lstStyle/>
          <a:p>
            <a:pPr lvl="0"/>
            <a:r>
              <a:rPr lang="en-US" sz="2600" dirty="0">
                <a:solidFill>
                  <a:schemeClr val="tx1"/>
                </a:solidFill>
                <a:latin typeface="Calibri" panose="020F0502020204030204" pitchFamily="34" charset="0"/>
                <a:cs typeface="Calibri" panose="020F0502020204030204" pitchFamily="34" charset="0"/>
              </a:rPr>
              <a:t>We showed how to incorporate multiple data sources in one visualization environment to best model and analyze information from those sources of data and make strategic decisions. </a:t>
            </a:r>
          </a:p>
          <a:p>
            <a:pPr lvl="0"/>
            <a:r>
              <a:rPr lang="en-US" sz="2600" dirty="0">
                <a:solidFill>
                  <a:schemeClr val="tx1"/>
                </a:solidFill>
                <a:latin typeface="Calibri" panose="020F0502020204030204" pitchFamily="34" charset="0"/>
                <a:cs typeface="Calibri" panose="020F0502020204030204" pitchFamily="34" charset="0"/>
              </a:rPr>
              <a:t>We showed how to better target indicators of human trafficking conditions in freeform text using AI methods. </a:t>
            </a:r>
          </a:p>
          <a:p>
            <a:pPr lvl="0"/>
            <a:r>
              <a:rPr lang="en-US" sz="2600" dirty="0">
                <a:solidFill>
                  <a:schemeClr val="tx1"/>
                </a:solidFill>
                <a:latin typeface="Calibri" panose="020F0502020204030204" pitchFamily="34" charset="0"/>
                <a:cs typeface="Calibri" panose="020F0502020204030204" pitchFamily="34" charset="0"/>
              </a:rPr>
              <a:t>We used SAS Visual Investigator to target the tactical where, what, and how of human trafficking conditions and events utilizing a relational data model. </a:t>
            </a:r>
          </a:p>
          <a:p>
            <a:endParaRPr lang="en-US" dirty="0"/>
          </a:p>
        </p:txBody>
      </p:sp>
      <p:sp>
        <p:nvSpPr>
          <p:cNvPr id="6" name="Title 1">
            <a:extLst>
              <a:ext uri="{FF2B5EF4-FFF2-40B4-BE49-F238E27FC236}">
                <a16:creationId xmlns:a16="http://schemas.microsoft.com/office/drawing/2014/main" id="{1B148130-FF1A-4B4C-A8A7-5A8EBE7F14A2}"/>
              </a:ext>
            </a:extLst>
          </p:cNvPr>
          <p:cNvSpPr txBox="1">
            <a:spLocks/>
          </p:cNvSpPr>
          <p:nvPr/>
        </p:nvSpPr>
        <p:spPr>
          <a:xfrm>
            <a:off x="845025" y="255588"/>
            <a:ext cx="7891272" cy="457200"/>
          </a:xfrm>
          <a:prstGeom prst="rect">
            <a:avLst/>
          </a:prstGeom>
        </p:spPr>
        <p:txBody>
          <a:bodyPr vert="horz" wrap="square" lIns="91440" tIns="45720" rIns="91440" bIns="45720" rtlCol="0" anchor="ctr" anchorCtr="0">
            <a:noAutofit/>
          </a:bodyPr>
          <a:lstStyle>
            <a:lvl1pPr algn="ctr" defTabSz="182880" rtl="0" eaLnBrk="1" latinLnBrk="0" hangingPunct="1">
              <a:spcBef>
                <a:spcPct val="0"/>
              </a:spcBef>
              <a:buNone/>
              <a:defRPr lang="en-US" sz="2800" kern="1200" cap="none" baseline="0">
                <a:solidFill>
                  <a:schemeClr val="tx2"/>
                </a:solidFill>
                <a:latin typeface="+mj-lt"/>
                <a:ea typeface="+mj-ea"/>
                <a:cs typeface="+mj-cs"/>
              </a:defRPr>
            </a:lvl1pPr>
          </a:lstStyle>
          <a:p>
            <a:pPr marL="0" marR="0" lvl="0" indent="0" algn="ctr" defTabSz="18288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4304B"/>
                </a:solidFill>
                <a:effectLst/>
                <a:uLnTx/>
                <a:uFillTx/>
                <a:latin typeface="Calibri"/>
                <a:ea typeface="+mj-ea"/>
                <a:cs typeface="+mj-cs"/>
              </a:rPr>
              <a:t>Improving the Strategic and Tactical Operations to Counter Human Trafficking Internationally</a:t>
            </a:r>
          </a:p>
        </p:txBody>
      </p:sp>
    </p:spTree>
    <p:extLst>
      <p:ext uri="{BB962C8B-B14F-4D97-AF65-F5344CB8AC3E}">
        <p14:creationId xmlns:p14="http://schemas.microsoft.com/office/powerpoint/2010/main" val="101497699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870" y="133350"/>
            <a:ext cx="4884103" cy="4781550"/>
          </a:xfrm>
          <a:prstGeom prst="rect">
            <a:avLst/>
          </a:prstGeom>
        </p:spPr>
      </p:pic>
      <p:sp>
        <p:nvSpPr>
          <p:cNvPr id="2" name="TextBox 1"/>
          <p:cNvSpPr txBox="1"/>
          <p:nvPr/>
        </p:nvSpPr>
        <p:spPr>
          <a:xfrm>
            <a:off x="4920973" y="-597542"/>
            <a:ext cx="4000329" cy="3416320"/>
          </a:xfrm>
          <a:prstGeom prst="rect">
            <a:avLst/>
          </a:prstGeom>
          <a:noFill/>
        </p:spPr>
        <p:txBody>
          <a:bodyPr wrap="square" rtlCol="0">
            <a:spAutoFit/>
          </a:bodyPr>
          <a:lstStyle/>
          <a:p>
            <a:endParaRPr lang="en-US" sz="2800" dirty="0"/>
          </a:p>
          <a:p>
            <a:pPr algn="ctr"/>
            <a:endParaRPr lang="en-US" sz="2800" dirty="0"/>
          </a:p>
          <a:p>
            <a:pPr algn="ctr"/>
            <a:r>
              <a:rPr lang="en-US" sz="3200" dirty="0"/>
              <a:t>An Artificial Intelligence Framework to Counter International Human Trafficking</a:t>
            </a:r>
            <a:endParaRPr lang="en-US" sz="5400" dirty="0"/>
          </a:p>
        </p:txBody>
      </p:sp>
      <p:sp>
        <p:nvSpPr>
          <p:cNvPr id="3" name="TextBox 2"/>
          <p:cNvSpPr txBox="1"/>
          <p:nvPr/>
        </p:nvSpPr>
        <p:spPr>
          <a:xfrm>
            <a:off x="5166425" y="3435997"/>
            <a:ext cx="3754877" cy="1292662"/>
          </a:xfrm>
          <a:prstGeom prst="rect">
            <a:avLst/>
          </a:prstGeom>
          <a:noFill/>
        </p:spPr>
        <p:txBody>
          <a:bodyPr wrap="square" rtlCol="0">
            <a:spAutoFit/>
          </a:bodyPr>
          <a:lstStyle/>
          <a:p>
            <a:endParaRPr lang="en-US" dirty="0"/>
          </a:p>
          <a:p>
            <a:r>
              <a:rPr lang="en-US" sz="2000" dirty="0"/>
              <a:t>Tom Sabo</a:t>
            </a:r>
          </a:p>
          <a:p>
            <a:r>
              <a:rPr lang="en-US" sz="2000" dirty="0"/>
              <a:t>Principal Solutions Architect</a:t>
            </a:r>
          </a:p>
          <a:p>
            <a:r>
              <a:rPr lang="en-US" sz="2000" dirty="0"/>
              <a:t>SAS Institute</a:t>
            </a:r>
          </a:p>
        </p:txBody>
      </p:sp>
    </p:spTree>
    <p:extLst>
      <p:ext uri="{BB962C8B-B14F-4D97-AF65-F5344CB8AC3E}">
        <p14:creationId xmlns:p14="http://schemas.microsoft.com/office/powerpoint/2010/main" val="2478753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3BCF3-BAA7-4D15-A792-276EEDEAC086}"/>
              </a:ext>
            </a:extLst>
          </p:cNvPr>
          <p:cNvSpPr>
            <a:spLocks noGrp="1"/>
          </p:cNvSpPr>
          <p:nvPr>
            <p:ph type="title"/>
          </p:nvPr>
        </p:nvSpPr>
        <p:spPr>
          <a:xfrm>
            <a:off x="804164" y="192024"/>
            <a:ext cx="7891272" cy="457200"/>
          </a:xfrm>
        </p:spPr>
        <p:txBody>
          <a:bodyPr/>
          <a:lstStyle/>
          <a:p>
            <a:r>
              <a:rPr lang="en-US" dirty="0"/>
              <a:t>Improving the strategic, operational, and tactical operations to counter human trafficking</a:t>
            </a:r>
          </a:p>
        </p:txBody>
      </p:sp>
      <p:sp>
        <p:nvSpPr>
          <p:cNvPr id="4" name="Content Placeholder 3">
            <a:extLst>
              <a:ext uri="{FF2B5EF4-FFF2-40B4-BE49-F238E27FC236}">
                <a16:creationId xmlns:a16="http://schemas.microsoft.com/office/drawing/2014/main" id="{934650C9-0FA7-4B5C-8C95-6783EDB112A2}"/>
              </a:ext>
            </a:extLst>
          </p:cNvPr>
          <p:cNvSpPr>
            <a:spLocks noGrp="1"/>
          </p:cNvSpPr>
          <p:nvPr>
            <p:ph sz="quarter" idx="11"/>
          </p:nvPr>
        </p:nvSpPr>
        <p:spPr>
          <a:xfrm>
            <a:off x="626364" y="1219659"/>
            <a:ext cx="7891272" cy="3642853"/>
          </a:xfrm>
        </p:spPr>
        <p:txBody>
          <a:bodyPr>
            <a:normAutofit/>
          </a:bodyPr>
          <a:lstStyle/>
          <a:p>
            <a:r>
              <a:rPr lang="en-US" sz="2800" dirty="0"/>
              <a:t>How can stakeholders make better strategic decisions with multiple data sources?</a:t>
            </a:r>
          </a:p>
          <a:p>
            <a:r>
              <a:rPr lang="en-US" sz="2800" dirty="0"/>
              <a:t>How can analysts use AI and text to identify trafficking indicators?</a:t>
            </a:r>
          </a:p>
          <a:p>
            <a:r>
              <a:rPr lang="en-US" sz="2800" dirty="0"/>
              <a:t>How do investigators make tactical decisions on how to prevent and protect human trafficking victims?</a:t>
            </a:r>
          </a:p>
          <a:p>
            <a:pPr marL="0" indent="0">
              <a:buNone/>
            </a:pPr>
            <a:r>
              <a:rPr lang="en-US" sz="2400" dirty="0"/>
              <a:t> </a:t>
            </a:r>
          </a:p>
          <a:p>
            <a:endParaRPr lang="en-US" dirty="0"/>
          </a:p>
        </p:txBody>
      </p:sp>
    </p:spTree>
    <p:extLst>
      <p:ext uri="{BB962C8B-B14F-4D97-AF65-F5344CB8AC3E}">
        <p14:creationId xmlns:p14="http://schemas.microsoft.com/office/powerpoint/2010/main" val="18110310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8787BA-6E9F-4AE8-8715-21760B101D2F}"/>
              </a:ext>
            </a:extLst>
          </p:cNvPr>
          <p:cNvSpPr txBox="1"/>
          <p:nvPr/>
        </p:nvSpPr>
        <p:spPr>
          <a:xfrm>
            <a:off x="673769" y="1971585"/>
            <a:ext cx="7796462" cy="1200329"/>
          </a:xfrm>
          <a:prstGeom prst="rect">
            <a:avLst/>
          </a:prstGeom>
          <a:noFill/>
        </p:spPr>
        <p:txBody>
          <a:bodyPr wrap="square" rtlCol="0">
            <a:spAutoFit/>
          </a:bodyPr>
          <a:lstStyle/>
          <a:p>
            <a:pPr algn="ctr"/>
            <a:r>
              <a:rPr lang="en-US" sz="2400" dirty="0"/>
              <a:t>How can stakeholders make better strategic decisions with multiple data sources?</a:t>
            </a:r>
          </a:p>
          <a:p>
            <a:endParaRPr lang="en-US" sz="2400" dirty="0"/>
          </a:p>
        </p:txBody>
      </p:sp>
    </p:spTree>
    <p:extLst>
      <p:ext uri="{BB962C8B-B14F-4D97-AF65-F5344CB8AC3E}">
        <p14:creationId xmlns:p14="http://schemas.microsoft.com/office/powerpoint/2010/main" val="187683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ED8F-C033-4E11-8CAA-F9E654E16BC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C5D1487-B657-4C47-9575-BF25BC1FD25E}"/>
              </a:ext>
            </a:extLst>
          </p:cNvPr>
          <p:cNvSpPr>
            <a:spLocks noGrp="1"/>
          </p:cNvSpPr>
          <p:nvPr>
            <p:ph type="body" sz="quarter" idx="12"/>
          </p:nvPr>
        </p:nvSpPr>
        <p:spPr/>
        <p:txBody>
          <a:bodyPr/>
          <a:lstStyle/>
          <a:p>
            <a:endParaRPr lang="en-US"/>
          </a:p>
        </p:txBody>
      </p:sp>
      <p:pic>
        <p:nvPicPr>
          <p:cNvPr id="8" name="Picture 7">
            <a:extLst>
              <a:ext uri="{FF2B5EF4-FFF2-40B4-BE49-F238E27FC236}">
                <a16:creationId xmlns:a16="http://schemas.microsoft.com/office/drawing/2014/main" id="{4A834BC7-6C84-45A7-9D5A-DEFAC25F0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13"/>
            <a:ext cx="9144000" cy="1369433"/>
          </a:xfrm>
          <a:prstGeom prst="rect">
            <a:avLst/>
          </a:prstGeom>
        </p:spPr>
      </p:pic>
      <p:sp>
        <p:nvSpPr>
          <p:cNvPr id="6" name="TextBox 5">
            <a:extLst>
              <a:ext uri="{FF2B5EF4-FFF2-40B4-BE49-F238E27FC236}">
                <a16:creationId xmlns:a16="http://schemas.microsoft.com/office/drawing/2014/main" id="{FA6465B1-7C64-4D45-B026-59DA8B79C35C}"/>
              </a:ext>
            </a:extLst>
          </p:cNvPr>
          <p:cNvSpPr txBox="1"/>
          <p:nvPr/>
        </p:nvSpPr>
        <p:spPr>
          <a:xfrm>
            <a:off x="323501" y="1792696"/>
            <a:ext cx="8496998"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Trafficking in Persons (TIP) Report is the U.S. Government’s principal diplomatic tool to engage foreign governments on human trafficking</a:t>
            </a:r>
          </a:p>
          <a:p>
            <a:pPr marL="457200" indent="-457200">
              <a:buFont typeface="Arial" panose="020B0604020202020204" pitchFamily="34" charset="0"/>
              <a:buChar char="•"/>
            </a:pPr>
            <a:r>
              <a:rPr lang="en-US" sz="2800" dirty="0"/>
              <a:t>~200 reports created annually </a:t>
            </a:r>
          </a:p>
          <a:p>
            <a:pPr marL="457200" indent="-457200">
              <a:buFont typeface="Arial" panose="020B0604020202020204" pitchFamily="34" charset="0"/>
              <a:buChar char="•"/>
            </a:pPr>
            <a:r>
              <a:rPr lang="en-US" sz="2800" dirty="0"/>
              <a:t>Identifies connections between countries, who, what, when, where of international trafficking</a:t>
            </a:r>
          </a:p>
        </p:txBody>
      </p:sp>
    </p:spTree>
    <p:extLst>
      <p:ext uri="{BB962C8B-B14F-4D97-AF65-F5344CB8AC3E}">
        <p14:creationId xmlns:p14="http://schemas.microsoft.com/office/powerpoint/2010/main" val="242019949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39B7F7-8973-47EE-BBCC-C3B9ACB6288B}"/>
              </a:ext>
            </a:extLst>
          </p:cNvPr>
          <p:cNvSpPr>
            <a:spLocks noGrp="1"/>
          </p:cNvSpPr>
          <p:nvPr>
            <p:ph sz="quarter" idx="11"/>
          </p:nvPr>
        </p:nvSpPr>
        <p:spPr>
          <a:xfrm>
            <a:off x="626364" y="1872343"/>
            <a:ext cx="7891272" cy="1227430"/>
          </a:xfrm>
        </p:spPr>
        <p:txBody>
          <a:bodyPr>
            <a:normAutofit/>
          </a:bodyPr>
          <a:lstStyle/>
          <a:p>
            <a:pPr marL="0" indent="0" algn="ctr">
              <a:buNone/>
            </a:pPr>
            <a:r>
              <a:rPr lang="en-US" sz="2400" dirty="0">
                <a:solidFill>
                  <a:schemeClr val="tx1"/>
                </a:solidFill>
                <a:latin typeface="Calibri" panose="020F0502020204030204" pitchFamily="34" charset="0"/>
                <a:cs typeface="Calibri" panose="020F0502020204030204" pitchFamily="34" charset="0"/>
              </a:rPr>
              <a:t>Can we identify and geospatially visualize linkages in trafficking between countries?</a:t>
            </a:r>
          </a:p>
        </p:txBody>
      </p:sp>
      <p:sp>
        <p:nvSpPr>
          <p:cNvPr id="6" name="Title 1">
            <a:extLst>
              <a:ext uri="{FF2B5EF4-FFF2-40B4-BE49-F238E27FC236}">
                <a16:creationId xmlns:a16="http://schemas.microsoft.com/office/drawing/2014/main" id="{7C14AC20-EAD7-4DF7-ABC7-1B425F7ADE8A}"/>
              </a:ext>
            </a:extLst>
          </p:cNvPr>
          <p:cNvSpPr txBox="1">
            <a:spLocks/>
          </p:cNvSpPr>
          <p:nvPr/>
        </p:nvSpPr>
        <p:spPr>
          <a:xfrm>
            <a:off x="532846" y="200475"/>
            <a:ext cx="7891272" cy="457200"/>
          </a:xfrm>
          <a:prstGeom prst="rect">
            <a:avLst/>
          </a:prstGeom>
        </p:spPr>
        <p:txBody>
          <a:bodyPr vert="horz" wrap="square" lIns="91440" tIns="45720" rIns="91440" bIns="45720" rtlCol="0" anchor="ctr" anchorCtr="0">
            <a:noAutofit/>
          </a:bodyPr>
          <a:lstStyle>
            <a:lvl1pPr algn="ctr" defTabSz="182880" rtl="0" eaLnBrk="1" latinLnBrk="0" hangingPunct="1">
              <a:spcBef>
                <a:spcPct val="0"/>
              </a:spcBef>
              <a:buNone/>
              <a:defRPr lang="en-US" sz="2800" kern="1200" cap="none" baseline="0">
                <a:solidFill>
                  <a:schemeClr val="tx2"/>
                </a:solidFill>
                <a:latin typeface="+mj-lt"/>
                <a:ea typeface="+mj-ea"/>
                <a:cs typeface="+mj-cs"/>
              </a:defRPr>
            </a:lvl1pPr>
          </a:lstStyle>
          <a:p>
            <a:pPr marL="0" marR="0" lvl="0" indent="0" algn="ctr" defTabSz="182880" rtl="0" eaLnBrk="1" fontAlgn="auto" latinLnBrk="0" hangingPunct="1">
              <a:lnSpc>
                <a:spcPct val="100000"/>
              </a:lnSpc>
              <a:spcBef>
                <a:spcPct val="0"/>
              </a:spcBef>
              <a:spcAft>
                <a:spcPts val="0"/>
              </a:spcAft>
              <a:buClrTx/>
              <a:buSzTx/>
              <a:buFontTx/>
              <a:buNone/>
              <a:tabLst/>
              <a:defRPr/>
            </a:pPr>
            <a:r>
              <a:rPr lang="en-US" dirty="0">
                <a:solidFill>
                  <a:srgbClr val="04304B"/>
                </a:solidFill>
                <a:latin typeface="Calibri"/>
              </a:rPr>
              <a:t>Assessment Objectives</a:t>
            </a:r>
            <a:endParaRPr kumimoji="0" lang="en-US" sz="2800" b="0" i="0" u="none" strike="noStrike" kern="1200" cap="none" spc="0" normalizeH="0" baseline="0" noProof="0" dirty="0">
              <a:ln>
                <a:noFill/>
              </a:ln>
              <a:solidFill>
                <a:srgbClr val="04304B"/>
              </a:solidFill>
              <a:effectLst/>
              <a:uLnTx/>
              <a:uFillTx/>
              <a:latin typeface="Calibri"/>
              <a:ea typeface="+mj-ea"/>
              <a:cs typeface="+mj-cs"/>
            </a:endParaRPr>
          </a:p>
        </p:txBody>
      </p:sp>
    </p:spTree>
    <p:extLst>
      <p:ext uri="{BB962C8B-B14F-4D97-AF65-F5344CB8AC3E}">
        <p14:creationId xmlns:p14="http://schemas.microsoft.com/office/powerpoint/2010/main" val="263217482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AMO_REPORTCONTROLSVISIBLE" val="Empty"/>
  <p:tag name="_AMO_UNIQUEIDENTIFIER" val="ca35f3f6-4a99-4c80-be9c-8688a6e40d75"/>
</p:tagLst>
</file>

<file path=ppt/theme/theme1.xml><?xml version="1.0" encoding="utf-8"?>
<a:theme xmlns:a="http://schemas.openxmlformats.org/drawingml/2006/main" name="External_Presentation_16x9_2012">
  <a:themeElements>
    <a:clrScheme name="SAS_2012_Theme_Colors">
      <a:dk1>
        <a:srgbClr val="000000"/>
      </a:dk1>
      <a:lt1>
        <a:sysClr val="window" lastClr="FFFFFF"/>
      </a:lt1>
      <a:dk2>
        <a:srgbClr val="596267"/>
      </a:dk2>
      <a:lt2>
        <a:srgbClr val="B0B7BB"/>
      </a:lt2>
      <a:accent1>
        <a:srgbClr val="007DC3"/>
      </a:accent1>
      <a:accent2>
        <a:srgbClr val="00539B"/>
      </a:accent2>
      <a:accent3>
        <a:srgbClr val="003B76"/>
      </a:accent3>
      <a:accent4>
        <a:srgbClr val="5BCAF1"/>
      </a:accent4>
      <a:accent5>
        <a:srgbClr val="42C826"/>
      </a:accent5>
      <a:accent6>
        <a:srgbClr val="FF7E27"/>
      </a:accent6>
      <a:hlink>
        <a:srgbClr val="007DC3"/>
      </a:hlink>
      <a:folHlink>
        <a:srgbClr val="B8F7FF"/>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External_Confidential_16x9_2012">
  <a:themeElements>
    <a:clrScheme name="SAS_2012_Theme_Colors">
      <a:dk1>
        <a:srgbClr val="000000"/>
      </a:dk1>
      <a:lt1>
        <a:sysClr val="window" lastClr="FFFFFF"/>
      </a:lt1>
      <a:dk2>
        <a:srgbClr val="596267"/>
      </a:dk2>
      <a:lt2>
        <a:srgbClr val="B0B7BB"/>
      </a:lt2>
      <a:accent1>
        <a:srgbClr val="007DC3"/>
      </a:accent1>
      <a:accent2>
        <a:srgbClr val="00539B"/>
      </a:accent2>
      <a:accent3>
        <a:srgbClr val="003B76"/>
      </a:accent3>
      <a:accent4>
        <a:srgbClr val="5BCAF1"/>
      </a:accent4>
      <a:accent5>
        <a:srgbClr val="42C826"/>
      </a:accent5>
      <a:accent6>
        <a:srgbClr val="FF7E27"/>
      </a:accent6>
      <a:hlink>
        <a:srgbClr val="007DC3"/>
      </a:hlink>
      <a:folHlink>
        <a:srgbClr val="B8F7FF"/>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AS2010">
  <a:themeElements>
    <a:clrScheme name="SAS_2010_Template">
      <a:dk1>
        <a:srgbClr val="000000"/>
      </a:dk1>
      <a:lt1>
        <a:srgbClr val="FFFFFF"/>
      </a:lt1>
      <a:dk2>
        <a:srgbClr val="282828"/>
      </a:dk2>
      <a:lt2>
        <a:srgbClr val="808080"/>
      </a:lt2>
      <a:accent1>
        <a:srgbClr val="007DC3"/>
      </a:accent1>
      <a:accent2>
        <a:srgbClr val="00539B"/>
      </a:accent2>
      <a:accent3>
        <a:srgbClr val="003B76"/>
      </a:accent3>
      <a:accent4>
        <a:srgbClr val="97C0E6"/>
      </a:accent4>
      <a:accent5>
        <a:srgbClr val="B0B7BB"/>
      </a:accent5>
      <a:accent6>
        <a:srgbClr val="FF8817"/>
      </a:accent6>
      <a:hlink>
        <a:srgbClr val="007DC3"/>
      </a:hlink>
      <a:folHlink>
        <a:srgbClr val="BCBCBC"/>
      </a:folHlink>
    </a:clrScheme>
    <a:fontScheme name="SAS_Presentation_Template_External_Audiences">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50000"/>
          </a:spcBef>
          <a:spcAft>
            <a:spcPct val="17000"/>
          </a:spcAft>
          <a:buClr>
            <a:schemeClr val="tx1"/>
          </a:buClr>
          <a:buSzTx/>
          <a:buFont typeface="Wingdings" pitchFamily="2" charset="2"/>
          <a:buNone/>
          <a:tabLst/>
          <a:defRPr kumimoji="0" sz="1400" b="0" i="0" u="none" strike="noStrike" cap="none" normalizeH="0" baseline="0" smtClean="0">
            <a:ln>
              <a:noFill/>
            </a:ln>
            <a:solidFill>
              <a:srgbClr val="292929"/>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17000"/>
          </a:spcAft>
          <a:buClr>
            <a:schemeClr val="tx1"/>
          </a:buClr>
          <a:buSzTx/>
          <a:buFont typeface="Wingdings" pitchFamily="2" charset="2"/>
          <a:buNone/>
          <a:tabLst/>
          <a:defRPr kumimoji="0" lang="en-US" sz="1400" b="0" i="0" u="none" strike="noStrike" cap="none" normalizeH="0" baseline="0" smtClean="0">
            <a:ln>
              <a:noFill/>
            </a:ln>
            <a:solidFill>
              <a:srgbClr val="292929"/>
            </a:solidFill>
            <a:effectLst/>
            <a:latin typeface="Arial" charset="0"/>
          </a:defRPr>
        </a:defPPr>
      </a:lstStyle>
    </a:lnDef>
  </a:objectDefaults>
  <a:extraClrSchemeLst>
    <a:extraClrScheme>
      <a:clrScheme name="SAS2010 1">
        <a:dk1>
          <a:srgbClr val="000000"/>
        </a:dk1>
        <a:lt1>
          <a:srgbClr val="FFFFFF"/>
        </a:lt1>
        <a:dk2>
          <a:srgbClr val="282828"/>
        </a:dk2>
        <a:lt2>
          <a:srgbClr val="808080"/>
        </a:lt2>
        <a:accent1>
          <a:srgbClr val="007DC3"/>
        </a:accent1>
        <a:accent2>
          <a:srgbClr val="00539B"/>
        </a:accent2>
        <a:accent3>
          <a:srgbClr val="FFFFFF"/>
        </a:accent3>
        <a:accent4>
          <a:srgbClr val="000000"/>
        </a:accent4>
        <a:accent5>
          <a:srgbClr val="AABFDE"/>
        </a:accent5>
        <a:accent6>
          <a:srgbClr val="004A8C"/>
        </a:accent6>
        <a:hlink>
          <a:srgbClr val="007DC3"/>
        </a:hlink>
        <a:folHlink>
          <a:srgbClr val="BCBCB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AS - Blue Master">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External-16x9" id="{A55BF615-7CE4-1045-9CDE-3EF107BE83AB}" vid="{AA045A88-3190-B348-B653-3851E888E997}"/>
    </a:ext>
  </a:extLst>
</a:theme>
</file>

<file path=ppt/theme/theme5.xml><?xml version="1.0" encoding="utf-8"?>
<a:theme xmlns:a="http://schemas.openxmlformats.org/drawingml/2006/main" name="1_SAS Master, White">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E178DFEC-C147-0C42-B070-E15B4AF24BC1}" vid="{0ED13DE3-6C00-FA4E-91FB-4A86FC5683C4}"/>
    </a:ext>
  </a:extLst>
</a:theme>
</file>

<file path=ppt/theme/theme6.xml><?xml version="1.0" encoding="utf-8"?>
<a:theme xmlns:a="http://schemas.openxmlformats.org/drawingml/2006/main" name="3_SAS Master, White">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External-16x9" id="{A55BF615-7CE4-1045-9CDE-3EF107BE83AB}" vid="{FFA566C9-D4FB-D64B-9137-837611523DD4}"/>
    </a:ext>
  </a:extLst>
</a:theme>
</file>

<file path=ppt/theme/theme7.xml><?xml version="1.0" encoding="utf-8"?>
<a:theme xmlns:a="http://schemas.openxmlformats.org/drawingml/2006/main" name="Office Theme">
  <a:themeElements>
    <a:clrScheme name="2012 SAS Theme Colors">
      <a:dk1>
        <a:srgbClr val="000000"/>
      </a:dk1>
      <a:lt1>
        <a:sysClr val="window" lastClr="FFFFFF"/>
      </a:lt1>
      <a:dk2>
        <a:srgbClr val="596267"/>
      </a:dk2>
      <a:lt2>
        <a:srgbClr val="B0B7BB"/>
      </a:lt2>
      <a:accent1>
        <a:srgbClr val="007DC3"/>
      </a:accent1>
      <a:accent2>
        <a:srgbClr val="00539B"/>
      </a:accent2>
      <a:accent3>
        <a:srgbClr val="003B76"/>
      </a:accent3>
      <a:accent4>
        <a:srgbClr val="5BCAF1"/>
      </a:accent4>
      <a:accent5>
        <a:srgbClr val="42C826"/>
      </a:accent5>
      <a:accent6>
        <a:srgbClr val="FF7E27"/>
      </a:accent6>
      <a:hlink>
        <a:srgbClr val="007DC3"/>
      </a:hlink>
      <a:folHlink>
        <a:srgbClr val="B8F7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Theme">
  <a:themeElements>
    <a:clrScheme name="2012 SAS Theme Colors">
      <a:dk1>
        <a:srgbClr val="000000"/>
      </a:dk1>
      <a:lt1>
        <a:sysClr val="window" lastClr="FFFFFF"/>
      </a:lt1>
      <a:dk2>
        <a:srgbClr val="596267"/>
      </a:dk2>
      <a:lt2>
        <a:srgbClr val="B0B7BB"/>
      </a:lt2>
      <a:accent1>
        <a:srgbClr val="007DC3"/>
      </a:accent1>
      <a:accent2>
        <a:srgbClr val="00539B"/>
      </a:accent2>
      <a:accent3>
        <a:srgbClr val="003B76"/>
      </a:accent3>
      <a:accent4>
        <a:srgbClr val="5BCAF1"/>
      </a:accent4>
      <a:accent5>
        <a:srgbClr val="42C826"/>
      </a:accent5>
      <a:accent6>
        <a:srgbClr val="FF7E27"/>
      </a:accent6>
      <a:hlink>
        <a:srgbClr val="007DC3"/>
      </a:hlink>
      <a:folHlink>
        <a:srgbClr val="B8F7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External_Presentation_16x9_2012</Template>
  <TotalTime>0</TotalTime>
  <Words>3343</Words>
  <Application>Microsoft Office PowerPoint</Application>
  <PresentationFormat>On-screen Show (16:9)</PresentationFormat>
  <Paragraphs>292</Paragraphs>
  <Slides>55</Slides>
  <Notes>44</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55</vt:i4>
      </vt:variant>
    </vt:vector>
  </HeadingPairs>
  <TitlesOfParts>
    <vt:vector size="70" baseType="lpstr">
      <vt:lpstr>ＭＳ Ｐゴシック</vt:lpstr>
      <vt:lpstr>Andalus</vt:lpstr>
      <vt:lpstr>Arial</vt:lpstr>
      <vt:lpstr>Arial Black</vt:lpstr>
      <vt:lpstr>Arial Narrow</vt:lpstr>
      <vt:lpstr>Calibri</vt:lpstr>
      <vt:lpstr>Calibri Light</vt:lpstr>
      <vt:lpstr>Times New Roman</vt:lpstr>
      <vt:lpstr>Wingdings</vt:lpstr>
      <vt:lpstr>External_Presentation_16x9_2012</vt:lpstr>
      <vt:lpstr>External_Confidential_16x9_2012</vt:lpstr>
      <vt:lpstr>SAS2010</vt:lpstr>
      <vt:lpstr>SAS - Blue Master</vt:lpstr>
      <vt:lpstr>1_SAS Master, White</vt:lpstr>
      <vt:lpstr>3_SAS Master, White</vt:lpstr>
      <vt:lpstr>PowerPoint Presentation</vt:lpstr>
      <vt:lpstr>PowerPoint Presentation</vt:lpstr>
      <vt:lpstr>PowerPoint Presentation</vt:lpstr>
      <vt:lpstr>Presenter</vt:lpstr>
      <vt:lpstr>An AI Framework to Counter Human Trafficking</vt:lpstr>
      <vt:lpstr>Improving the strategic, operational, and tactical operations to counter human trafficking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AI Framework to Counter Human Trafficking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AI Framework to Counter Human Trafficking</vt:lpstr>
      <vt:lpstr>PowerPoint Presentation</vt:lpstr>
      <vt:lpstr>PowerPoint Presentation</vt:lpstr>
      <vt:lpstr>PowerPoint Presentation</vt:lpstr>
      <vt:lpstr>PowerPoint Presentation</vt:lpstr>
      <vt:lpstr>An AI Framework to Counter Human Trafficking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2017-10-05T13:07:52Z</dcterms:created>
  <dcterms:modified xsi:type="dcterms:W3CDTF">2019-04-11T14:52:39Z</dcterms:modified>
</cp:coreProperties>
</file>